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handoutMasterIdLst>
    <p:handoutMasterId r:id="rId36"/>
  </p:handoutMasterIdLst>
  <p:sldIdLst>
    <p:sldId id="4821" r:id="rId2"/>
    <p:sldId id="4799" r:id="rId3"/>
    <p:sldId id="5223" r:id="rId4"/>
    <p:sldId id="4911" r:id="rId5"/>
    <p:sldId id="4808" r:id="rId6"/>
    <p:sldId id="5224" r:id="rId7"/>
    <p:sldId id="5214" r:id="rId8"/>
    <p:sldId id="4825" r:id="rId9"/>
    <p:sldId id="849" r:id="rId10"/>
    <p:sldId id="275" r:id="rId11"/>
    <p:sldId id="256" r:id="rId12"/>
    <p:sldId id="4812" r:id="rId13"/>
    <p:sldId id="5177" r:id="rId14"/>
    <p:sldId id="2782" r:id="rId15"/>
    <p:sldId id="257" r:id="rId16"/>
    <p:sldId id="5138" r:id="rId17"/>
    <p:sldId id="5216" r:id="rId18"/>
    <p:sldId id="5184" r:id="rId19"/>
    <p:sldId id="5185" r:id="rId20"/>
    <p:sldId id="5215" r:id="rId21"/>
    <p:sldId id="5194" r:id="rId22"/>
    <p:sldId id="5218" r:id="rId23"/>
    <p:sldId id="5219" r:id="rId24"/>
    <p:sldId id="5172" r:id="rId25"/>
    <p:sldId id="5225" r:id="rId26"/>
    <p:sldId id="5189" r:id="rId27"/>
    <p:sldId id="4803" r:id="rId28"/>
    <p:sldId id="4814" r:id="rId29"/>
    <p:sldId id="4807" r:id="rId30"/>
    <p:sldId id="5220" r:id="rId31"/>
    <p:sldId id="5206" r:id="rId32"/>
    <p:sldId id="5221" r:id="rId33"/>
    <p:sldId id="4797" r:id="rId34"/>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4A380FB-9D5F-F846-88D2-9C4A081CEA55}">
          <p14:sldIdLst>
            <p14:sldId id="4821"/>
            <p14:sldId id="4799"/>
            <p14:sldId id="5223"/>
            <p14:sldId id="4911"/>
            <p14:sldId id="4808"/>
            <p14:sldId id="5224"/>
            <p14:sldId id="5214"/>
            <p14:sldId id="4825"/>
            <p14:sldId id="849"/>
            <p14:sldId id="275"/>
            <p14:sldId id="256"/>
            <p14:sldId id="4812"/>
            <p14:sldId id="5177"/>
            <p14:sldId id="2782"/>
            <p14:sldId id="257"/>
            <p14:sldId id="5138"/>
            <p14:sldId id="5216"/>
            <p14:sldId id="5184"/>
            <p14:sldId id="5185"/>
            <p14:sldId id="5215"/>
            <p14:sldId id="5194"/>
            <p14:sldId id="5218"/>
            <p14:sldId id="5219"/>
            <p14:sldId id="5172"/>
            <p14:sldId id="5225"/>
            <p14:sldId id="5189"/>
            <p14:sldId id="4803"/>
            <p14:sldId id="4814"/>
            <p14:sldId id="4807"/>
            <p14:sldId id="5220"/>
            <p14:sldId id="5206"/>
            <p14:sldId id="5221"/>
            <p14:sldId id="4797"/>
          </p14:sldIdLst>
        </p14:section>
      </p14:sectionLst>
    </p:ext>
    <p:ext uri="{EFAFB233-063F-42B5-8137-9DF3F51BA10A}">
      <p15:sldGuideLst xmlns:p15="http://schemas.microsoft.com/office/powerpoint/2012/main">
        <p15:guide id="1" orient="horz" pos="240" userDrawn="1">
          <p15:clr>
            <a:srgbClr val="A4A3A4"/>
          </p15:clr>
        </p15:guide>
        <p15:guide id="2" pos="321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3BFBD2F-C6CD-E5AC-71B0-EEA60B151E17}" name="Craig Shore" initials="CS" userId="S::craigs@inspiremd.com::712a0736-cf20-4c94-98a0-3747e2ae921c" providerId="AD"/>
  <p188:author id="{3F7620B9-D205-728D-86CC-E524BD317806}" name="David Holmes" initials="DH" userId="S::dholmes@lifesciadvisors.com::0144491e-ccdd-412f-bd80-e11e6234f0f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7C452"/>
    <a:srgbClr val="181717"/>
    <a:srgbClr val="FFFFFF"/>
    <a:srgbClr val="9EA0A1"/>
    <a:srgbClr val="00B0F0"/>
    <a:srgbClr val="F2F2F2"/>
    <a:srgbClr val="FFF2CC"/>
    <a:srgbClr val="E7F3DC"/>
    <a:srgbClr val="EDEEED"/>
    <a:srgbClr val="F7F5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457" autoAdjust="0"/>
    <p:restoredTop sz="88931" autoAdjust="0"/>
  </p:normalViewPr>
  <p:slideViewPr>
    <p:cSldViewPr snapToGrid="0" snapToObjects="1">
      <p:cViewPr varScale="1">
        <p:scale>
          <a:sx n="73" d="100"/>
          <a:sy n="73" d="100"/>
        </p:scale>
        <p:origin x="773" y="67"/>
      </p:cViewPr>
      <p:guideLst>
        <p:guide orient="horz" pos="240"/>
        <p:guide pos="3216"/>
      </p:guideLst>
    </p:cSldViewPr>
  </p:slideViewPr>
  <p:notesTextViewPr>
    <p:cViewPr>
      <p:scale>
        <a:sx n="1" d="1"/>
        <a:sy n="1" d="1"/>
      </p:scale>
      <p:origin x="0" y="0"/>
    </p:cViewPr>
  </p:notesTextViewPr>
  <p:sorterViewPr>
    <p:cViewPr varScale="1">
      <p:scale>
        <a:sx n="1" d="1"/>
        <a:sy n="1" d="1"/>
      </p:scale>
      <p:origin x="0" y="-4680"/>
    </p:cViewPr>
  </p:sorterViewPr>
  <p:notesViewPr>
    <p:cSldViewPr snapToGrid="0" snapToObjects="1">
      <p:cViewPr varScale="1">
        <p:scale>
          <a:sx n="47" d="100"/>
          <a:sy n="47" d="100"/>
        </p:scale>
        <p:origin x="2760" y="4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790112654489775"/>
          <c:y val="7.2138973766817646E-2"/>
          <c:w val="0.65698129716723186"/>
          <c:h val="0.88267527263718126"/>
        </c:manualLayout>
      </c:layout>
      <c:doughnutChart>
        <c:varyColors val="1"/>
        <c:ser>
          <c:idx val="0"/>
          <c:order val="0"/>
          <c:tx>
            <c:strRef>
              <c:f>Sheet1!$B$1</c:f>
              <c:strCache>
                <c:ptCount val="1"/>
                <c:pt idx="0">
                  <c:v>Sales</c:v>
                </c:pt>
              </c:strCache>
            </c:strRef>
          </c:tx>
          <c:spPr>
            <a:ln w="25400">
              <a:solidFill>
                <a:srgbClr val="FF0000"/>
              </a:solidFill>
            </a:ln>
          </c:spPr>
          <c:dPt>
            <c:idx val="0"/>
            <c:bubble3D val="0"/>
            <c:spPr>
              <a:solidFill>
                <a:schemeClr val="bg2">
                  <a:lumMod val="75000"/>
                </a:schemeClr>
              </a:solidFill>
              <a:ln w="25400">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846F-8943-AF9F-E597FAAECEF4}"/>
              </c:ext>
            </c:extLst>
          </c:dPt>
          <c:dPt>
            <c:idx val="1"/>
            <c:bubble3D val="0"/>
            <c:spPr>
              <a:solidFill>
                <a:schemeClr val="accent2"/>
              </a:solidFill>
              <a:ln w="25400">
                <a:solidFill>
                  <a:srgbClr val="FF0000"/>
                </a:solid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846F-8943-AF9F-E597FAAECEF4}"/>
              </c:ext>
            </c:extLst>
          </c:dPt>
          <c:dPt>
            <c:idx val="2"/>
            <c:bubble3D val="0"/>
            <c:spPr>
              <a:solidFill>
                <a:schemeClr val="accent1"/>
              </a:solidFill>
              <a:ln w="25400">
                <a:solidFill>
                  <a:srgbClr val="FF0000"/>
                </a:solid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EC10-43F5-9601-4AF4FCA65EC1}"/>
              </c:ext>
            </c:extLst>
          </c:dPt>
          <c:dLbls>
            <c:delete val="1"/>
          </c:dLbls>
          <c:cat>
            <c:strRef>
              <c:f>Sheet1!$A$2:$A$4</c:f>
              <c:strCache>
                <c:ptCount val="3"/>
                <c:pt idx="0">
                  <c:v>CEA</c:v>
                </c:pt>
                <c:pt idx="1">
                  <c:v>CAS</c:v>
                </c:pt>
                <c:pt idx="2">
                  <c:v>TCAR</c:v>
                </c:pt>
              </c:strCache>
            </c:strRef>
          </c:cat>
          <c:val>
            <c:numRef>
              <c:f>Sheet1!$B$2:$B$4</c:f>
              <c:numCache>
                <c:formatCode>0%</c:formatCode>
                <c:ptCount val="3"/>
                <c:pt idx="0">
                  <c:v>0.6</c:v>
                </c:pt>
                <c:pt idx="1">
                  <c:v>0.2</c:v>
                </c:pt>
                <c:pt idx="2">
                  <c:v>0.2</c:v>
                </c:pt>
              </c:numCache>
            </c:numRef>
          </c:val>
          <c:extLst>
            <c:ext xmlns:c16="http://schemas.microsoft.com/office/drawing/2014/chart" uri="{C3380CC4-5D6E-409C-BE32-E72D297353CC}">
              <c16:uniqueId val="{00000004-846F-8943-AF9F-E597FAAECEF4}"/>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790112654489775"/>
          <c:y val="7.2138973766817646E-2"/>
          <c:w val="0.65698129716723186"/>
          <c:h val="0.88267527263718126"/>
        </c:manualLayout>
      </c:layout>
      <c:doughnutChart>
        <c:varyColors val="1"/>
        <c:ser>
          <c:idx val="0"/>
          <c:order val="0"/>
          <c:tx>
            <c:strRef>
              <c:f>Sheet1!$B$1</c:f>
              <c:strCache>
                <c:ptCount val="1"/>
                <c:pt idx="0">
                  <c:v>Sales</c:v>
                </c:pt>
              </c:strCache>
            </c:strRef>
          </c:tx>
          <c:dPt>
            <c:idx val="0"/>
            <c:bubble3D val="0"/>
            <c:spPr>
              <a:solidFill>
                <a:schemeClr val="bg2">
                  <a:lumMod val="7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846F-8943-AF9F-E597FAAECEF4}"/>
              </c:ext>
            </c:extLst>
          </c:dPt>
          <c:dPt>
            <c:idx val="1"/>
            <c:bubble3D val="0"/>
            <c:spPr>
              <a:solidFill>
                <a:schemeClr val="accent2"/>
              </a:solidFill>
              <a:ln w="25400">
                <a:solidFill>
                  <a:srgbClr val="FF0000"/>
                </a:solid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846F-8943-AF9F-E597FAAECEF4}"/>
              </c:ext>
            </c:extLst>
          </c:dPt>
          <c:dPt>
            <c:idx val="2"/>
            <c:bubble3D val="0"/>
            <c:spPr>
              <a:solidFill>
                <a:schemeClr val="accent1"/>
              </a:solidFill>
              <a:ln w="25400">
                <a:solidFill>
                  <a:srgbClr val="FF0000"/>
                </a:solid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EC10-43F5-9601-4AF4FCA65EC1}"/>
              </c:ext>
            </c:extLst>
          </c:dPt>
          <c:dLbls>
            <c:delete val="1"/>
          </c:dLbls>
          <c:cat>
            <c:strRef>
              <c:f>Sheet1!$A$2:$A$4</c:f>
              <c:strCache>
                <c:ptCount val="3"/>
                <c:pt idx="0">
                  <c:v>CEA</c:v>
                </c:pt>
                <c:pt idx="1">
                  <c:v>CAS</c:v>
                </c:pt>
                <c:pt idx="2">
                  <c:v>TCAR</c:v>
                </c:pt>
              </c:strCache>
            </c:strRef>
          </c:cat>
          <c:val>
            <c:numRef>
              <c:f>Sheet1!$B$2:$B$4</c:f>
              <c:numCache>
                <c:formatCode>0%</c:formatCode>
                <c:ptCount val="3"/>
                <c:pt idx="0">
                  <c:v>0.2</c:v>
                </c:pt>
                <c:pt idx="1">
                  <c:v>0.4</c:v>
                </c:pt>
                <c:pt idx="2">
                  <c:v>0.4</c:v>
                </c:pt>
              </c:numCache>
            </c:numRef>
          </c:val>
          <c:extLst>
            <c:ext xmlns:c16="http://schemas.microsoft.com/office/drawing/2014/chart" uri="{C3380CC4-5D6E-409C-BE32-E72D297353CC}">
              <c16:uniqueId val="{00000004-846F-8943-AF9F-E597FAAECEF4}"/>
            </c:ext>
          </c:extLst>
        </c:ser>
        <c:dLbls>
          <c:showLegendKey val="0"/>
          <c:showVal val="0"/>
          <c:showCatName val="0"/>
          <c:showSerName val="0"/>
          <c:showPercent val="1"/>
          <c:showBubbleSize val="0"/>
          <c:showLeaderLines val="1"/>
        </c:dLbls>
        <c:firstSliceAng val="4"/>
        <c:holeSize val="50"/>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bg2">
                    <a:lumMod val="25000"/>
                  </a:schemeClr>
                </a:solidFill>
                <a:latin typeface="+mn-lt"/>
                <a:ea typeface="+mn-ea"/>
                <a:cs typeface="+mn-cs"/>
              </a:defRPr>
            </a:pPr>
            <a:r>
              <a:rPr lang="en-GB" b="1" dirty="0">
                <a:solidFill>
                  <a:schemeClr val="bg2">
                    <a:lumMod val="25000"/>
                  </a:schemeClr>
                </a:solidFill>
              </a:rPr>
              <a:t>Area Comparison (mm</a:t>
            </a:r>
            <a:r>
              <a:rPr lang="en-GB" b="1" baseline="30000" dirty="0">
                <a:solidFill>
                  <a:schemeClr val="bg2">
                    <a:lumMod val="25000"/>
                  </a:schemeClr>
                </a:solidFill>
              </a:rPr>
              <a:t>2</a:t>
            </a:r>
            <a:r>
              <a:rPr lang="en-GB" b="1" dirty="0">
                <a:solidFill>
                  <a:schemeClr val="bg2">
                    <a:lumMod val="25000"/>
                  </a:schemeClr>
                </a:solidFill>
              </a:rPr>
              <a:t>)</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bg2">
                  <a:lumMod val="25000"/>
                </a:schemeClr>
              </a:solidFill>
              <a:latin typeface="+mn-lt"/>
              <a:ea typeface="+mn-ea"/>
              <a:cs typeface="+mn-cs"/>
            </a:defRPr>
          </a:pPr>
          <a:endParaRPr lang="en-US"/>
        </a:p>
      </c:txPr>
    </c:title>
    <c:autoTitleDeleted val="0"/>
    <c:plotArea>
      <c:layout>
        <c:manualLayout>
          <c:layoutTarget val="inner"/>
          <c:xMode val="edge"/>
          <c:yMode val="edge"/>
          <c:x val="5.3338546588033407E-2"/>
          <c:y val="0.11802027879874784"/>
          <c:w val="0.86624222084650226"/>
          <c:h val="0.7419456773867632"/>
        </c:manualLayout>
      </c:layout>
      <c:barChart>
        <c:barDir val="col"/>
        <c:grouping val="clustered"/>
        <c:varyColors val="0"/>
        <c:ser>
          <c:idx val="0"/>
          <c:order val="0"/>
          <c:tx>
            <c:strRef>
              <c:f>Sheet1!$D$2</c:f>
              <c:strCache>
                <c:ptCount val="1"/>
                <c:pt idx="0">
                  <c:v>Area</c:v>
                </c:pt>
              </c:strCache>
            </c:strRef>
          </c:tx>
          <c:spPr>
            <a:solidFill>
              <a:schemeClr val="accent1"/>
            </a:solidFill>
            <a:ln>
              <a:solidFill>
                <a:schemeClr val="bg2">
                  <a:lumMod val="75000"/>
                </a:schemeClr>
              </a:solidFill>
            </a:ln>
            <a:effectLst/>
          </c:spPr>
          <c:invertIfNegative val="0"/>
          <c:dPt>
            <c:idx val="0"/>
            <c:invertIfNegative val="0"/>
            <c:bubble3D val="0"/>
            <c:spPr>
              <a:solidFill>
                <a:srgbClr val="00B050"/>
              </a:solidFill>
              <a:ln>
                <a:solidFill>
                  <a:schemeClr val="bg2">
                    <a:lumMod val="75000"/>
                  </a:schemeClr>
                </a:solidFill>
              </a:ln>
              <a:effectLst/>
            </c:spPr>
            <c:extLst>
              <c:ext xmlns:c16="http://schemas.microsoft.com/office/drawing/2014/chart" uri="{C3380CC4-5D6E-409C-BE32-E72D297353CC}">
                <c16:uniqueId val="{00000001-1E99-9046-80FC-C693619CC185}"/>
              </c:ext>
            </c:extLst>
          </c:dPt>
          <c:dPt>
            <c:idx val="1"/>
            <c:invertIfNegative val="0"/>
            <c:bubble3D val="0"/>
            <c:spPr>
              <a:solidFill>
                <a:schemeClr val="accent5"/>
              </a:solidFill>
              <a:ln>
                <a:solidFill>
                  <a:schemeClr val="bg2">
                    <a:lumMod val="75000"/>
                  </a:schemeClr>
                </a:solidFill>
              </a:ln>
              <a:effectLst/>
            </c:spPr>
            <c:extLst>
              <c:ext xmlns:c16="http://schemas.microsoft.com/office/drawing/2014/chart" uri="{C3380CC4-5D6E-409C-BE32-E72D297353CC}">
                <c16:uniqueId val="{00000003-1E99-9046-80FC-C693619CC185}"/>
              </c:ext>
            </c:extLst>
          </c:dPt>
          <c:dPt>
            <c:idx val="2"/>
            <c:invertIfNegative val="0"/>
            <c:bubble3D val="0"/>
            <c:spPr>
              <a:solidFill>
                <a:schemeClr val="accent1"/>
              </a:solidFill>
              <a:ln>
                <a:solidFill>
                  <a:schemeClr val="bg2">
                    <a:lumMod val="75000"/>
                  </a:schemeClr>
                </a:solidFill>
              </a:ln>
              <a:effectLst/>
            </c:spPr>
            <c:extLst>
              <c:ext xmlns:c16="http://schemas.microsoft.com/office/drawing/2014/chart" uri="{C3380CC4-5D6E-409C-BE32-E72D297353CC}">
                <c16:uniqueId val="{00000005-1E99-9046-80FC-C693619CC185}"/>
              </c:ext>
            </c:extLst>
          </c:dPt>
          <c:dPt>
            <c:idx val="3"/>
            <c:invertIfNegative val="0"/>
            <c:bubble3D val="0"/>
            <c:spPr>
              <a:solidFill>
                <a:schemeClr val="accent5">
                  <a:lumMod val="40000"/>
                  <a:lumOff val="60000"/>
                </a:schemeClr>
              </a:solidFill>
              <a:ln>
                <a:solidFill>
                  <a:schemeClr val="bg2">
                    <a:lumMod val="75000"/>
                  </a:schemeClr>
                </a:solidFill>
              </a:ln>
              <a:effectLst/>
            </c:spPr>
            <c:extLst>
              <c:ext xmlns:c16="http://schemas.microsoft.com/office/drawing/2014/chart" uri="{C3380CC4-5D6E-409C-BE32-E72D297353CC}">
                <c16:uniqueId val="{00000007-1E99-9046-80FC-C693619CC185}"/>
              </c:ext>
            </c:extLst>
          </c:dPt>
          <c:dPt>
            <c:idx val="4"/>
            <c:invertIfNegative val="0"/>
            <c:bubble3D val="0"/>
            <c:spPr>
              <a:solidFill>
                <a:schemeClr val="accent4">
                  <a:lumMod val="40000"/>
                  <a:lumOff val="60000"/>
                </a:schemeClr>
              </a:solidFill>
              <a:ln>
                <a:solidFill>
                  <a:schemeClr val="bg2">
                    <a:lumMod val="75000"/>
                  </a:schemeClr>
                </a:solidFill>
              </a:ln>
              <a:effectLst/>
            </c:spPr>
            <c:extLst>
              <c:ext xmlns:c16="http://schemas.microsoft.com/office/drawing/2014/chart" uri="{C3380CC4-5D6E-409C-BE32-E72D297353CC}">
                <c16:uniqueId val="{00000009-1E99-9046-80FC-C693619CC185}"/>
              </c:ext>
            </c:extLst>
          </c:dPt>
          <c:cat>
            <c:strRef>
              <c:f>Sheet1!$A$3:$A$7</c:f>
              <c:strCache>
                <c:ptCount val="5"/>
                <c:pt idx="0">
                  <c:v>CGuard</c:v>
                </c:pt>
                <c:pt idx="1">
                  <c:v>RoadSaver</c:v>
                </c:pt>
                <c:pt idx="2">
                  <c:v>Gore</c:v>
                </c:pt>
                <c:pt idx="3">
                  <c:v>Close Cell Stent</c:v>
                </c:pt>
                <c:pt idx="4">
                  <c:v>Open cell stent</c:v>
                </c:pt>
              </c:strCache>
            </c:strRef>
          </c:cat>
          <c:val>
            <c:numRef>
              <c:f>Sheet1!$D$3:$D$7</c:f>
              <c:numCache>
                <c:formatCode>#,##0</c:formatCode>
                <c:ptCount val="5"/>
                <c:pt idx="0">
                  <c:v>21382.514999999999</c:v>
                </c:pt>
                <c:pt idx="1">
                  <c:v>110446.875</c:v>
                </c:pt>
                <c:pt idx="2">
                  <c:v>196350</c:v>
                </c:pt>
                <c:pt idx="3">
                  <c:v>865903.5</c:v>
                </c:pt>
                <c:pt idx="4">
                  <c:v>2835294</c:v>
                </c:pt>
              </c:numCache>
            </c:numRef>
          </c:val>
          <c:extLst>
            <c:ext xmlns:c16="http://schemas.microsoft.com/office/drawing/2014/chart" uri="{C3380CC4-5D6E-409C-BE32-E72D297353CC}">
              <c16:uniqueId val="{0000000A-1E99-9046-80FC-C693619CC185}"/>
            </c:ext>
          </c:extLst>
        </c:ser>
        <c:dLbls>
          <c:showLegendKey val="0"/>
          <c:showVal val="0"/>
          <c:showCatName val="0"/>
          <c:showSerName val="0"/>
          <c:showPercent val="0"/>
          <c:showBubbleSize val="0"/>
        </c:dLbls>
        <c:gapWidth val="30"/>
        <c:overlap val="-27"/>
        <c:axId val="1082402112"/>
        <c:axId val="1082403744"/>
      </c:barChart>
      <c:catAx>
        <c:axId val="1082402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1082403744"/>
        <c:crosses val="autoZero"/>
        <c:auto val="1"/>
        <c:lblAlgn val="ctr"/>
        <c:lblOffset val="100"/>
        <c:noMultiLvlLbl val="0"/>
      </c:catAx>
      <c:valAx>
        <c:axId val="1082403744"/>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0824021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219804215474001"/>
          <c:y val="0.24078233641847405"/>
          <c:w val="0.84724994911082696"/>
          <c:h val="0.6082690979417047"/>
        </c:manualLayout>
      </c:layout>
      <c:barChart>
        <c:barDir val="col"/>
        <c:grouping val="clustered"/>
        <c:varyColors val="0"/>
        <c:ser>
          <c:idx val="0"/>
          <c:order val="0"/>
          <c:tx>
            <c:strRef>
              <c:f>Sheet1!$B$1</c:f>
              <c:strCache>
                <c:ptCount val="1"/>
                <c:pt idx="0">
                  <c:v>Series 1</c:v>
                </c:pt>
              </c:strCache>
            </c:strRef>
          </c:tx>
          <c:spPr>
            <a:solidFill>
              <a:srgbClr val="1865A3"/>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0-9CD9-514F-991D-D8AFCED07F7D}"/>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1-9CD9-514F-991D-D8AFCED07F7D}"/>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2-9CD9-514F-991D-D8AFCED07F7D}"/>
              </c:ext>
            </c:extLst>
          </c:dPt>
          <c:dLbls>
            <c:dLbl>
              <c:idx val="0"/>
              <c:layout>
                <c:manualLayout>
                  <c:x val="2.3501545180332293E-3"/>
                  <c:y val="-1.7543859649122914E-2"/>
                </c:manualLayout>
              </c:layout>
              <c:spPr>
                <a:noFill/>
                <a:ln>
                  <a:noFill/>
                </a:ln>
                <a:effectLst/>
              </c:spPr>
              <c:txPr>
                <a:bodyPr rot="0" spcFirstLastPara="1" vertOverflow="ellipsis" vert="horz" wrap="square" anchor="ctr" anchorCtr="1"/>
                <a:lstStyle/>
                <a:p>
                  <a:pPr>
                    <a:defRPr sz="1197" b="1" i="0" u="none" strike="noStrike" kern="1200" baseline="0">
                      <a:solidFill>
                        <a:schemeClr val="tx2"/>
                      </a:solidFill>
                      <a:latin typeface="+mn-lt"/>
                      <a:ea typeface="Lato" panose="020F0502020204030203" pitchFamily="34" charset="0"/>
                      <a:cs typeface="Lato" panose="020F0502020204030203"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CD9-514F-991D-D8AFCED07F7D}"/>
                </c:ext>
              </c:extLst>
            </c:dLbl>
            <c:dLbl>
              <c:idx val="1"/>
              <c:spPr>
                <a:noFill/>
                <a:ln>
                  <a:noFill/>
                </a:ln>
                <a:effectLst/>
              </c:spPr>
              <c:txPr>
                <a:bodyPr rot="0" spcFirstLastPara="1" vertOverflow="ellipsis" vert="horz" wrap="square" anchor="ctr" anchorCtr="1"/>
                <a:lstStyle/>
                <a:p>
                  <a:pPr>
                    <a:defRPr sz="1197" b="1" i="0" u="none" strike="noStrike" kern="1200" baseline="0">
                      <a:solidFill>
                        <a:schemeClr val="tx2"/>
                      </a:solidFill>
                      <a:latin typeface="+mn-lt"/>
                      <a:ea typeface="Lato" panose="020F0502020204030203" pitchFamily="34" charset="0"/>
                      <a:cs typeface="Lato" panose="020F0502020204030203" pitchFamily="34"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1-9CD9-514F-991D-D8AFCED07F7D}"/>
                </c:ext>
              </c:extLst>
            </c:dLbl>
            <c:dLbl>
              <c:idx val="2"/>
              <c:layout>
                <c:manualLayout>
                  <c:x val="0"/>
                  <c:y val="5.8479532163742687E-3"/>
                </c:manualLayout>
              </c:layout>
              <c:spPr>
                <a:noFill/>
                <a:ln>
                  <a:noFill/>
                </a:ln>
                <a:effectLst/>
              </c:spPr>
              <c:txPr>
                <a:bodyPr rot="0" spcFirstLastPara="1" vertOverflow="ellipsis" vert="horz" wrap="square" anchor="ctr" anchorCtr="1"/>
                <a:lstStyle/>
                <a:p>
                  <a:pPr>
                    <a:defRPr sz="1197" b="1" i="0" u="none" strike="noStrike" kern="1200" baseline="0">
                      <a:solidFill>
                        <a:schemeClr val="tx2"/>
                      </a:solidFill>
                      <a:latin typeface="+mn-lt"/>
                      <a:ea typeface="Lato" panose="020F0502020204030203" pitchFamily="34" charset="0"/>
                      <a:cs typeface="Lato" panose="020F0502020204030203"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CD9-514F-991D-D8AFCED07F7D}"/>
                </c:ext>
              </c:extLst>
            </c:dLbl>
            <c:spPr>
              <a:noFill/>
              <a:ln>
                <a:noFill/>
              </a:ln>
              <a:effectLst/>
            </c:spPr>
            <c:txPr>
              <a:bodyPr rot="0" spcFirstLastPara="1" vertOverflow="ellipsis" vert="horz" wrap="square" anchor="ctr" anchorCtr="1"/>
              <a:lstStyle/>
              <a:p>
                <a:pPr>
                  <a:defRPr sz="1197" b="1" i="0" u="none" strike="noStrike" kern="1200" baseline="0">
                    <a:solidFill>
                      <a:schemeClr val="tx2"/>
                    </a:solidFill>
                    <a:latin typeface="+mn-lt"/>
                    <a:ea typeface="Helvetica" charset="0"/>
                    <a:cs typeface="Helvetica"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CGuard™</c:v>
                </c:pt>
                <c:pt idx="1">
                  <c:v>Conventional stents</c:v>
                </c:pt>
                <c:pt idx="2">
                  <c:v>CEA</c:v>
                </c:pt>
              </c:strCache>
            </c:strRef>
          </c:cat>
          <c:val>
            <c:numRef>
              <c:f>Sheet1!$B$2:$B$4</c:f>
              <c:numCache>
                <c:formatCode>0.00%</c:formatCode>
                <c:ptCount val="3"/>
                <c:pt idx="0">
                  <c:v>1.12E-2</c:v>
                </c:pt>
                <c:pt idx="1">
                  <c:v>5.1999999999999998E-2</c:v>
                </c:pt>
                <c:pt idx="2">
                  <c:v>4.4999999999999998E-2</c:v>
                </c:pt>
              </c:numCache>
            </c:numRef>
          </c:val>
          <c:extLst>
            <c:ext xmlns:c16="http://schemas.microsoft.com/office/drawing/2014/chart" uri="{C3380CC4-5D6E-409C-BE32-E72D297353CC}">
              <c16:uniqueId val="{00000000-9221-4411-9661-1EC896E1BE9C}"/>
            </c:ext>
          </c:extLst>
        </c:ser>
        <c:dLbls>
          <c:dLblPos val="outEnd"/>
          <c:showLegendKey val="0"/>
          <c:showVal val="1"/>
          <c:showCatName val="0"/>
          <c:showSerName val="0"/>
          <c:showPercent val="0"/>
          <c:showBubbleSize val="0"/>
        </c:dLbls>
        <c:gapWidth val="107"/>
        <c:overlap val="-27"/>
        <c:axId val="-226478352"/>
        <c:axId val="-226490320"/>
      </c:barChart>
      <c:catAx>
        <c:axId val="-226478352"/>
        <c:scaling>
          <c:orientation val="minMax"/>
        </c:scaling>
        <c:delete val="1"/>
        <c:axPos val="b"/>
        <c:numFmt formatCode="General" sourceLinked="1"/>
        <c:majorTickMark val="none"/>
        <c:minorTickMark val="none"/>
        <c:tickLblPos val="nextTo"/>
        <c:crossAx val="-226490320"/>
        <c:crosses val="autoZero"/>
        <c:auto val="1"/>
        <c:lblAlgn val="ctr"/>
        <c:lblOffset val="100"/>
        <c:noMultiLvlLbl val="0"/>
      </c:catAx>
      <c:valAx>
        <c:axId val="-226490320"/>
        <c:scaling>
          <c:orientation val="minMax"/>
        </c:scaling>
        <c:delete val="0"/>
        <c:axPos val="l"/>
        <c:majorGridlines>
          <c:spPr>
            <a:ln w="9525" cap="flat" cmpd="sng" algn="ctr">
              <a:solidFill>
                <a:schemeClr val="bg1">
                  <a:lumMod val="6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2"/>
                </a:solidFill>
                <a:latin typeface="+mn-lt"/>
                <a:ea typeface="Helvetica" charset="0"/>
                <a:cs typeface="Helvetica" charset="0"/>
              </a:defRPr>
            </a:pPr>
            <a:endParaRPr lang="en-US"/>
          </a:p>
        </c:txPr>
        <c:crossAx val="-226478352"/>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accent6"/>
          </a:solidFill>
          <a:latin typeface="Helvetica" charset="0"/>
          <a:ea typeface="Helvetica" charset="0"/>
          <a:cs typeface="Helvetica"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0.63597</cdr:x>
      <cdr:y>0.40683</cdr:y>
    </cdr:from>
    <cdr:to>
      <cdr:x>0.89498</cdr:x>
      <cdr:y>0.55156</cdr:y>
    </cdr:to>
    <cdr:sp macro="" textlink="">
      <cdr:nvSpPr>
        <cdr:cNvPr id="2" name="TextBox 1"/>
        <cdr:cNvSpPr txBox="1"/>
      </cdr:nvSpPr>
      <cdr:spPr>
        <a:xfrm xmlns:a="http://schemas.openxmlformats.org/drawingml/2006/main">
          <a:off x="2907333" y="1384284"/>
          <a:ext cx="1184064" cy="49244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400" b="1" dirty="0">
              <a:solidFill>
                <a:srgbClr val="FFFEFF"/>
              </a:solidFill>
              <a:latin typeface="Lato" panose="020F0502020204030203" pitchFamily="34" charset="0"/>
              <a:ea typeface="Lato" panose="020F0502020204030203" pitchFamily="34" charset="0"/>
              <a:cs typeface="Lato" panose="020F0502020204030203" pitchFamily="34" charset="0"/>
            </a:rPr>
            <a:t>Surgery </a:t>
          </a:r>
          <a:r>
            <a:rPr lang="en-US" sz="1200" b="1" dirty="0">
              <a:solidFill>
                <a:srgbClr val="FFFEFF"/>
              </a:solidFill>
              <a:latin typeface="Lato" panose="020F0502020204030203" pitchFamily="34" charset="0"/>
              <a:ea typeface="Lato" panose="020F0502020204030203" pitchFamily="34" charset="0"/>
              <a:cs typeface="Lato" panose="020F0502020204030203" pitchFamily="34" charset="0"/>
            </a:rPr>
            <a:t>(CEA) </a:t>
          </a:r>
        </a:p>
      </cdr:txBody>
    </cdr:sp>
  </cdr:relSizeAnchor>
  <cdr:relSizeAnchor xmlns:cdr="http://schemas.openxmlformats.org/drawingml/2006/chartDrawing">
    <cdr:from>
      <cdr:x>0.17406</cdr:x>
      <cdr:y>0.57218</cdr:y>
    </cdr:from>
    <cdr:to>
      <cdr:x>0.43306</cdr:x>
      <cdr:y>0.7169</cdr:y>
    </cdr:to>
    <cdr:sp macro="" textlink="">
      <cdr:nvSpPr>
        <cdr:cNvPr id="4" name="TextBox 3">
          <a:extLst xmlns:a="http://schemas.openxmlformats.org/drawingml/2006/main">
            <a:ext uri="{FF2B5EF4-FFF2-40B4-BE49-F238E27FC236}">
              <a16:creationId xmlns:a16="http://schemas.microsoft.com/office/drawing/2014/main" id="{D6A6548B-44C0-FB91-2B67-30AD82B34C16}"/>
            </a:ext>
          </a:extLst>
        </cdr:cNvPr>
        <cdr:cNvSpPr txBox="1"/>
      </cdr:nvSpPr>
      <cdr:spPr>
        <a:xfrm xmlns:a="http://schemas.openxmlformats.org/drawingml/2006/main">
          <a:off x="795721" y="1946883"/>
          <a:ext cx="1184018" cy="49242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dirty="0">
              <a:solidFill>
                <a:schemeClr val="accent1"/>
              </a:solidFill>
              <a:latin typeface="Lato" panose="020F0502020204030203" pitchFamily="34" charset="0"/>
              <a:ea typeface="Lato" panose="020F0502020204030203" pitchFamily="34" charset="0"/>
              <a:cs typeface="Lato" panose="020F0502020204030203" pitchFamily="34" charset="0"/>
            </a:rPr>
            <a:t>Stents </a:t>
          </a:r>
          <a:br>
            <a:rPr lang="en-US" sz="1400" b="1" dirty="0">
              <a:solidFill>
                <a:schemeClr val="accent1"/>
              </a:solidFill>
              <a:latin typeface="Lato" panose="020F0502020204030203" pitchFamily="34" charset="0"/>
              <a:ea typeface="Lato" panose="020F0502020204030203" pitchFamily="34" charset="0"/>
              <a:cs typeface="Lato" panose="020F0502020204030203" pitchFamily="34" charset="0"/>
            </a:rPr>
          </a:br>
          <a:r>
            <a:rPr lang="en-US" sz="1200" b="1" dirty="0">
              <a:solidFill>
                <a:schemeClr val="accent1"/>
              </a:solidFill>
              <a:latin typeface="Lato" panose="020F0502020204030203" pitchFamily="34" charset="0"/>
              <a:ea typeface="Lato" panose="020F0502020204030203" pitchFamily="34" charset="0"/>
              <a:cs typeface="Lato" panose="020F0502020204030203" pitchFamily="34" charset="0"/>
            </a:rPr>
            <a:t>(CAS) </a:t>
          </a:r>
        </a:p>
      </cdr:txBody>
    </cdr:sp>
  </cdr:relSizeAnchor>
  <cdr:relSizeAnchor xmlns:cdr="http://schemas.openxmlformats.org/drawingml/2006/chartDrawing">
    <cdr:from>
      <cdr:x>0.28007</cdr:x>
      <cdr:y>0.14534</cdr:y>
    </cdr:from>
    <cdr:to>
      <cdr:x>0.53907</cdr:x>
      <cdr:y>0.29911</cdr:y>
    </cdr:to>
    <cdr:sp macro="" textlink="">
      <cdr:nvSpPr>
        <cdr:cNvPr id="5" name="TextBox 4">
          <a:extLst xmlns:a="http://schemas.openxmlformats.org/drawingml/2006/main">
            <a:ext uri="{FF2B5EF4-FFF2-40B4-BE49-F238E27FC236}">
              <a16:creationId xmlns:a16="http://schemas.microsoft.com/office/drawing/2014/main" id="{464E2062-A4DA-7597-CF70-9710E4FB76B9}"/>
            </a:ext>
          </a:extLst>
        </cdr:cNvPr>
        <cdr:cNvSpPr txBox="1"/>
      </cdr:nvSpPr>
      <cdr:spPr>
        <a:xfrm xmlns:a="http://schemas.openxmlformats.org/drawingml/2006/main">
          <a:off x="1280351" y="494528"/>
          <a:ext cx="1184018" cy="52322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dirty="0">
              <a:solidFill>
                <a:schemeClr val="bg1"/>
              </a:solidFill>
              <a:latin typeface="Lato" panose="020F0502020204030203" pitchFamily="34" charset="0"/>
              <a:ea typeface="Lato" panose="020F0502020204030203" pitchFamily="34" charset="0"/>
              <a:cs typeface="Lato" panose="020F0502020204030203" pitchFamily="34" charset="0"/>
            </a:rPr>
            <a:t>Stents </a:t>
          </a:r>
          <a:br>
            <a:rPr lang="en-US" sz="1400" b="1" dirty="0">
              <a:solidFill>
                <a:schemeClr val="bg1"/>
              </a:solidFill>
              <a:latin typeface="Lato" panose="020F0502020204030203" pitchFamily="34" charset="0"/>
              <a:ea typeface="Lato" panose="020F0502020204030203" pitchFamily="34" charset="0"/>
              <a:cs typeface="Lato" panose="020F0502020204030203" pitchFamily="34" charset="0"/>
            </a:rPr>
          </a:br>
          <a:r>
            <a:rPr lang="en-US" sz="1400" b="1" dirty="0">
              <a:solidFill>
                <a:schemeClr val="bg1"/>
              </a:solidFill>
              <a:latin typeface="Lato" panose="020F0502020204030203" pitchFamily="34" charset="0"/>
              <a:ea typeface="Lato" panose="020F0502020204030203" pitchFamily="34" charset="0"/>
              <a:cs typeface="Lato" panose="020F0502020204030203" pitchFamily="34" charset="0"/>
            </a:rPr>
            <a:t>(</a:t>
          </a:r>
          <a:r>
            <a:rPr lang="en-US" sz="1200" b="1" dirty="0">
              <a:solidFill>
                <a:schemeClr val="bg1"/>
              </a:solidFill>
              <a:latin typeface="Lato" panose="020F0502020204030203" pitchFamily="34" charset="0"/>
              <a:ea typeface="Lato" panose="020F0502020204030203" pitchFamily="34" charset="0"/>
              <a:cs typeface="Lato" panose="020F0502020204030203" pitchFamily="34" charset="0"/>
            </a:rPr>
            <a:t>TCAR)</a:t>
          </a:r>
          <a:endParaRPr lang="en-US" dirty="0">
            <a:solidFill>
              <a:schemeClr val="bg1"/>
            </a:solidFill>
            <a:latin typeface="Lato" panose="020F0502020204030203" pitchFamily="34" charset="0"/>
            <a:ea typeface="Lato" panose="020F0502020204030203" pitchFamily="34" charset="0"/>
            <a:cs typeface="Lato" panose="020F0502020204030203"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0.55018</cdr:x>
      <cdr:y>0.17565</cdr:y>
    </cdr:from>
    <cdr:to>
      <cdr:x>0.80919</cdr:x>
      <cdr:y>0.37013</cdr:y>
    </cdr:to>
    <cdr:sp macro="" textlink="">
      <cdr:nvSpPr>
        <cdr:cNvPr id="2" name="TextBox 1"/>
        <cdr:cNvSpPr txBox="1"/>
      </cdr:nvSpPr>
      <cdr:spPr>
        <a:xfrm xmlns:a="http://schemas.openxmlformats.org/drawingml/2006/main">
          <a:off x="2515140" y="597662"/>
          <a:ext cx="1184064" cy="661738"/>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400" b="1" dirty="0">
              <a:solidFill>
                <a:srgbClr val="FFFEFF"/>
              </a:solidFill>
              <a:latin typeface="Lato" panose="020F0502020204030203" pitchFamily="34" charset="0"/>
              <a:ea typeface="Lato" panose="020F0502020204030203" pitchFamily="34" charset="0"/>
              <a:cs typeface="Lato" panose="020F0502020204030203" pitchFamily="34" charset="0"/>
            </a:rPr>
            <a:t>Surgery </a:t>
          </a:r>
          <a:r>
            <a:rPr lang="en-US" sz="1200" b="1" dirty="0">
              <a:solidFill>
                <a:srgbClr val="FFFEFF"/>
              </a:solidFill>
              <a:latin typeface="Lato" panose="020F0502020204030203" pitchFamily="34" charset="0"/>
              <a:ea typeface="Lato" panose="020F0502020204030203" pitchFamily="34" charset="0"/>
              <a:cs typeface="Lato" panose="020F0502020204030203" pitchFamily="34" charset="0"/>
            </a:rPr>
            <a:t>(CEA) </a:t>
          </a:r>
        </a:p>
        <a:p xmlns:a="http://schemas.openxmlformats.org/drawingml/2006/main">
          <a:pPr algn="ctr"/>
          <a:r>
            <a:rPr lang="en-US" sz="1100" b="0" dirty="0">
              <a:solidFill>
                <a:srgbClr val="FFFEFF"/>
              </a:solidFill>
              <a:latin typeface="Lato" panose="020F0502020204030203" pitchFamily="34" charset="0"/>
              <a:ea typeface="Lato" panose="020F0502020204030203" pitchFamily="34" charset="0"/>
              <a:cs typeface="Lato" panose="020F0502020204030203" pitchFamily="34" charset="0"/>
            </a:rPr>
            <a:t> </a:t>
          </a:r>
        </a:p>
      </cdr:txBody>
    </cdr:sp>
  </cdr:relSizeAnchor>
  <cdr:relSizeAnchor xmlns:cdr="http://schemas.openxmlformats.org/drawingml/2006/chartDrawing">
    <cdr:from>
      <cdr:x>0.6165</cdr:x>
      <cdr:y>0.59298</cdr:y>
    </cdr:from>
    <cdr:to>
      <cdr:x>0.8755</cdr:x>
      <cdr:y>0.7377</cdr:y>
    </cdr:to>
    <cdr:sp macro="" textlink="">
      <cdr:nvSpPr>
        <cdr:cNvPr id="4" name="TextBox 3">
          <a:extLst xmlns:a="http://schemas.openxmlformats.org/drawingml/2006/main">
            <a:ext uri="{FF2B5EF4-FFF2-40B4-BE49-F238E27FC236}">
              <a16:creationId xmlns:a16="http://schemas.microsoft.com/office/drawing/2014/main" id="{D6A6548B-44C0-FB91-2B67-30AD82B34C16}"/>
            </a:ext>
          </a:extLst>
        </cdr:cNvPr>
        <cdr:cNvSpPr txBox="1"/>
      </cdr:nvSpPr>
      <cdr:spPr>
        <a:xfrm xmlns:a="http://schemas.openxmlformats.org/drawingml/2006/main">
          <a:off x="2818312" y="2017676"/>
          <a:ext cx="1184019" cy="49242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dirty="0">
              <a:solidFill>
                <a:schemeClr val="accent1"/>
              </a:solidFill>
              <a:latin typeface="Lato" panose="020F0502020204030203" pitchFamily="34" charset="0"/>
              <a:ea typeface="Lato" panose="020F0502020204030203" pitchFamily="34" charset="0"/>
              <a:cs typeface="Lato" panose="020F0502020204030203" pitchFamily="34" charset="0"/>
            </a:rPr>
            <a:t>Stents </a:t>
          </a:r>
          <a:br>
            <a:rPr lang="en-US" sz="1400" b="1" dirty="0">
              <a:solidFill>
                <a:schemeClr val="accent1"/>
              </a:solidFill>
              <a:latin typeface="Lato" panose="020F0502020204030203" pitchFamily="34" charset="0"/>
              <a:ea typeface="Lato" panose="020F0502020204030203" pitchFamily="34" charset="0"/>
              <a:cs typeface="Lato" panose="020F0502020204030203" pitchFamily="34" charset="0"/>
            </a:rPr>
          </a:br>
          <a:r>
            <a:rPr lang="en-US" sz="1200" b="1" dirty="0">
              <a:solidFill>
                <a:schemeClr val="accent1"/>
              </a:solidFill>
              <a:latin typeface="Lato" panose="020F0502020204030203" pitchFamily="34" charset="0"/>
              <a:ea typeface="Lato" panose="020F0502020204030203" pitchFamily="34" charset="0"/>
              <a:cs typeface="Lato" panose="020F0502020204030203" pitchFamily="34" charset="0"/>
            </a:rPr>
            <a:t>(CAS) </a:t>
          </a:r>
        </a:p>
      </cdr:txBody>
    </cdr:sp>
  </cdr:relSizeAnchor>
  <cdr:relSizeAnchor xmlns:cdr="http://schemas.openxmlformats.org/drawingml/2006/chartDrawing">
    <cdr:from>
      <cdr:x>0.17591</cdr:x>
      <cdr:y>0.32213</cdr:y>
    </cdr:from>
    <cdr:to>
      <cdr:x>0.43491</cdr:x>
      <cdr:y>0.4759</cdr:y>
    </cdr:to>
    <cdr:sp macro="" textlink="">
      <cdr:nvSpPr>
        <cdr:cNvPr id="5" name="TextBox 4">
          <a:extLst xmlns:a="http://schemas.openxmlformats.org/drawingml/2006/main">
            <a:ext uri="{FF2B5EF4-FFF2-40B4-BE49-F238E27FC236}">
              <a16:creationId xmlns:a16="http://schemas.microsoft.com/office/drawing/2014/main" id="{464E2062-A4DA-7597-CF70-9710E4FB76B9}"/>
            </a:ext>
          </a:extLst>
        </cdr:cNvPr>
        <cdr:cNvSpPr txBox="1"/>
      </cdr:nvSpPr>
      <cdr:spPr>
        <a:xfrm xmlns:a="http://schemas.openxmlformats.org/drawingml/2006/main">
          <a:off x="804173" y="1096079"/>
          <a:ext cx="1184018" cy="52322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dirty="0">
              <a:solidFill>
                <a:schemeClr val="bg1"/>
              </a:solidFill>
              <a:latin typeface="Lato" panose="020F0502020204030203" pitchFamily="34" charset="0"/>
              <a:ea typeface="Lato" panose="020F0502020204030203" pitchFamily="34" charset="0"/>
              <a:cs typeface="Lato" panose="020F0502020204030203" pitchFamily="34" charset="0"/>
            </a:rPr>
            <a:t>Stents </a:t>
          </a:r>
          <a:br>
            <a:rPr lang="en-US" sz="1400" b="1" dirty="0">
              <a:solidFill>
                <a:schemeClr val="bg1"/>
              </a:solidFill>
              <a:latin typeface="Lato" panose="020F0502020204030203" pitchFamily="34" charset="0"/>
              <a:ea typeface="Lato" panose="020F0502020204030203" pitchFamily="34" charset="0"/>
              <a:cs typeface="Lato" panose="020F0502020204030203" pitchFamily="34" charset="0"/>
            </a:rPr>
          </a:br>
          <a:r>
            <a:rPr lang="en-US" sz="1400" b="1" dirty="0">
              <a:solidFill>
                <a:schemeClr val="bg1"/>
              </a:solidFill>
              <a:latin typeface="Lato" panose="020F0502020204030203" pitchFamily="34" charset="0"/>
              <a:ea typeface="Lato" panose="020F0502020204030203" pitchFamily="34" charset="0"/>
              <a:cs typeface="Lato" panose="020F0502020204030203" pitchFamily="34" charset="0"/>
            </a:rPr>
            <a:t>(</a:t>
          </a:r>
          <a:r>
            <a:rPr lang="en-US" sz="1200" b="1" dirty="0">
              <a:solidFill>
                <a:schemeClr val="bg1"/>
              </a:solidFill>
              <a:latin typeface="Lato" panose="020F0502020204030203" pitchFamily="34" charset="0"/>
              <a:ea typeface="Lato" panose="020F0502020204030203" pitchFamily="34" charset="0"/>
              <a:cs typeface="Lato" panose="020F0502020204030203" pitchFamily="34" charset="0"/>
            </a:rPr>
            <a:t>TCAR)</a:t>
          </a:r>
          <a:endParaRPr lang="en-US" dirty="0">
            <a:solidFill>
              <a:schemeClr val="bg1"/>
            </a:solidFill>
            <a:latin typeface="Lato" panose="020F0502020204030203" pitchFamily="34" charset="0"/>
            <a:ea typeface="Lato" panose="020F0502020204030203" pitchFamily="34" charset="0"/>
            <a:cs typeface="Lato" panose="020F0502020204030203"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076446A-A1BB-7048-9CCA-75F1A628E5D5}"/>
              </a:ext>
            </a:extLst>
          </p:cNvPr>
          <p:cNvSpPr>
            <a:spLocks noGrp="1"/>
          </p:cNvSpPr>
          <p:nvPr>
            <p:ph type="hdr" sz="quarter"/>
          </p:nvPr>
        </p:nvSpPr>
        <p:spPr>
          <a:xfrm>
            <a:off x="0" y="0"/>
            <a:ext cx="3078383" cy="471348"/>
          </a:xfrm>
          <a:prstGeom prst="rect">
            <a:avLst/>
          </a:prstGeom>
        </p:spPr>
        <p:txBody>
          <a:bodyPr vert="horz" lIns="92464" tIns="46232" rIns="92464" bIns="46232" rtlCol="0"/>
          <a:lstStyle>
            <a:lvl1pPr algn="l">
              <a:defRPr sz="1200"/>
            </a:lvl1pPr>
          </a:lstStyle>
          <a:p>
            <a:endParaRPr lang="en-US"/>
          </a:p>
        </p:txBody>
      </p:sp>
      <p:sp>
        <p:nvSpPr>
          <p:cNvPr id="3" name="Date Placeholder 2">
            <a:extLst>
              <a:ext uri="{FF2B5EF4-FFF2-40B4-BE49-F238E27FC236}">
                <a16:creationId xmlns:a16="http://schemas.microsoft.com/office/drawing/2014/main" id="{50CB5801-0C50-A348-8C73-48563D417EC9}"/>
              </a:ext>
            </a:extLst>
          </p:cNvPr>
          <p:cNvSpPr>
            <a:spLocks noGrp="1"/>
          </p:cNvSpPr>
          <p:nvPr>
            <p:ph type="dt" sz="quarter" idx="1"/>
          </p:nvPr>
        </p:nvSpPr>
        <p:spPr>
          <a:xfrm>
            <a:off x="4022485" y="0"/>
            <a:ext cx="3078383" cy="471348"/>
          </a:xfrm>
          <a:prstGeom prst="rect">
            <a:avLst/>
          </a:prstGeom>
        </p:spPr>
        <p:txBody>
          <a:bodyPr vert="horz" lIns="92464" tIns="46232" rIns="92464" bIns="46232" rtlCol="0"/>
          <a:lstStyle>
            <a:lvl1pPr algn="r">
              <a:defRPr sz="1200"/>
            </a:lvl1pPr>
          </a:lstStyle>
          <a:p>
            <a:fld id="{323D2856-4543-A14B-A276-04E549D63384}" type="datetimeFigureOut">
              <a:rPr lang="en-US" smtClean="0"/>
              <a:t>3/20/2024</a:t>
            </a:fld>
            <a:endParaRPr lang="en-US"/>
          </a:p>
        </p:txBody>
      </p:sp>
      <p:sp>
        <p:nvSpPr>
          <p:cNvPr id="4" name="Footer Placeholder 3">
            <a:extLst>
              <a:ext uri="{FF2B5EF4-FFF2-40B4-BE49-F238E27FC236}">
                <a16:creationId xmlns:a16="http://schemas.microsoft.com/office/drawing/2014/main" id="{4D6F5614-B3A4-8D44-9796-21EC0BA6E108}"/>
              </a:ext>
            </a:extLst>
          </p:cNvPr>
          <p:cNvSpPr>
            <a:spLocks noGrp="1"/>
          </p:cNvSpPr>
          <p:nvPr>
            <p:ph type="ftr" sz="quarter" idx="2"/>
          </p:nvPr>
        </p:nvSpPr>
        <p:spPr>
          <a:xfrm>
            <a:off x="0" y="8917128"/>
            <a:ext cx="3078383" cy="471348"/>
          </a:xfrm>
          <a:prstGeom prst="rect">
            <a:avLst/>
          </a:prstGeom>
        </p:spPr>
        <p:txBody>
          <a:bodyPr vert="horz" lIns="92464" tIns="46232" rIns="92464" bIns="46232"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00A2F01-7E79-7F4F-866C-79CE903CA01A}"/>
              </a:ext>
            </a:extLst>
          </p:cNvPr>
          <p:cNvSpPr>
            <a:spLocks noGrp="1"/>
          </p:cNvSpPr>
          <p:nvPr>
            <p:ph type="sldNum" sz="quarter" idx="3"/>
          </p:nvPr>
        </p:nvSpPr>
        <p:spPr>
          <a:xfrm>
            <a:off x="4022485" y="8917128"/>
            <a:ext cx="3078383" cy="471348"/>
          </a:xfrm>
          <a:prstGeom prst="rect">
            <a:avLst/>
          </a:prstGeom>
        </p:spPr>
        <p:txBody>
          <a:bodyPr vert="horz" lIns="92464" tIns="46232" rIns="92464" bIns="46232" rtlCol="0" anchor="b"/>
          <a:lstStyle>
            <a:lvl1pPr algn="r">
              <a:defRPr sz="1200"/>
            </a:lvl1pPr>
          </a:lstStyle>
          <a:p>
            <a:fld id="{05DCC79C-3923-C741-91F4-1D44627BB463}" type="slidenum">
              <a:rPr lang="en-US" smtClean="0"/>
              <a:t>‹#›</a:t>
            </a:fld>
            <a:endParaRPr lang="en-US"/>
          </a:p>
        </p:txBody>
      </p:sp>
    </p:spTree>
    <p:extLst>
      <p:ext uri="{BB962C8B-B14F-4D97-AF65-F5344CB8AC3E}">
        <p14:creationId xmlns:p14="http://schemas.microsoft.com/office/powerpoint/2010/main" val="22271291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1" tIns="47111" rIns="94221" bIns="47111" rtlCol="0"/>
          <a:lstStyle>
            <a:lvl1pPr algn="l">
              <a:defRPr sz="1200"/>
            </a:lvl1pPr>
          </a:lstStyle>
          <a:p>
            <a:endParaRPr lang="en-US"/>
          </a:p>
        </p:txBody>
      </p:sp>
      <p:sp>
        <p:nvSpPr>
          <p:cNvPr id="3" name="Date Placeholder 2"/>
          <p:cNvSpPr>
            <a:spLocks noGrp="1"/>
          </p:cNvSpPr>
          <p:nvPr>
            <p:ph type="dt" idx="1"/>
          </p:nvPr>
        </p:nvSpPr>
        <p:spPr>
          <a:xfrm>
            <a:off x="4023093" y="0"/>
            <a:ext cx="3077739" cy="471054"/>
          </a:xfrm>
          <a:prstGeom prst="rect">
            <a:avLst/>
          </a:prstGeom>
        </p:spPr>
        <p:txBody>
          <a:bodyPr vert="horz" lIns="94221" tIns="47111" rIns="94221" bIns="47111" rtlCol="0"/>
          <a:lstStyle>
            <a:lvl1pPr algn="r">
              <a:defRPr sz="1200"/>
            </a:lvl1pPr>
          </a:lstStyle>
          <a:p>
            <a:fld id="{A0D245CB-FA7A-354D-A873-F054859FE784}" type="datetimeFigureOut">
              <a:rPr lang="en-US" smtClean="0"/>
              <a:t>3/20/2024</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1" tIns="47111" rIns="94221" bIns="47111" rtlCol="0" anchor="ctr"/>
          <a:lstStyle/>
          <a:p>
            <a:endParaRPr lang="en-US"/>
          </a:p>
        </p:txBody>
      </p:sp>
      <p:sp>
        <p:nvSpPr>
          <p:cNvPr id="5" name="Notes Placeholder 4"/>
          <p:cNvSpPr>
            <a:spLocks noGrp="1"/>
          </p:cNvSpPr>
          <p:nvPr>
            <p:ph type="body" sz="quarter" idx="3"/>
          </p:nvPr>
        </p:nvSpPr>
        <p:spPr>
          <a:xfrm>
            <a:off x="710248" y="4518203"/>
            <a:ext cx="5681980" cy="3696713"/>
          </a:xfrm>
          <a:prstGeom prst="rect">
            <a:avLst/>
          </a:prstGeom>
        </p:spPr>
        <p:txBody>
          <a:bodyPr vert="horz" lIns="94221" tIns="47111" rIns="94221" bIns="4711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3"/>
            <a:ext cx="3077739" cy="471053"/>
          </a:xfrm>
          <a:prstGeom prst="rect">
            <a:avLst/>
          </a:prstGeom>
        </p:spPr>
        <p:txBody>
          <a:bodyPr vert="horz" lIns="94221" tIns="47111" rIns="94221" bIns="47111" rtlCol="0" anchor="b"/>
          <a:lstStyle>
            <a:lvl1pPr algn="l">
              <a:defRPr sz="1200"/>
            </a:lvl1pPr>
          </a:lstStyle>
          <a:p>
            <a:endParaRPr lang="en-US"/>
          </a:p>
        </p:txBody>
      </p:sp>
      <p:sp>
        <p:nvSpPr>
          <p:cNvPr id="7" name="Slide Number Placeholder 6"/>
          <p:cNvSpPr>
            <a:spLocks noGrp="1"/>
          </p:cNvSpPr>
          <p:nvPr>
            <p:ph type="sldNum" sz="quarter" idx="5"/>
          </p:nvPr>
        </p:nvSpPr>
        <p:spPr>
          <a:xfrm>
            <a:off x="4023093" y="8917423"/>
            <a:ext cx="3077739" cy="471053"/>
          </a:xfrm>
          <a:prstGeom prst="rect">
            <a:avLst/>
          </a:prstGeom>
        </p:spPr>
        <p:txBody>
          <a:bodyPr vert="horz" lIns="94221" tIns="47111" rIns="94221" bIns="47111" rtlCol="0" anchor="b"/>
          <a:lstStyle>
            <a:lvl1pPr algn="r">
              <a:defRPr sz="1200"/>
            </a:lvl1pPr>
          </a:lstStyle>
          <a:p>
            <a:fld id="{336F5392-ADC1-1043-AD95-F00B01A5DB48}" type="slidenum">
              <a:rPr lang="en-US" smtClean="0"/>
              <a:t>‹#›</a:t>
            </a:fld>
            <a:endParaRPr lang="en-US"/>
          </a:p>
        </p:txBody>
      </p:sp>
    </p:spTree>
    <p:extLst>
      <p:ext uri="{BB962C8B-B14F-4D97-AF65-F5344CB8AC3E}">
        <p14:creationId xmlns:p14="http://schemas.microsoft.com/office/powerpoint/2010/main" val="39078931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6F5392-ADC1-1043-AD95-F00B01A5DB48}" type="slidenum">
              <a:rPr lang="en-US" smtClean="0"/>
              <a:t>1</a:t>
            </a:fld>
            <a:endParaRPr lang="en-US"/>
          </a:p>
        </p:txBody>
      </p:sp>
    </p:spTree>
    <p:extLst>
      <p:ext uri="{BB962C8B-B14F-4D97-AF65-F5344CB8AC3E}">
        <p14:creationId xmlns:p14="http://schemas.microsoft.com/office/powerpoint/2010/main" val="3536858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B5566BEB-2EFD-7049-984A-DA5704166AA4}" type="slidenum">
              <a:rPr lang="en-GB" altLang="en-US" smtClean="0"/>
              <a:pPr/>
              <a:t>14</a:t>
            </a:fld>
            <a:endParaRPr lang="en-GB" altLang="en-US"/>
          </a:p>
        </p:txBody>
      </p:sp>
      <p:sp>
        <p:nvSpPr>
          <p:cNvPr id="6" name="Notes Placeholder 5">
            <a:extLst>
              <a:ext uri="{FF2B5EF4-FFF2-40B4-BE49-F238E27FC236}">
                <a16:creationId xmlns:a16="http://schemas.microsoft.com/office/drawing/2014/main" id="{1A6A590A-0488-49F1-8981-FC469EDBBDF5}"/>
              </a:ext>
            </a:extLst>
          </p:cNvPr>
          <p:cNvSpPr>
            <a:spLocks noGrp="1"/>
          </p:cNvSpPr>
          <p:nvPr>
            <p:ph type="body" sz="quarter" idx="3"/>
          </p:nvPr>
        </p:nvSpPr>
        <p:spPr/>
        <p:txBody>
          <a:bodyPr/>
          <a:lstStyle/>
          <a:p>
            <a:endParaRPr lang="LID4096"/>
          </a:p>
        </p:txBody>
      </p:sp>
    </p:spTree>
    <p:extLst>
      <p:ext uri="{BB962C8B-B14F-4D97-AF65-F5344CB8AC3E}">
        <p14:creationId xmlns:p14="http://schemas.microsoft.com/office/powerpoint/2010/main" val="9089923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BF55844C-0F0B-4246-90F9-C22CDEF60B08}" type="slidenum">
              <a:rPr lang="en-US" smtClean="0"/>
              <a:t>15</a:t>
            </a:fld>
            <a:endParaRPr lang="en-US"/>
          </a:p>
        </p:txBody>
      </p:sp>
      <p:sp>
        <p:nvSpPr>
          <p:cNvPr id="6" name="Notes Placeholder 5">
            <a:extLst>
              <a:ext uri="{FF2B5EF4-FFF2-40B4-BE49-F238E27FC236}">
                <a16:creationId xmlns:a16="http://schemas.microsoft.com/office/drawing/2014/main" id="{2347BF52-9328-4A01-84A1-4B2CA5B0C9A1}"/>
              </a:ext>
            </a:extLst>
          </p:cNvPr>
          <p:cNvSpPr>
            <a:spLocks noGrp="1"/>
          </p:cNvSpPr>
          <p:nvPr>
            <p:ph type="body" sz="quarter" idx="3"/>
          </p:nvPr>
        </p:nvSpPr>
        <p:spPr/>
        <p:txBody>
          <a:bodyPr/>
          <a:lstStyle/>
          <a:p>
            <a:endParaRPr lang="LID4096" dirty="0"/>
          </a:p>
        </p:txBody>
      </p:sp>
    </p:spTree>
    <p:extLst>
      <p:ext uri="{BB962C8B-B14F-4D97-AF65-F5344CB8AC3E}">
        <p14:creationId xmlns:p14="http://schemas.microsoft.com/office/powerpoint/2010/main" val="6678570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9BF813-9740-467E-AB4A-F6A24CF62D9C}" type="slidenum">
              <a:rPr lang="en-US" smtClean="0"/>
              <a:t>16</a:t>
            </a:fld>
            <a:endParaRPr lang="en-US" dirty="0"/>
          </a:p>
        </p:txBody>
      </p:sp>
    </p:spTree>
    <p:extLst>
      <p:ext uri="{BB962C8B-B14F-4D97-AF65-F5344CB8AC3E}">
        <p14:creationId xmlns:p14="http://schemas.microsoft.com/office/powerpoint/2010/main" val="33892433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9BF813-9740-467E-AB4A-F6A24CF62D9C}" type="slidenum">
              <a:rPr lang="en-US" smtClean="0"/>
              <a:t>17</a:t>
            </a:fld>
            <a:endParaRPr lang="en-US" dirty="0"/>
          </a:p>
        </p:txBody>
      </p:sp>
    </p:spTree>
    <p:extLst>
      <p:ext uri="{BB962C8B-B14F-4D97-AF65-F5344CB8AC3E}">
        <p14:creationId xmlns:p14="http://schemas.microsoft.com/office/powerpoint/2010/main" val="31099088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defTabSz="942210">
              <a:defRPr/>
            </a:pPr>
            <a:fld id="{DE30E81F-EC94-CC43-AC55-8003E831656D}" type="slidenum">
              <a:rPr lang="en-US">
                <a:solidFill>
                  <a:prstClr val="black"/>
                </a:solidFill>
                <a:latin typeface="Calibri" panose="020F0502020204030204"/>
              </a:rPr>
              <a:pPr defTabSz="942210">
                <a:defRPr/>
              </a:pPr>
              <a:t>19</a:t>
            </a:fld>
            <a:endParaRPr lang="en-US">
              <a:solidFill>
                <a:prstClr val="black"/>
              </a:solidFill>
              <a:latin typeface="Calibri" panose="020F0502020204030204"/>
            </a:endParaRPr>
          </a:p>
        </p:txBody>
      </p:sp>
      <p:sp>
        <p:nvSpPr>
          <p:cNvPr id="6" name="Notes Placeholder 5">
            <a:extLst>
              <a:ext uri="{FF2B5EF4-FFF2-40B4-BE49-F238E27FC236}">
                <a16:creationId xmlns:a16="http://schemas.microsoft.com/office/drawing/2014/main" id="{3963FF80-5FCE-4ACD-9480-EE5123E1FA51}"/>
              </a:ext>
            </a:extLst>
          </p:cNvPr>
          <p:cNvSpPr>
            <a:spLocks noGrp="1"/>
          </p:cNvSpPr>
          <p:nvPr>
            <p:ph type="body" sz="quarter" idx="3"/>
          </p:nvPr>
        </p:nvSpPr>
        <p:spPr/>
        <p:txBody>
          <a:bodyPr/>
          <a:lstStyle/>
          <a:p>
            <a:endParaRPr lang="LID4096"/>
          </a:p>
        </p:txBody>
      </p:sp>
    </p:spTree>
    <p:extLst>
      <p:ext uri="{BB962C8B-B14F-4D97-AF65-F5344CB8AC3E}">
        <p14:creationId xmlns:p14="http://schemas.microsoft.com/office/powerpoint/2010/main" val="28621114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defTabSz="942210">
              <a:defRPr/>
            </a:pPr>
            <a:fld id="{DE30E81F-EC94-CC43-AC55-8003E831656D}" type="slidenum">
              <a:rPr lang="en-US">
                <a:solidFill>
                  <a:prstClr val="black"/>
                </a:solidFill>
                <a:latin typeface="Calibri" panose="020F0502020204030204"/>
              </a:rPr>
              <a:pPr defTabSz="942210">
                <a:defRPr/>
              </a:pPr>
              <a:t>20</a:t>
            </a:fld>
            <a:endParaRPr lang="en-US">
              <a:solidFill>
                <a:prstClr val="black"/>
              </a:solidFill>
              <a:latin typeface="Calibri" panose="020F0502020204030204"/>
            </a:endParaRPr>
          </a:p>
        </p:txBody>
      </p:sp>
      <p:sp>
        <p:nvSpPr>
          <p:cNvPr id="6" name="Notes Placeholder 5">
            <a:extLst>
              <a:ext uri="{FF2B5EF4-FFF2-40B4-BE49-F238E27FC236}">
                <a16:creationId xmlns:a16="http://schemas.microsoft.com/office/drawing/2014/main" id="{3963FF80-5FCE-4ACD-9480-EE5123E1FA51}"/>
              </a:ext>
            </a:extLst>
          </p:cNvPr>
          <p:cNvSpPr>
            <a:spLocks noGrp="1"/>
          </p:cNvSpPr>
          <p:nvPr>
            <p:ph type="body" sz="quarter" idx="3"/>
          </p:nvPr>
        </p:nvSpPr>
        <p:spPr/>
        <p:txBody>
          <a:bodyPr/>
          <a:lstStyle/>
          <a:p>
            <a:endParaRPr lang="LID4096"/>
          </a:p>
        </p:txBody>
      </p:sp>
    </p:spTree>
    <p:extLst>
      <p:ext uri="{BB962C8B-B14F-4D97-AF65-F5344CB8AC3E}">
        <p14:creationId xmlns:p14="http://schemas.microsoft.com/office/powerpoint/2010/main" val="19822835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a:p>
        </p:txBody>
      </p:sp>
      <p:sp>
        <p:nvSpPr>
          <p:cNvPr id="4" name="Slide Number Placeholder 3"/>
          <p:cNvSpPr>
            <a:spLocks noGrp="1"/>
          </p:cNvSpPr>
          <p:nvPr>
            <p:ph type="sldNum" sz="quarter" idx="5"/>
          </p:nvPr>
        </p:nvSpPr>
        <p:spPr/>
        <p:txBody>
          <a:bodyPr/>
          <a:lstStyle/>
          <a:p>
            <a:fld id="{336F5392-ADC1-1043-AD95-F00B01A5DB48}" type="slidenum">
              <a:rPr lang="en-US" smtClean="0"/>
              <a:t>25</a:t>
            </a:fld>
            <a:endParaRPr lang="en-US"/>
          </a:p>
        </p:txBody>
      </p:sp>
    </p:spTree>
    <p:extLst>
      <p:ext uri="{BB962C8B-B14F-4D97-AF65-F5344CB8AC3E}">
        <p14:creationId xmlns:p14="http://schemas.microsoft.com/office/powerpoint/2010/main" val="15119992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DE30E81F-EC94-CC43-AC55-8003E831656D}" type="slidenum">
              <a:rPr lang="en-US" smtClean="0"/>
              <a:t>27</a:t>
            </a:fld>
            <a:endParaRPr lang="en-US"/>
          </a:p>
        </p:txBody>
      </p:sp>
      <p:sp>
        <p:nvSpPr>
          <p:cNvPr id="6" name="Notes Placeholder 5">
            <a:extLst>
              <a:ext uri="{FF2B5EF4-FFF2-40B4-BE49-F238E27FC236}">
                <a16:creationId xmlns:a16="http://schemas.microsoft.com/office/drawing/2014/main" id="{545D3E3F-07B1-44B2-8EBE-59F93D1E6468}"/>
              </a:ext>
            </a:extLst>
          </p:cNvPr>
          <p:cNvSpPr>
            <a:spLocks noGrp="1"/>
          </p:cNvSpPr>
          <p:nvPr>
            <p:ph type="body" sz="quarter" idx="3"/>
          </p:nvPr>
        </p:nvSpPr>
        <p:spPr/>
        <p:txBody>
          <a:bodyPr/>
          <a:lstStyle/>
          <a:p>
            <a:endParaRPr lang="LID4096"/>
          </a:p>
        </p:txBody>
      </p:sp>
    </p:spTree>
    <p:extLst>
      <p:ext uri="{BB962C8B-B14F-4D97-AF65-F5344CB8AC3E}">
        <p14:creationId xmlns:p14="http://schemas.microsoft.com/office/powerpoint/2010/main" val="37616081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DE30E81F-EC94-CC43-AC55-8003E831656D}" type="slidenum">
              <a:rPr lang="en-US" smtClean="0"/>
              <a:t>28</a:t>
            </a:fld>
            <a:endParaRPr lang="en-US"/>
          </a:p>
        </p:txBody>
      </p:sp>
      <p:sp>
        <p:nvSpPr>
          <p:cNvPr id="6" name="Notes Placeholder 5">
            <a:extLst>
              <a:ext uri="{FF2B5EF4-FFF2-40B4-BE49-F238E27FC236}">
                <a16:creationId xmlns:a16="http://schemas.microsoft.com/office/drawing/2014/main" id="{7F1CD648-F1E1-425C-90A7-FE09CA8DA153}"/>
              </a:ext>
            </a:extLst>
          </p:cNvPr>
          <p:cNvSpPr>
            <a:spLocks noGrp="1"/>
          </p:cNvSpPr>
          <p:nvPr>
            <p:ph type="body" sz="quarter" idx="3"/>
          </p:nvPr>
        </p:nvSpPr>
        <p:spPr/>
        <p:txBody>
          <a:bodyPr/>
          <a:lstStyle/>
          <a:p>
            <a:endParaRPr lang="LID4096"/>
          </a:p>
        </p:txBody>
      </p:sp>
    </p:spTree>
    <p:extLst>
      <p:ext uri="{BB962C8B-B14F-4D97-AF65-F5344CB8AC3E}">
        <p14:creationId xmlns:p14="http://schemas.microsoft.com/office/powerpoint/2010/main" val="19051083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a:p>
        </p:txBody>
      </p:sp>
      <p:sp>
        <p:nvSpPr>
          <p:cNvPr id="4" name="Slide Number Placeholder 3"/>
          <p:cNvSpPr>
            <a:spLocks noGrp="1"/>
          </p:cNvSpPr>
          <p:nvPr>
            <p:ph type="sldNum" sz="quarter" idx="5"/>
          </p:nvPr>
        </p:nvSpPr>
        <p:spPr/>
        <p:txBody>
          <a:bodyPr/>
          <a:lstStyle/>
          <a:p>
            <a:fld id="{336F5392-ADC1-1043-AD95-F00B01A5DB48}" type="slidenum">
              <a:rPr lang="en-US" smtClean="0"/>
              <a:t>29</a:t>
            </a:fld>
            <a:endParaRPr lang="en-US"/>
          </a:p>
        </p:txBody>
      </p:sp>
    </p:spTree>
    <p:extLst>
      <p:ext uri="{BB962C8B-B14F-4D97-AF65-F5344CB8AC3E}">
        <p14:creationId xmlns:p14="http://schemas.microsoft.com/office/powerpoint/2010/main" val="2289916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a:p>
        </p:txBody>
      </p:sp>
      <p:sp>
        <p:nvSpPr>
          <p:cNvPr id="4" name="Slide Number Placeholder 3"/>
          <p:cNvSpPr>
            <a:spLocks noGrp="1"/>
          </p:cNvSpPr>
          <p:nvPr>
            <p:ph type="sldNum" sz="quarter" idx="5"/>
          </p:nvPr>
        </p:nvSpPr>
        <p:spPr/>
        <p:txBody>
          <a:bodyPr/>
          <a:lstStyle/>
          <a:p>
            <a:fld id="{336F5392-ADC1-1043-AD95-F00B01A5DB48}" type="slidenum">
              <a:rPr lang="en-US" smtClean="0"/>
              <a:t>2</a:t>
            </a:fld>
            <a:endParaRPr lang="en-US"/>
          </a:p>
        </p:txBody>
      </p:sp>
    </p:spTree>
    <p:extLst>
      <p:ext uri="{BB962C8B-B14F-4D97-AF65-F5344CB8AC3E}">
        <p14:creationId xmlns:p14="http://schemas.microsoft.com/office/powerpoint/2010/main" val="27068411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a:p>
        </p:txBody>
      </p:sp>
      <p:sp>
        <p:nvSpPr>
          <p:cNvPr id="4" name="Slide Number Placeholder 3"/>
          <p:cNvSpPr>
            <a:spLocks noGrp="1"/>
          </p:cNvSpPr>
          <p:nvPr>
            <p:ph type="sldNum" sz="quarter" idx="5"/>
          </p:nvPr>
        </p:nvSpPr>
        <p:spPr/>
        <p:txBody>
          <a:bodyPr/>
          <a:lstStyle/>
          <a:p>
            <a:fld id="{336F5392-ADC1-1043-AD95-F00B01A5DB48}" type="slidenum">
              <a:rPr lang="en-US" smtClean="0"/>
              <a:t>30</a:t>
            </a:fld>
            <a:endParaRPr lang="en-US"/>
          </a:p>
        </p:txBody>
      </p:sp>
    </p:spTree>
    <p:extLst>
      <p:ext uri="{BB962C8B-B14F-4D97-AF65-F5344CB8AC3E}">
        <p14:creationId xmlns:p14="http://schemas.microsoft.com/office/powerpoint/2010/main" val="32568843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dirty="0"/>
          </a:p>
        </p:txBody>
      </p:sp>
      <p:sp>
        <p:nvSpPr>
          <p:cNvPr id="4" name="Slide Number Placeholder 3"/>
          <p:cNvSpPr>
            <a:spLocks noGrp="1"/>
          </p:cNvSpPr>
          <p:nvPr>
            <p:ph type="sldNum" sz="quarter" idx="5"/>
          </p:nvPr>
        </p:nvSpPr>
        <p:spPr/>
        <p:txBody>
          <a:bodyPr/>
          <a:lstStyle/>
          <a:p>
            <a:fld id="{336F5392-ADC1-1043-AD95-F00B01A5DB48}" type="slidenum">
              <a:rPr lang="en-US" smtClean="0"/>
              <a:t>32</a:t>
            </a:fld>
            <a:endParaRPr lang="en-US"/>
          </a:p>
        </p:txBody>
      </p:sp>
    </p:spTree>
    <p:extLst>
      <p:ext uri="{BB962C8B-B14F-4D97-AF65-F5344CB8AC3E}">
        <p14:creationId xmlns:p14="http://schemas.microsoft.com/office/powerpoint/2010/main" val="16259557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a:p>
        </p:txBody>
      </p:sp>
      <p:sp>
        <p:nvSpPr>
          <p:cNvPr id="4" name="Slide Number Placeholder 3"/>
          <p:cNvSpPr>
            <a:spLocks noGrp="1"/>
          </p:cNvSpPr>
          <p:nvPr>
            <p:ph type="sldNum" sz="quarter" idx="5"/>
          </p:nvPr>
        </p:nvSpPr>
        <p:spPr/>
        <p:txBody>
          <a:bodyPr/>
          <a:lstStyle/>
          <a:p>
            <a:fld id="{336F5392-ADC1-1043-AD95-F00B01A5DB48}" type="slidenum">
              <a:rPr lang="en-US" smtClean="0"/>
              <a:t>33</a:t>
            </a:fld>
            <a:endParaRPr lang="en-US"/>
          </a:p>
        </p:txBody>
      </p:sp>
    </p:spTree>
    <p:extLst>
      <p:ext uri="{BB962C8B-B14F-4D97-AF65-F5344CB8AC3E}">
        <p14:creationId xmlns:p14="http://schemas.microsoft.com/office/powerpoint/2010/main" val="11087391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a:p>
        </p:txBody>
      </p:sp>
      <p:sp>
        <p:nvSpPr>
          <p:cNvPr id="4" name="Slide Number Placeholder 3"/>
          <p:cNvSpPr>
            <a:spLocks noGrp="1"/>
          </p:cNvSpPr>
          <p:nvPr>
            <p:ph type="sldNum" sz="quarter" idx="5"/>
          </p:nvPr>
        </p:nvSpPr>
        <p:spPr/>
        <p:txBody>
          <a:bodyPr/>
          <a:lstStyle/>
          <a:p>
            <a:fld id="{336F5392-ADC1-1043-AD95-F00B01A5DB48}" type="slidenum">
              <a:rPr lang="en-US" smtClean="0"/>
              <a:t>3</a:t>
            </a:fld>
            <a:endParaRPr lang="en-US"/>
          </a:p>
        </p:txBody>
      </p:sp>
    </p:spTree>
    <p:extLst>
      <p:ext uri="{BB962C8B-B14F-4D97-AF65-F5344CB8AC3E}">
        <p14:creationId xmlns:p14="http://schemas.microsoft.com/office/powerpoint/2010/main" val="15658217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4’ of Vascular System that is Surgical First </a:t>
            </a:r>
          </a:p>
        </p:txBody>
      </p:sp>
      <p:sp>
        <p:nvSpPr>
          <p:cNvPr id="4" name="Slide Number Placeholder 3"/>
          <p:cNvSpPr>
            <a:spLocks noGrp="1"/>
          </p:cNvSpPr>
          <p:nvPr>
            <p:ph type="sldNum" sz="quarter" idx="5"/>
          </p:nvPr>
        </p:nvSpPr>
        <p:spPr/>
        <p:txBody>
          <a:bodyPr/>
          <a:lstStyle/>
          <a:p>
            <a:fld id="{336F5392-ADC1-1043-AD95-F00B01A5DB48}" type="slidenum">
              <a:rPr lang="en-US" smtClean="0"/>
              <a:t>5</a:t>
            </a:fld>
            <a:endParaRPr lang="en-US"/>
          </a:p>
        </p:txBody>
      </p:sp>
    </p:spTree>
    <p:extLst>
      <p:ext uri="{BB962C8B-B14F-4D97-AF65-F5344CB8AC3E}">
        <p14:creationId xmlns:p14="http://schemas.microsoft.com/office/powerpoint/2010/main" val="31947485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BF55844C-0F0B-4246-90F9-C22CDEF60B08}" type="slidenum">
              <a:rPr lang="en-US" smtClean="0"/>
              <a:t>6</a:t>
            </a:fld>
            <a:endParaRPr lang="en-US"/>
          </a:p>
        </p:txBody>
      </p:sp>
      <p:sp>
        <p:nvSpPr>
          <p:cNvPr id="6" name="Notes Placeholder 5">
            <a:extLst>
              <a:ext uri="{FF2B5EF4-FFF2-40B4-BE49-F238E27FC236}">
                <a16:creationId xmlns:a16="http://schemas.microsoft.com/office/drawing/2014/main" id="{5F8CCA95-C9AC-4FDB-8C0E-70295235669C}"/>
              </a:ext>
            </a:extLst>
          </p:cNvPr>
          <p:cNvSpPr>
            <a:spLocks noGrp="1"/>
          </p:cNvSpPr>
          <p:nvPr>
            <p:ph type="body" sz="quarter" idx="3"/>
          </p:nvPr>
        </p:nvSpPr>
        <p:spPr/>
        <p:txBody>
          <a:bodyPr/>
          <a:lstStyle/>
          <a:p>
            <a:endParaRPr lang="LID4096" dirty="0"/>
          </a:p>
        </p:txBody>
      </p:sp>
    </p:spTree>
    <p:extLst>
      <p:ext uri="{BB962C8B-B14F-4D97-AF65-F5344CB8AC3E}">
        <p14:creationId xmlns:p14="http://schemas.microsoft.com/office/powerpoint/2010/main" val="13735913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DE30E81F-EC94-CC43-AC55-8003E831656D}" type="slidenum">
              <a:rPr lang="en-US" smtClean="0"/>
              <a:t>7</a:t>
            </a:fld>
            <a:endParaRPr lang="en-US"/>
          </a:p>
        </p:txBody>
      </p:sp>
    </p:spTree>
    <p:extLst>
      <p:ext uri="{BB962C8B-B14F-4D97-AF65-F5344CB8AC3E}">
        <p14:creationId xmlns:p14="http://schemas.microsoft.com/office/powerpoint/2010/main" val="10884625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a:p>
        </p:txBody>
      </p:sp>
      <p:sp>
        <p:nvSpPr>
          <p:cNvPr id="4" name="Slide Number Placeholder 3"/>
          <p:cNvSpPr>
            <a:spLocks noGrp="1"/>
          </p:cNvSpPr>
          <p:nvPr>
            <p:ph type="sldNum" sz="quarter" idx="5"/>
          </p:nvPr>
        </p:nvSpPr>
        <p:spPr/>
        <p:txBody>
          <a:bodyPr/>
          <a:lstStyle/>
          <a:p>
            <a:fld id="{336F5392-ADC1-1043-AD95-F00B01A5DB48}" type="slidenum">
              <a:rPr lang="en-US" smtClean="0"/>
              <a:t>8</a:t>
            </a:fld>
            <a:endParaRPr lang="en-US"/>
          </a:p>
        </p:txBody>
      </p:sp>
    </p:spTree>
    <p:extLst>
      <p:ext uri="{BB962C8B-B14F-4D97-AF65-F5344CB8AC3E}">
        <p14:creationId xmlns:p14="http://schemas.microsoft.com/office/powerpoint/2010/main" val="5300693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a:p>
        </p:txBody>
      </p:sp>
      <p:sp>
        <p:nvSpPr>
          <p:cNvPr id="4" name="Slide Number Placeholder 3"/>
          <p:cNvSpPr>
            <a:spLocks noGrp="1"/>
          </p:cNvSpPr>
          <p:nvPr>
            <p:ph type="sldNum" sz="quarter" idx="5"/>
          </p:nvPr>
        </p:nvSpPr>
        <p:spPr/>
        <p:txBody>
          <a:bodyPr/>
          <a:lstStyle/>
          <a:p>
            <a:fld id="{336F5392-ADC1-1043-AD95-F00B01A5DB48}" type="slidenum">
              <a:rPr lang="en-US" smtClean="0"/>
              <a:t>9</a:t>
            </a:fld>
            <a:endParaRPr lang="en-US"/>
          </a:p>
        </p:txBody>
      </p:sp>
    </p:spTree>
    <p:extLst>
      <p:ext uri="{BB962C8B-B14F-4D97-AF65-F5344CB8AC3E}">
        <p14:creationId xmlns:p14="http://schemas.microsoft.com/office/powerpoint/2010/main" val="39985679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Pore size comparison which will be further discussed in the clinical data section </a:t>
            </a:r>
          </a:p>
        </p:txBody>
      </p:sp>
      <p:sp>
        <p:nvSpPr>
          <p:cNvPr id="4" name="Segnaposto numero diapositiva 3"/>
          <p:cNvSpPr>
            <a:spLocks noGrp="1"/>
          </p:cNvSpPr>
          <p:nvPr>
            <p:ph type="sldNum" sz="quarter" idx="5"/>
          </p:nvPr>
        </p:nvSpPr>
        <p:spPr/>
        <p:txBody>
          <a:bodyPr/>
          <a:lstStyle/>
          <a:p>
            <a:fld id="{B7AC01D7-D2BB-47A5-A490-96E6A7C2DCEB}" type="slidenum">
              <a:rPr lang="en-US" smtClean="0"/>
              <a:t>10</a:t>
            </a:fld>
            <a:endParaRPr lang="en-US"/>
          </a:p>
        </p:txBody>
      </p:sp>
    </p:spTree>
    <p:extLst>
      <p:ext uri="{BB962C8B-B14F-4D97-AF65-F5344CB8AC3E}">
        <p14:creationId xmlns:p14="http://schemas.microsoft.com/office/powerpoint/2010/main" val="968756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8_Opening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72297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Opening slide">
    <p:spTree>
      <p:nvGrpSpPr>
        <p:cNvPr id="1" name=""/>
        <p:cNvGrpSpPr/>
        <p:nvPr/>
      </p:nvGrpSpPr>
      <p:grpSpPr>
        <a:xfrm>
          <a:off x="0" y="0"/>
          <a:ext cx="0" cy="0"/>
          <a:chOff x="0" y="0"/>
          <a:chExt cx="0" cy="0"/>
        </a:xfrm>
      </p:grpSpPr>
      <p:pic>
        <p:nvPicPr>
          <p:cNvPr id="5" name="Picture 4" descr="A group of people walking on a beach&#10;&#10;Description automatically generated with medium confidence">
            <a:extLst>
              <a:ext uri="{FF2B5EF4-FFF2-40B4-BE49-F238E27FC236}">
                <a16:creationId xmlns:a16="http://schemas.microsoft.com/office/drawing/2014/main" id="{2F47C239-A8D2-3B4B-ACBF-A04448CC2300}"/>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 y="0"/>
            <a:ext cx="12210089" cy="6858000"/>
          </a:xfrm>
          <a:prstGeom prst="rect">
            <a:avLst/>
          </a:prstGeom>
        </p:spPr>
      </p:pic>
      <p:sp>
        <p:nvSpPr>
          <p:cNvPr id="7" name="Freeform 10">
            <a:extLst>
              <a:ext uri="{FF2B5EF4-FFF2-40B4-BE49-F238E27FC236}">
                <a16:creationId xmlns:a16="http://schemas.microsoft.com/office/drawing/2014/main" id="{3AA36BEA-6310-F04D-BFD7-88ABBB3DA199}"/>
              </a:ext>
            </a:extLst>
          </p:cNvPr>
          <p:cNvSpPr/>
          <p:nvPr userDrawn="1"/>
        </p:nvSpPr>
        <p:spPr>
          <a:xfrm>
            <a:off x="5794744" y="1084521"/>
            <a:ext cx="6415344" cy="5773479"/>
          </a:xfrm>
          <a:custGeom>
            <a:avLst/>
            <a:gdLst>
              <a:gd name="connsiteX0" fmla="*/ 1474447 w 1474447"/>
              <a:gd name="connsiteY0" fmla="*/ 0 h 1326908"/>
              <a:gd name="connsiteX1" fmla="*/ 1474447 w 1474447"/>
              <a:gd name="connsiteY1" fmla="*/ 1326908 h 1326908"/>
              <a:gd name="connsiteX2" fmla="*/ 0 w 1474447"/>
              <a:gd name="connsiteY2" fmla="*/ 1326908 h 1326908"/>
              <a:gd name="connsiteX3" fmla="*/ 100997 w 1474447"/>
              <a:gd name="connsiteY3" fmla="*/ 1293265 h 1326908"/>
              <a:gd name="connsiteX4" fmla="*/ 464840 w 1474447"/>
              <a:gd name="connsiteY4" fmla="*/ 1073330 h 1326908"/>
              <a:gd name="connsiteX5" fmla="*/ 1417244 w 1474447"/>
              <a:gd name="connsiteY5" fmla="*/ 9077 h 1326908"/>
              <a:gd name="connsiteX6" fmla="*/ 1466499 w 1474447"/>
              <a:gd name="connsiteY6" fmla="*/ 201 h 1326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4447" h="1326908">
                <a:moveTo>
                  <a:pt x="1474447" y="0"/>
                </a:moveTo>
                <a:lnTo>
                  <a:pt x="1474447" y="1326908"/>
                </a:lnTo>
                <a:lnTo>
                  <a:pt x="0" y="1326908"/>
                </a:lnTo>
                <a:lnTo>
                  <a:pt x="100997" y="1293265"/>
                </a:lnTo>
                <a:cubicBezTo>
                  <a:pt x="221787" y="1245995"/>
                  <a:pt x="344596" y="1175758"/>
                  <a:pt x="464840" y="1073330"/>
                </a:cubicBezTo>
                <a:cubicBezTo>
                  <a:pt x="1107649" y="523944"/>
                  <a:pt x="901020" y="147912"/>
                  <a:pt x="1417244" y="9077"/>
                </a:cubicBezTo>
                <a:cubicBezTo>
                  <a:pt x="1433401" y="4811"/>
                  <a:pt x="1449851" y="1872"/>
                  <a:pt x="1466499" y="201"/>
                </a:cubicBezTo>
                <a:close/>
              </a:path>
            </a:pathLst>
          </a:custGeom>
          <a:solidFill>
            <a:schemeClr val="accent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ID">
              <a:solidFill>
                <a:schemeClr val="tx1"/>
              </a:solidFill>
            </a:endParaRPr>
          </a:p>
        </p:txBody>
      </p:sp>
      <p:pic>
        <p:nvPicPr>
          <p:cNvPr id="8" name="Picture 7">
            <a:extLst>
              <a:ext uri="{FF2B5EF4-FFF2-40B4-BE49-F238E27FC236}">
                <a16:creationId xmlns:a16="http://schemas.microsoft.com/office/drawing/2014/main" id="{3FAB04E7-6546-774A-84BB-841F99441797}"/>
              </a:ext>
            </a:extLst>
          </p:cNvPr>
          <p:cNvPicPr>
            <a:picLocks noChangeAspect="1"/>
          </p:cNvPicPr>
          <p:nvPr userDrawn="1"/>
        </p:nvPicPr>
        <p:blipFill>
          <a:blip r:embed="rId4"/>
          <a:stretch>
            <a:fillRect/>
          </a:stretch>
        </p:blipFill>
        <p:spPr>
          <a:xfrm>
            <a:off x="418396" y="395937"/>
            <a:ext cx="2282274" cy="311435"/>
          </a:xfrm>
          <a:prstGeom prst="rect">
            <a:avLst/>
          </a:prstGeom>
        </p:spPr>
      </p:pic>
      <p:sp>
        <p:nvSpPr>
          <p:cNvPr id="9" name="Title 1">
            <a:extLst>
              <a:ext uri="{FF2B5EF4-FFF2-40B4-BE49-F238E27FC236}">
                <a16:creationId xmlns:a16="http://schemas.microsoft.com/office/drawing/2014/main" id="{27EE5569-ED26-1E4E-9812-90E61E59D042}"/>
              </a:ext>
            </a:extLst>
          </p:cNvPr>
          <p:cNvSpPr txBox="1">
            <a:spLocks/>
          </p:cNvSpPr>
          <p:nvPr userDrawn="1"/>
        </p:nvSpPr>
        <p:spPr>
          <a:xfrm>
            <a:off x="8520589" y="5870187"/>
            <a:ext cx="3689499" cy="7700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700" kern="1200" spc="0">
                <a:solidFill>
                  <a:schemeClr val="accent1">
                    <a:lumMod val="20000"/>
                    <a:lumOff val="80000"/>
                  </a:schemeClr>
                </a:solidFill>
                <a:latin typeface="Lato" panose="020F0502020204030203" pitchFamily="34" charset="0"/>
                <a:ea typeface="Lato" panose="020F0502020204030203" pitchFamily="34" charset="0"/>
                <a:cs typeface="Lato" panose="020F0502020204030203" pitchFamily="34" charset="0"/>
              </a:defRPr>
            </a:lvl1pPr>
          </a:lstStyle>
          <a:p>
            <a:pPr algn="ctr"/>
            <a:r>
              <a:rPr lang="en-US" sz="2800" b="1">
                <a:solidFill>
                  <a:schemeClr val="bg1"/>
                </a:solidFill>
              </a:rPr>
              <a:t>NASDAQ = NSPR </a:t>
            </a:r>
            <a:endParaRPr lang="en-US" sz="2800" b="1" dirty="0">
              <a:solidFill>
                <a:schemeClr val="bg1"/>
              </a:solidFill>
            </a:endParaRPr>
          </a:p>
        </p:txBody>
      </p:sp>
      <p:sp>
        <p:nvSpPr>
          <p:cNvPr id="10" name="Graphic 4">
            <a:extLst>
              <a:ext uri="{FF2B5EF4-FFF2-40B4-BE49-F238E27FC236}">
                <a16:creationId xmlns:a16="http://schemas.microsoft.com/office/drawing/2014/main" id="{FE1F7E03-7D56-0F44-A064-94D7DA55AFDF}"/>
              </a:ext>
            </a:extLst>
          </p:cNvPr>
          <p:cNvSpPr/>
          <p:nvPr userDrawn="1"/>
        </p:nvSpPr>
        <p:spPr>
          <a:xfrm flipH="1" flipV="1">
            <a:off x="9775593" y="-1"/>
            <a:ext cx="2428691" cy="1968575"/>
          </a:xfrm>
          <a:custGeom>
            <a:avLst/>
            <a:gdLst>
              <a:gd name="connsiteX0" fmla="*/ 14376 w 2428691"/>
              <a:gd name="connsiteY0" fmla="*/ 219 h 2704235"/>
              <a:gd name="connsiteX1" fmla="*/ 20773 w 2428691"/>
              <a:gd name="connsiteY1" fmla="*/ 5939 h 2704235"/>
              <a:gd name="connsiteX2" fmla="*/ 720866 w 2428691"/>
              <a:gd name="connsiteY2" fmla="*/ 280966 h 2704235"/>
              <a:gd name="connsiteX3" fmla="*/ 780579 w 2428691"/>
              <a:gd name="connsiteY3" fmla="*/ 250314 h 2704235"/>
              <a:gd name="connsiteX4" fmla="*/ 1085887 w 2428691"/>
              <a:gd name="connsiteY4" fmla="*/ 36864 h 2704235"/>
              <a:gd name="connsiteX5" fmla="*/ 1370085 w 2428691"/>
              <a:gd name="connsiteY5" fmla="*/ 80158 h 2704235"/>
              <a:gd name="connsiteX6" fmla="*/ 1507981 w 2428691"/>
              <a:gd name="connsiteY6" fmla="*/ 338118 h 2704235"/>
              <a:gd name="connsiteX7" fmla="*/ 1468403 w 2428691"/>
              <a:gd name="connsiteY7" fmla="*/ 719640 h 2704235"/>
              <a:gd name="connsiteX8" fmla="*/ 1396654 w 2428691"/>
              <a:gd name="connsiteY8" fmla="*/ 1246766 h 2704235"/>
              <a:gd name="connsiteX9" fmla="*/ 1436558 w 2428691"/>
              <a:gd name="connsiteY9" fmla="*/ 1793841 h 2704235"/>
              <a:gd name="connsiteX10" fmla="*/ 1620350 w 2428691"/>
              <a:gd name="connsiteY10" fmla="*/ 2288182 h 2704235"/>
              <a:gd name="connsiteX11" fmla="*/ 1990653 w 2428691"/>
              <a:gd name="connsiteY11" fmla="*/ 2615605 h 2704235"/>
              <a:gd name="connsiteX12" fmla="*/ 2425872 w 2428691"/>
              <a:gd name="connsiteY12" fmla="*/ 2676073 h 2704235"/>
              <a:gd name="connsiteX13" fmla="*/ 2428691 w 2428691"/>
              <a:gd name="connsiteY13" fmla="*/ 2675645 h 2704235"/>
              <a:gd name="connsiteX14" fmla="*/ 2428691 w 2428691"/>
              <a:gd name="connsiteY14" fmla="*/ 2698737 h 2704235"/>
              <a:gd name="connsiteX15" fmla="*/ 2343995 w 2428691"/>
              <a:gd name="connsiteY15" fmla="*/ 2704054 h 2704235"/>
              <a:gd name="connsiteX16" fmla="*/ 1930400 w 2428691"/>
              <a:gd name="connsiteY16" fmla="*/ 2612133 h 2704235"/>
              <a:gd name="connsiteX17" fmla="*/ 1575150 w 2428691"/>
              <a:gd name="connsiteY17" fmla="*/ 2256570 h 2704235"/>
              <a:gd name="connsiteX18" fmla="*/ 1404029 w 2428691"/>
              <a:gd name="connsiteY18" fmla="*/ 1740539 h 2704235"/>
              <a:gd name="connsiteX19" fmla="*/ 1376876 w 2428691"/>
              <a:gd name="connsiteY19" fmla="*/ 1183005 h 2704235"/>
              <a:gd name="connsiteX20" fmla="*/ 1403817 w 2428691"/>
              <a:gd name="connsiteY20" fmla="*/ 926681 h 2704235"/>
              <a:gd name="connsiteX21" fmla="*/ 1468120 w 2428691"/>
              <a:gd name="connsiteY21" fmla="*/ 615204 h 2704235"/>
              <a:gd name="connsiteX22" fmla="*/ 1458849 w 2428691"/>
              <a:gd name="connsiteY22" fmla="*/ 243135 h 2704235"/>
              <a:gd name="connsiteX23" fmla="*/ 1247079 w 2428691"/>
              <a:gd name="connsiteY23" fmla="*/ 41649 h 2704235"/>
              <a:gd name="connsiteX24" fmla="*/ 916812 w 2428691"/>
              <a:gd name="connsiteY24" fmla="*/ 178359 h 2704235"/>
              <a:gd name="connsiteX25" fmla="*/ 762336 w 2428691"/>
              <a:gd name="connsiteY25" fmla="*/ 286492 h 2704235"/>
              <a:gd name="connsiteX26" fmla="*/ 582562 w 2428691"/>
              <a:gd name="connsiteY26" fmla="*/ 342368 h 2704235"/>
              <a:gd name="connsiteX27" fmla="*/ 232189 w 2428691"/>
              <a:gd name="connsiteY27" fmla="*/ 274024 h 2704235"/>
              <a:gd name="connsiteX28" fmla="*/ 1087 w 2428691"/>
              <a:gd name="connsiteY28" fmla="*/ 17501 h 2704235"/>
              <a:gd name="connsiteX29" fmla="*/ 14376 w 2428691"/>
              <a:gd name="connsiteY29" fmla="*/ 219 h 2704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428691" h="2704235">
                <a:moveTo>
                  <a:pt x="14376" y="219"/>
                </a:moveTo>
                <a:cubicBezTo>
                  <a:pt x="16959" y="804"/>
                  <a:pt x="19296" y="2588"/>
                  <a:pt x="20773" y="5939"/>
                </a:cubicBezTo>
                <a:cubicBezTo>
                  <a:pt x="138158" y="275208"/>
                  <a:pt x="451599" y="398352"/>
                  <a:pt x="720866" y="280966"/>
                </a:cubicBezTo>
                <a:cubicBezTo>
                  <a:pt x="741395" y="272015"/>
                  <a:pt x="761334" y="261756"/>
                  <a:pt x="780579" y="250314"/>
                </a:cubicBezTo>
                <a:cubicBezTo>
                  <a:pt x="887373" y="186861"/>
                  <a:pt x="969994" y="85595"/>
                  <a:pt x="1085887" y="36864"/>
                </a:cubicBezTo>
                <a:cubicBezTo>
                  <a:pt x="1184028" y="-4370"/>
                  <a:pt x="1288786" y="11897"/>
                  <a:pt x="1370085" y="80158"/>
                </a:cubicBezTo>
                <a:cubicBezTo>
                  <a:pt x="1445947" y="143828"/>
                  <a:pt x="1494655" y="240582"/>
                  <a:pt x="1507981" y="338118"/>
                </a:cubicBezTo>
                <a:cubicBezTo>
                  <a:pt x="1525504" y="466673"/>
                  <a:pt x="1497159" y="594803"/>
                  <a:pt x="1468403" y="719640"/>
                </a:cubicBezTo>
                <a:cubicBezTo>
                  <a:pt x="1428458" y="893560"/>
                  <a:pt x="1402675" y="1068130"/>
                  <a:pt x="1396654" y="1246766"/>
                </a:cubicBezTo>
                <a:cubicBezTo>
                  <a:pt x="1390437" y="1429610"/>
                  <a:pt x="1401550" y="1614147"/>
                  <a:pt x="1436558" y="1793841"/>
                </a:cubicBezTo>
                <a:cubicBezTo>
                  <a:pt x="1470234" y="1966802"/>
                  <a:pt x="1526323" y="2138198"/>
                  <a:pt x="1620350" y="2288182"/>
                </a:cubicBezTo>
                <a:cubicBezTo>
                  <a:pt x="1709713" y="2430810"/>
                  <a:pt x="1835085" y="2548714"/>
                  <a:pt x="1990653" y="2615605"/>
                </a:cubicBezTo>
                <a:cubicBezTo>
                  <a:pt x="2127982" y="2674644"/>
                  <a:pt x="2278417" y="2691840"/>
                  <a:pt x="2425872" y="2676073"/>
                </a:cubicBezTo>
                <a:lnTo>
                  <a:pt x="2428691" y="2675645"/>
                </a:lnTo>
                <a:lnTo>
                  <a:pt x="2428691" y="2698737"/>
                </a:lnTo>
                <a:lnTo>
                  <a:pt x="2343995" y="2704054"/>
                </a:lnTo>
                <a:cubicBezTo>
                  <a:pt x="2201190" y="2706813"/>
                  <a:pt x="2058386" y="2678196"/>
                  <a:pt x="1930400" y="2612133"/>
                </a:cubicBezTo>
                <a:cubicBezTo>
                  <a:pt x="1778056" y="2533457"/>
                  <a:pt x="1658870" y="2404776"/>
                  <a:pt x="1575150" y="2256570"/>
                </a:cubicBezTo>
                <a:cubicBezTo>
                  <a:pt x="1485597" y="2097873"/>
                  <a:pt x="1433580" y="1919615"/>
                  <a:pt x="1404029" y="1740539"/>
                </a:cubicBezTo>
                <a:cubicBezTo>
                  <a:pt x="1373657" y="1556625"/>
                  <a:pt x="1366294" y="1368959"/>
                  <a:pt x="1376876" y="1183005"/>
                </a:cubicBezTo>
                <a:cubicBezTo>
                  <a:pt x="1381767" y="1097177"/>
                  <a:pt x="1390728" y="1011725"/>
                  <a:pt x="1403817" y="926681"/>
                </a:cubicBezTo>
                <a:cubicBezTo>
                  <a:pt x="1420082" y="821735"/>
                  <a:pt x="1447165" y="719232"/>
                  <a:pt x="1468120" y="615204"/>
                </a:cubicBezTo>
                <a:cubicBezTo>
                  <a:pt x="1492618" y="493352"/>
                  <a:pt x="1507306" y="361178"/>
                  <a:pt x="1458849" y="243135"/>
                </a:cubicBezTo>
                <a:cubicBezTo>
                  <a:pt x="1421220" y="151399"/>
                  <a:pt x="1347067" y="64820"/>
                  <a:pt x="1247079" y="41649"/>
                </a:cubicBezTo>
                <a:cubicBezTo>
                  <a:pt x="1118613" y="11880"/>
                  <a:pt x="1009429" y="103106"/>
                  <a:pt x="916812" y="178359"/>
                </a:cubicBezTo>
                <a:cubicBezTo>
                  <a:pt x="867983" y="218054"/>
                  <a:pt x="818603" y="257804"/>
                  <a:pt x="762336" y="286492"/>
                </a:cubicBezTo>
                <a:cubicBezTo>
                  <a:pt x="706003" y="315107"/>
                  <a:pt x="645218" y="333992"/>
                  <a:pt x="582562" y="342368"/>
                </a:cubicBezTo>
                <a:cubicBezTo>
                  <a:pt x="461436" y="359034"/>
                  <a:pt x="338197" y="335005"/>
                  <a:pt x="232189" y="274024"/>
                </a:cubicBezTo>
                <a:cubicBezTo>
                  <a:pt x="130242" y="214794"/>
                  <a:pt x="49390" y="125093"/>
                  <a:pt x="1087" y="17501"/>
                </a:cubicBezTo>
                <a:cubicBezTo>
                  <a:pt x="-3326" y="7515"/>
                  <a:pt x="6630" y="-1534"/>
                  <a:pt x="14376" y="219"/>
                </a:cubicBezTo>
                <a:close/>
              </a:path>
            </a:pathLst>
          </a:custGeom>
          <a:solidFill>
            <a:schemeClr val="accent2"/>
          </a:solidFill>
          <a:ln w="1778" cap="flat">
            <a:noFill/>
            <a:prstDash val="solid"/>
            <a:miter/>
          </a:ln>
        </p:spPr>
        <p:txBody>
          <a:bodyPr rtlCol="0" anchor="ctr"/>
          <a:lstStyle/>
          <a:p>
            <a:endParaRPr lang="en-ID">
              <a:solidFill>
                <a:schemeClr val="tx1"/>
              </a:solidFill>
            </a:endParaRPr>
          </a:p>
        </p:txBody>
      </p:sp>
    </p:spTree>
    <p:extLst>
      <p:ext uri="{BB962C8B-B14F-4D97-AF65-F5344CB8AC3E}">
        <p14:creationId xmlns:p14="http://schemas.microsoft.com/office/powerpoint/2010/main" val="2623133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Main Body Slide - with subheader">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26C57EB4-6E03-084B-BE80-0129143E2252}"/>
              </a:ext>
            </a:extLst>
          </p:cNvPr>
          <p:cNvSpPr>
            <a:spLocks noGrp="1"/>
          </p:cNvSpPr>
          <p:nvPr>
            <p:ph type="body" sz="quarter" idx="13" hasCustomPrompt="1"/>
          </p:nvPr>
        </p:nvSpPr>
        <p:spPr>
          <a:xfrm>
            <a:off x="426218" y="989876"/>
            <a:ext cx="11321832" cy="331788"/>
          </a:xfrm>
        </p:spPr>
        <p:txBody>
          <a:bodyPr lIns="0" rIns="0" anchor="ctr"/>
          <a:lstStyle>
            <a:lvl1pPr marL="0" indent="0">
              <a:buNone/>
              <a:defRPr lang="en-US" sz="1800" b="0" kern="1200" dirty="0" smtClean="0">
                <a:solidFill>
                  <a:schemeClr val="accent2"/>
                </a:solidFill>
                <a:latin typeface="Lato" panose="020F0502020204030203" pitchFamily="34" charset="0"/>
                <a:ea typeface="Lato" panose="020F0502020204030203" pitchFamily="34" charset="0"/>
                <a:cs typeface="Lato" panose="020F0502020204030203" pitchFamily="34" charset="0"/>
              </a:defRPr>
            </a:lvl1pPr>
            <a:lvl2pPr marL="288925" indent="0">
              <a:buNone/>
              <a:defRPr lang="en-US" sz="1400" kern="1200" dirty="0" smtClean="0">
                <a:solidFill>
                  <a:schemeClr val="tx1"/>
                </a:solidFill>
                <a:latin typeface="Source Sans Pro" charset="0"/>
                <a:ea typeface="Source Sans Pro" charset="0"/>
                <a:cs typeface="Source Sans Pro" charset="0"/>
              </a:defRPr>
            </a:lvl2pPr>
          </a:lstStyle>
          <a:p>
            <a:pPr lvl="0"/>
            <a:r>
              <a:rPr lang="en-US" dirty="0"/>
              <a:t>Your subtitle here</a:t>
            </a:r>
          </a:p>
        </p:txBody>
      </p:sp>
      <p:sp>
        <p:nvSpPr>
          <p:cNvPr id="3" name="Content Placeholder 2">
            <a:extLst>
              <a:ext uri="{FF2B5EF4-FFF2-40B4-BE49-F238E27FC236}">
                <a16:creationId xmlns:a16="http://schemas.microsoft.com/office/drawing/2014/main" id="{1507B17C-D5AF-8C47-B6BA-8F4C9B750305}"/>
              </a:ext>
            </a:extLst>
          </p:cNvPr>
          <p:cNvSpPr>
            <a:spLocks noGrp="1"/>
          </p:cNvSpPr>
          <p:nvPr>
            <p:ph idx="1"/>
          </p:nvPr>
        </p:nvSpPr>
        <p:spPr>
          <a:xfrm>
            <a:off x="399764" y="1598704"/>
            <a:ext cx="11303000" cy="4863056"/>
          </a:xfrm>
        </p:spPr>
        <p:txBody>
          <a:bodyPr/>
          <a:lstStyle>
            <a:lvl1pPr marL="228600" indent="-228600">
              <a:buClr>
                <a:srgbClr val="909090"/>
              </a:buClr>
              <a:buFont typeface="Arial" panose="020B0604020202020204" pitchFamily="34" charset="0"/>
              <a:buChar char="•"/>
              <a:defRPr sz="1800">
                <a:solidFill>
                  <a:schemeClr val="tx1"/>
                </a:solidFill>
                <a:latin typeface="Lato" panose="020F0502020204030203" pitchFamily="34" charset="0"/>
                <a:ea typeface="Lato" panose="020F0502020204030203" pitchFamily="34" charset="0"/>
                <a:cs typeface="Lato" panose="020F0502020204030203" pitchFamily="34" charset="0"/>
              </a:defRPr>
            </a:lvl1pPr>
            <a:lvl2pPr marL="522288" indent="-233363">
              <a:buClr>
                <a:schemeClr val="accent2">
                  <a:lumMod val="60000"/>
                  <a:lumOff val="40000"/>
                </a:schemeClr>
              </a:buClr>
              <a:buFont typeface="Arial" panose="020B0604020202020204" pitchFamily="34" charset="0"/>
              <a:buChar char="•"/>
              <a:tabLst/>
              <a:defRPr sz="1800">
                <a:solidFill>
                  <a:schemeClr val="tx1"/>
                </a:solidFill>
                <a:latin typeface="Lato" panose="020F0502020204030203" pitchFamily="34" charset="0"/>
                <a:ea typeface="Lato" panose="020F0502020204030203" pitchFamily="34" charset="0"/>
                <a:cs typeface="Lato" panose="020F0502020204030203" pitchFamily="34" charset="0"/>
              </a:defRPr>
            </a:lvl2pPr>
            <a:lvl3pPr marL="754063" indent="-239713">
              <a:buClr>
                <a:schemeClr val="accent2">
                  <a:lumMod val="40000"/>
                  <a:lumOff val="60000"/>
                </a:schemeClr>
              </a:buClr>
              <a:buFont typeface="Arial" panose="020B0604020202020204" pitchFamily="34" charset="0"/>
              <a:buChar char="•"/>
              <a:defRPr sz="1800">
                <a:solidFill>
                  <a:schemeClr val="tx1"/>
                </a:solidFill>
                <a:latin typeface="Lato" panose="020F0502020204030203" pitchFamily="34" charset="0"/>
                <a:ea typeface="Lato" panose="020F0502020204030203" pitchFamily="34" charset="0"/>
                <a:cs typeface="Lato" panose="020F0502020204030203" pitchFamily="34" charset="0"/>
              </a:defRPr>
            </a:lvl3pPr>
            <a:lvl4pPr marL="979488" indent="-225425">
              <a:buClr>
                <a:schemeClr val="accent2">
                  <a:lumMod val="40000"/>
                  <a:lumOff val="60000"/>
                </a:schemeClr>
              </a:buClr>
              <a:buFont typeface="Arial" panose="020B0604020202020204" pitchFamily="34" charset="0"/>
              <a:buChar char="•"/>
              <a:defRPr sz="1800">
                <a:solidFill>
                  <a:schemeClr val="tx1"/>
                </a:solidFill>
                <a:latin typeface="Lato" panose="020F0502020204030203" pitchFamily="34" charset="0"/>
                <a:ea typeface="Lato" panose="020F0502020204030203" pitchFamily="34" charset="0"/>
                <a:cs typeface="Lato" panose="020F0502020204030203" pitchFamily="34" charset="0"/>
              </a:defRPr>
            </a:lvl4pPr>
            <a:lvl5pPr marL="1206500" indent="-227013">
              <a:buClr>
                <a:schemeClr val="accent2">
                  <a:lumMod val="40000"/>
                  <a:lumOff val="60000"/>
                </a:schemeClr>
              </a:buClr>
              <a:buFont typeface="Arial" panose="020B0604020202020204" pitchFamily="34" charset="0"/>
              <a:buChar char="•"/>
              <a:defRPr sz="1800">
                <a:solidFill>
                  <a:schemeClr val="tx1"/>
                </a:solidFill>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a:extLst>
              <a:ext uri="{FF2B5EF4-FFF2-40B4-BE49-F238E27FC236}">
                <a16:creationId xmlns:a16="http://schemas.microsoft.com/office/drawing/2014/main" id="{E5D2B260-5349-E640-9EF4-32A17E08ACC3}"/>
              </a:ext>
            </a:extLst>
          </p:cNvPr>
          <p:cNvSpPr>
            <a:spLocks noGrp="1"/>
          </p:cNvSpPr>
          <p:nvPr>
            <p:ph type="title" hasCustomPrompt="1"/>
          </p:nvPr>
        </p:nvSpPr>
        <p:spPr>
          <a:xfrm>
            <a:off x="426219" y="589910"/>
            <a:ext cx="11321832" cy="432473"/>
          </a:xfrm>
        </p:spPr>
        <p:txBody>
          <a:bodyPr lIns="0" rIns="0" anchor="b"/>
          <a:lstStyle>
            <a:lvl1pPr>
              <a:defRPr sz="2400" b="1">
                <a:solidFill>
                  <a:schemeClr val="accent1"/>
                </a:solidFill>
                <a:latin typeface="Lato" panose="020F0502020204030203" pitchFamily="34" charset="0"/>
                <a:ea typeface="Lato" panose="020F0502020204030203" pitchFamily="34" charset="0"/>
                <a:cs typeface="Lato" panose="020F0502020204030203" pitchFamily="34" charset="0"/>
              </a:defRPr>
            </a:lvl1pPr>
          </a:lstStyle>
          <a:p>
            <a:r>
              <a:rPr lang="en-US" dirty="0"/>
              <a:t>Click To Edit Master Title Style</a:t>
            </a:r>
          </a:p>
        </p:txBody>
      </p:sp>
      <p:sp>
        <p:nvSpPr>
          <p:cNvPr id="6" name="Freeform 10">
            <a:extLst>
              <a:ext uri="{FF2B5EF4-FFF2-40B4-BE49-F238E27FC236}">
                <a16:creationId xmlns:a16="http://schemas.microsoft.com/office/drawing/2014/main" id="{30C203CE-0702-0B44-AB86-D3DCB02476F5}"/>
              </a:ext>
            </a:extLst>
          </p:cNvPr>
          <p:cNvSpPr/>
          <p:nvPr userDrawn="1"/>
        </p:nvSpPr>
        <p:spPr>
          <a:xfrm>
            <a:off x="10717554" y="5833640"/>
            <a:ext cx="1474447" cy="1024359"/>
          </a:xfrm>
          <a:custGeom>
            <a:avLst/>
            <a:gdLst>
              <a:gd name="connsiteX0" fmla="*/ 1474447 w 1474447"/>
              <a:gd name="connsiteY0" fmla="*/ 0 h 1326908"/>
              <a:gd name="connsiteX1" fmla="*/ 1474447 w 1474447"/>
              <a:gd name="connsiteY1" fmla="*/ 1326908 h 1326908"/>
              <a:gd name="connsiteX2" fmla="*/ 0 w 1474447"/>
              <a:gd name="connsiteY2" fmla="*/ 1326908 h 1326908"/>
              <a:gd name="connsiteX3" fmla="*/ 100997 w 1474447"/>
              <a:gd name="connsiteY3" fmla="*/ 1293265 h 1326908"/>
              <a:gd name="connsiteX4" fmla="*/ 464840 w 1474447"/>
              <a:gd name="connsiteY4" fmla="*/ 1073330 h 1326908"/>
              <a:gd name="connsiteX5" fmla="*/ 1417244 w 1474447"/>
              <a:gd name="connsiteY5" fmla="*/ 9077 h 1326908"/>
              <a:gd name="connsiteX6" fmla="*/ 1466499 w 1474447"/>
              <a:gd name="connsiteY6" fmla="*/ 201 h 1326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4447" h="1326908">
                <a:moveTo>
                  <a:pt x="1474447" y="0"/>
                </a:moveTo>
                <a:lnTo>
                  <a:pt x="1474447" y="1326908"/>
                </a:lnTo>
                <a:lnTo>
                  <a:pt x="0" y="1326908"/>
                </a:lnTo>
                <a:lnTo>
                  <a:pt x="100997" y="1293265"/>
                </a:lnTo>
                <a:cubicBezTo>
                  <a:pt x="221787" y="1245995"/>
                  <a:pt x="344596" y="1175758"/>
                  <a:pt x="464840" y="1073330"/>
                </a:cubicBezTo>
                <a:cubicBezTo>
                  <a:pt x="1107649" y="523944"/>
                  <a:pt x="901020" y="147912"/>
                  <a:pt x="1417244" y="9077"/>
                </a:cubicBezTo>
                <a:cubicBezTo>
                  <a:pt x="1433401" y="4811"/>
                  <a:pt x="1449851" y="1872"/>
                  <a:pt x="1466499" y="201"/>
                </a:cubicBezTo>
                <a:close/>
              </a:path>
            </a:pathLst>
          </a:custGeom>
          <a:solidFill>
            <a:schemeClr val="accent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ID">
              <a:solidFill>
                <a:schemeClr val="tx1"/>
              </a:solidFill>
            </a:endParaRPr>
          </a:p>
        </p:txBody>
      </p:sp>
      <p:pic>
        <p:nvPicPr>
          <p:cNvPr id="7" name="Picture 6">
            <a:extLst>
              <a:ext uri="{FF2B5EF4-FFF2-40B4-BE49-F238E27FC236}">
                <a16:creationId xmlns:a16="http://schemas.microsoft.com/office/drawing/2014/main" id="{8A9A2DC1-643D-364E-860B-F78735DC6A7A}"/>
              </a:ext>
            </a:extLst>
          </p:cNvPr>
          <p:cNvPicPr>
            <a:picLocks noChangeAspect="1"/>
          </p:cNvPicPr>
          <p:nvPr userDrawn="1"/>
        </p:nvPicPr>
        <p:blipFill>
          <a:blip r:embed="rId2"/>
          <a:srcRect/>
          <a:stretch/>
        </p:blipFill>
        <p:spPr>
          <a:xfrm>
            <a:off x="348116" y="6426882"/>
            <a:ext cx="1405526" cy="191795"/>
          </a:xfrm>
          <a:prstGeom prst="rect">
            <a:avLst/>
          </a:prstGeom>
        </p:spPr>
      </p:pic>
      <p:sp>
        <p:nvSpPr>
          <p:cNvPr id="8" name="TextBox 7">
            <a:extLst>
              <a:ext uri="{FF2B5EF4-FFF2-40B4-BE49-F238E27FC236}">
                <a16:creationId xmlns:a16="http://schemas.microsoft.com/office/drawing/2014/main" id="{545A4826-A548-C541-9AD7-FADE05417851}"/>
              </a:ext>
            </a:extLst>
          </p:cNvPr>
          <p:cNvSpPr txBox="1"/>
          <p:nvPr userDrawn="1"/>
        </p:nvSpPr>
        <p:spPr>
          <a:xfrm>
            <a:off x="1901591" y="6453529"/>
            <a:ext cx="2889338" cy="138499"/>
          </a:xfrm>
          <a:prstGeom prst="rect">
            <a:avLst/>
          </a:prstGeom>
          <a:noFill/>
        </p:spPr>
        <p:txBody>
          <a:bodyPr wrap="square" lIns="0" tIns="0" rIns="0" bIns="0" rtlCol="0" anchor="ctr"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b="0" dirty="0">
                <a:solidFill>
                  <a:schemeClr val="bg1">
                    <a:lumMod val="75000"/>
                  </a:schemeClr>
                </a:solidFill>
                <a:latin typeface="Arial" panose="020B0604020202020204" pitchFamily="34" charset="0"/>
                <a:cs typeface="Arial" panose="020B0604020202020204" pitchFamily="34" charset="0"/>
              </a:rPr>
              <a:t>Company and Products Overview</a:t>
            </a:r>
          </a:p>
        </p:txBody>
      </p:sp>
      <p:sp>
        <p:nvSpPr>
          <p:cNvPr id="9" name="TextBox 8">
            <a:extLst>
              <a:ext uri="{FF2B5EF4-FFF2-40B4-BE49-F238E27FC236}">
                <a16:creationId xmlns:a16="http://schemas.microsoft.com/office/drawing/2014/main" id="{36C22390-F1CD-2041-984B-D9E0468F5DAE}"/>
              </a:ext>
            </a:extLst>
          </p:cNvPr>
          <p:cNvSpPr txBox="1"/>
          <p:nvPr userDrawn="1"/>
        </p:nvSpPr>
        <p:spPr>
          <a:xfrm>
            <a:off x="11629938" y="6426882"/>
            <a:ext cx="333746" cy="230832"/>
          </a:xfrm>
          <a:prstGeom prst="rect">
            <a:avLst/>
          </a:prstGeom>
          <a:noFill/>
        </p:spPr>
        <p:txBody>
          <a:bodyPr wrap="none" rtlCol="0" anchor="ctr" anchorCtr="0">
            <a:spAutoFit/>
          </a:bodyPr>
          <a:lstStyle/>
          <a:p>
            <a:fld id="{C24ED7F5-0699-4A52-94E8-A1B69988AE5E}" type="slidenum">
              <a:rPr lang="en-US" sz="900" b="1" smtClean="0">
                <a:solidFill>
                  <a:schemeClr val="bg1"/>
                </a:solidFill>
              </a:rPr>
              <a:t>‹#›</a:t>
            </a:fld>
            <a:endParaRPr lang="en-US" sz="900" b="1" dirty="0">
              <a:solidFill>
                <a:schemeClr val="bg1"/>
              </a:solidFill>
            </a:endParaRPr>
          </a:p>
        </p:txBody>
      </p:sp>
    </p:spTree>
    <p:extLst>
      <p:ext uri="{BB962C8B-B14F-4D97-AF65-F5344CB8AC3E}">
        <p14:creationId xmlns:p14="http://schemas.microsoft.com/office/powerpoint/2010/main" val="14464136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615E6-DD4C-BE68-97CB-E9FEDFD753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L"/>
          </a:p>
        </p:txBody>
      </p:sp>
      <p:sp>
        <p:nvSpPr>
          <p:cNvPr id="3" name="Subtitle 2">
            <a:extLst>
              <a:ext uri="{FF2B5EF4-FFF2-40B4-BE49-F238E27FC236}">
                <a16:creationId xmlns:a16="http://schemas.microsoft.com/office/drawing/2014/main" id="{1C6F1B9B-8960-3694-600C-35E5AF9117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L"/>
          </a:p>
        </p:txBody>
      </p:sp>
      <p:sp>
        <p:nvSpPr>
          <p:cNvPr id="4" name="Date Placeholder 3">
            <a:extLst>
              <a:ext uri="{FF2B5EF4-FFF2-40B4-BE49-F238E27FC236}">
                <a16:creationId xmlns:a16="http://schemas.microsoft.com/office/drawing/2014/main" id="{EA955544-3736-76FC-A975-1F11C863EBBE}"/>
              </a:ext>
            </a:extLst>
          </p:cNvPr>
          <p:cNvSpPr>
            <a:spLocks noGrp="1"/>
          </p:cNvSpPr>
          <p:nvPr>
            <p:ph type="dt" sz="half" idx="10"/>
          </p:nvPr>
        </p:nvSpPr>
        <p:spPr/>
        <p:txBody>
          <a:bodyPr/>
          <a:lstStyle/>
          <a:p>
            <a:fld id="{0EFAF9CD-ED48-D04C-BA33-AE4732737656}" type="datetimeFigureOut">
              <a:rPr lang="en-IL" smtClean="0"/>
              <a:t>03/20/2024</a:t>
            </a:fld>
            <a:endParaRPr lang="en-IL"/>
          </a:p>
        </p:txBody>
      </p:sp>
      <p:sp>
        <p:nvSpPr>
          <p:cNvPr id="5" name="Footer Placeholder 4">
            <a:extLst>
              <a:ext uri="{FF2B5EF4-FFF2-40B4-BE49-F238E27FC236}">
                <a16:creationId xmlns:a16="http://schemas.microsoft.com/office/drawing/2014/main" id="{2127118D-0CF7-9C69-7064-D3641B04CB06}"/>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7101C4BA-9F4E-C4B3-7BA4-13630DA8787E}"/>
              </a:ext>
            </a:extLst>
          </p:cNvPr>
          <p:cNvSpPr>
            <a:spLocks noGrp="1"/>
          </p:cNvSpPr>
          <p:nvPr>
            <p:ph type="sldNum" sz="quarter" idx="12"/>
          </p:nvPr>
        </p:nvSpPr>
        <p:spPr/>
        <p:txBody>
          <a:bodyPr/>
          <a:lstStyle/>
          <a:p>
            <a:fld id="{EA0F7F46-EFF4-B442-BCE3-15FEC5ED288C}" type="slidenum">
              <a:rPr lang="en-IL" smtClean="0"/>
              <a:t>‹#›</a:t>
            </a:fld>
            <a:endParaRPr lang="en-IL"/>
          </a:p>
        </p:txBody>
      </p:sp>
    </p:spTree>
    <p:extLst>
      <p:ext uri="{BB962C8B-B14F-4D97-AF65-F5344CB8AC3E}">
        <p14:creationId xmlns:p14="http://schemas.microsoft.com/office/powerpoint/2010/main" val="37374235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Main Body Slide - without subhead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4FA8056-8A0B-114A-9B70-72E822C62CC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V="1">
            <a:off x="7178039" y="-3"/>
            <a:ext cx="5017771" cy="4175249"/>
          </a:xfrm>
          <a:prstGeom prst="rect">
            <a:avLst/>
          </a:prstGeom>
        </p:spPr>
      </p:pic>
      <p:sp>
        <p:nvSpPr>
          <p:cNvPr id="3" name="Content Placeholder 2">
            <a:extLst>
              <a:ext uri="{FF2B5EF4-FFF2-40B4-BE49-F238E27FC236}">
                <a16:creationId xmlns:a16="http://schemas.microsoft.com/office/drawing/2014/main" id="{1507B17C-D5AF-8C47-B6BA-8F4C9B750305}"/>
              </a:ext>
            </a:extLst>
          </p:cNvPr>
          <p:cNvSpPr>
            <a:spLocks noGrp="1"/>
          </p:cNvSpPr>
          <p:nvPr>
            <p:ph idx="1"/>
          </p:nvPr>
        </p:nvSpPr>
        <p:spPr>
          <a:xfrm>
            <a:off x="399764" y="1289176"/>
            <a:ext cx="11303000" cy="5172584"/>
          </a:xfrm>
        </p:spPr>
        <p:txBody>
          <a:bodyPr/>
          <a:lstStyle>
            <a:lvl1pPr marL="228600" indent="-228600">
              <a:buClr>
                <a:srgbClr val="909090"/>
              </a:buClr>
              <a:buFont typeface="Lucida Grande" panose="020B0600040502020204" pitchFamily="34" charset="0"/>
              <a:buChar char="◆"/>
              <a:defRPr sz="1800">
                <a:solidFill>
                  <a:schemeClr val="tx2"/>
                </a:solidFill>
                <a:latin typeface="Lato" panose="020F0502020204030203" pitchFamily="34" charset="0"/>
                <a:ea typeface="Lato" panose="020F0502020204030203" pitchFamily="34" charset="0"/>
                <a:cs typeface="Lato" panose="020F0502020204030203" pitchFamily="34" charset="0"/>
              </a:defRPr>
            </a:lvl1pPr>
            <a:lvl2pPr marL="522288" indent="-233363">
              <a:buClr>
                <a:schemeClr val="accent2">
                  <a:lumMod val="60000"/>
                  <a:lumOff val="40000"/>
                </a:schemeClr>
              </a:buClr>
              <a:buFont typeface="Wingdings" pitchFamily="2" charset="2"/>
              <a:buChar char="§"/>
              <a:tabLst/>
              <a:defRPr sz="1800">
                <a:solidFill>
                  <a:schemeClr val="tx2"/>
                </a:solidFill>
                <a:latin typeface="Lato" panose="020F0502020204030203" pitchFamily="34" charset="0"/>
                <a:ea typeface="Lato" panose="020F0502020204030203" pitchFamily="34" charset="0"/>
                <a:cs typeface="Lato" panose="020F0502020204030203" pitchFamily="34" charset="0"/>
              </a:defRPr>
            </a:lvl2pPr>
            <a:lvl3pPr marL="754063" indent="-239713">
              <a:buClr>
                <a:schemeClr val="accent2">
                  <a:lumMod val="40000"/>
                  <a:lumOff val="60000"/>
                </a:schemeClr>
              </a:buClr>
              <a:buFont typeface="Wingdings" pitchFamily="2" charset="2"/>
              <a:buChar char="§"/>
              <a:defRPr sz="1800">
                <a:solidFill>
                  <a:schemeClr val="tx2"/>
                </a:solidFill>
                <a:latin typeface="Lato" panose="020F0502020204030203" pitchFamily="34" charset="0"/>
                <a:ea typeface="Lato" panose="020F0502020204030203" pitchFamily="34" charset="0"/>
                <a:cs typeface="Lato" panose="020F0502020204030203" pitchFamily="34" charset="0"/>
              </a:defRPr>
            </a:lvl3pPr>
            <a:lvl4pPr marL="979488" indent="-225425">
              <a:buClr>
                <a:schemeClr val="accent2">
                  <a:lumMod val="40000"/>
                  <a:lumOff val="60000"/>
                </a:schemeClr>
              </a:buClr>
              <a:buFont typeface="Wingdings" pitchFamily="2" charset="2"/>
              <a:buChar char="§"/>
              <a:defRPr sz="1800">
                <a:solidFill>
                  <a:schemeClr val="tx2"/>
                </a:solidFill>
                <a:latin typeface="Lato" panose="020F0502020204030203" pitchFamily="34" charset="0"/>
                <a:ea typeface="Lato" panose="020F0502020204030203" pitchFamily="34" charset="0"/>
                <a:cs typeface="Lato" panose="020F0502020204030203" pitchFamily="34" charset="0"/>
              </a:defRPr>
            </a:lvl4pPr>
            <a:lvl5pPr marL="1206500" indent="-227013">
              <a:buClr>
                <a:schemeClr val="accent2">
                  <a:lumMod val="40000"/>
                  <a:lumOff val="60000"/>
                </a:schemeClr>
              </a:buClr>
              <a:buFont typeface="Wingdings" pitchFamily="2" charset="2"/>
              <a:buChar char="§"/>
              <a:defRPr sz="1800">
                <a:solidFill>
                  <a:schemeClr val="tx2"/>
                </a:solidFill>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11">
            <a:extLst>
              <a:ext uri="{FF2B5EF4-FFF2-40B4-BE49-F238E27FC236}">
                <a16:creationId xmlns:a16="http://schemas.microsoft.com/office/drawing/2014/main" id="{405487F4-4044-CE45-BA9D-0030EE1F3CCB}"/>
              </a:ext>
            </a:extLst>
          </p:cNvPr>
          <p:cNvSpPr/>
          <p:nvPr userDrawn="1"/>
        </p:nvSpPr>
        <p:spPr>
          <a:xfrm>
            <a:off x="1" y="463222"/>
            <a:ext cx="274320" cy="17685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Title 4">
            <a:extLst>
              <a:ext uri="{FF2B5EF4-FFF2-40B4-BE49-F238E27FC236}">
                <a16:creationId xmlns:a16="http://schemas.microsoft.com/office/drawing/2014/main" id="{E5D2B260-5349-E640-9EF4-32A17E08ACC3}"/>
              </a:ext>
            </a:extLst>
          </p:cNvPr>
          <p:cNvSpPr>
            <a:spLocks noGrp="1"/>
          </p:cNvSpPr>
          <p:nvPr>
            <p:ph type="title" hasCustomPrompt="1"/>
          </p:nvPr>
        </p:nvSpPr>
        <p:spPr>
          <a:xfrm>
            <a:off x="320406" y="360007"/>
            <a:ext cx="11424553" cy="432473"/>
          </a:xfrm>
        </p:spPr>
        <p:txBody>
          <a:bodyPr/>
          <a:lstStyle>
            <a:lvl1pPr>
              <a:defRPr sz="2400" b="1">
                <a:solidFill>
                  <a:schemeClr val="accent1"/>
                </a:solidFill>
                <a:latin typeface="Lato" panose="020F0502020204030203" pitchFamily="34" charset="0"/>
                <a:ea typeface="Lato" panose="020F0502020204030203" pitchFamily="34" charset="0"/>
                <a:cs typeface="Lato" panose="020F0502020204030203" pitchFamily="34" charset="0"/>
              </a:defRPr>
            </a:lvl1pPr>
          </a:lstStyle>
          <a:p>
            <a:r>
              <a:rPr lang="en-US" dirty="0"/>
              <a:t>Click To Edit Master Title Style</a:t>
            </a:r>
          </a:p>
        </p:txBody>
      </p:sp>
      <p:sp>
        <p:nvSpPr>
          <p:cNvPr id="10" name="Footer Placeholder 5">
            <a:extLst>
              <a:ext uri="{FF2B5EF4-FFF2-40B4-BE49-F238E27FC236}">
                <a16:creationId xmlns:a16="http://schemas.microsoft.com/office/drawing/2014/main" id="{14BCE7F0-30A1-8644-92F8-453388CA6997}"/>
              </a:ext>
            </a:extLst>
          </p:cNvPr>
          <p:cNvSpPr>
            <a:spLocks noGrp="1"/>
          </p:cNvSpPr>
          <p:nvPr>
            <p:ph type="ftr" sz="quarter" idx="14"/>
          </p:nvPr>
        </p:nvSpPr>
        <p:spPr>
          <a:xfrm>
            <a:off x="10546080" y="6572885"/>
            <a:ext cx="1139190" cy="365125"/>
          </a:xfrm>
        </p:spPr>
        <p:txBody>
          <a:bodyPr/>
          <a:lstStyle>
            <a:lvl1pPr algn="r">
              <a:defRPr sz="800">
                <a:latin typeface="Lato" panose="020F0502020204030203" pitchFamily="34" charset="0"/>
                <a:ea typeface="Lato" panose="020F0502020204030203" pitchFamily="34" charset="0"/>
                <a:cs typeface="Lato" panose="020F0502020204030203" pitchFamily="34" charset="0"/>
              </a:defRPr>
            </a:lvl1pPr>
          </a:lstStyle>
          <a:p>
            <a:pPr algn="r"/>
            <a:r>
              <a:rPr lang="en-US"/>
              <a:t>CONFIDENTIAL</a:t>
            </a:r>
            <a:endParaRPr lang="en-US" dirty="0"/>
          </a:p>
        </p:txBody>
      </p:sp>
      <p:sp>
        <p:nvSpPr>
          <p:cNvPr id="11" name="Slide Number Placeholder 6">
            <a:extLst>
              <a:ext uri="{FF2B5EF4-FFF2-40B4-BE49-F238E27FC236}">
                <a16:creationId xmlns:a16="http://schemas.microsoft.com/office/drawing/2014/main" id="{675AB463-F7F7-BC40-A8DB-DF5AFD3C2833}"/>
              </a:ext>
            </a:extLst>
          </p:cNvPr>
          <p:cNvSpPr>
            <a:spLocks noGrp="1"/>
          </p:cNvSpPr>
          <p:nvPr>
            <p:ph type="sldNum" sz="quarter" idx="15"/>
          </p:nvPr>
        </p:nvSpPr>
        <p:spPr>
          <a:xfrm>
            <a:off x="11836400" y="6572885"/>
            <a:ext cx="340360" cy="365125"/>
          </a:xfrm>
        </p:spPr>
        <p:txBody>
          <a:bodyPr/>
          <a:lstStyle>
            <a:lvl1pPr algn="l">
              <a:defRPr sz="800">
                <a:latin typeface="Lato" panose="020F0502020204030203" pitchFamily="34" charset="0"/>
                <a:ea typeface="Lato" panose="020F0502020204030203" pitchFamily="34" charset="0"/>
                <a:cs typeface="Lato" panose="020F0502020204030203" pitchFamily="34" charset="0"/>
              </a:defRPr>
            </a:lvl1pPr>
          </a:lstStyle>
          <a:p>
            <a:pPr algn="l"/>
            <a:fld id="{DA691E5A-67AB-8546-8EAA-FB814BF68A50}" type="slidenum">
              <a:rPr lang="en-US" smtClean="0"/>
              <a:pPr algn="l"/>
              <a:t>‹#›</a:t>
            </a:fld>
            <a:endParaRPr lang="en-US" dirty="0"/>
          </a:p>
        </p:txBody>
      </p:sp>
      <p:sp>
        <p:nvSpPr>
          <p:cNvPr id="13" name="Rectangle 12">
            <a:extLst>
              <a:ext uri="{FF2B5EF4-FFF2-40B4-BE49-F238E27FC236}">
                <a16:creationId xmlns:a16="http://schemas.microsoft.com/office/drawing/2014/main" id="{A6DC18E3-2F56-A342-ACFE-BFBD8ABEFA39}"/>
              </a:ext>
            </a:extLst>
          </p:cNvPr>
          <p:cNvSpPr/>
          <p:nvPr userDrawn="1"/>
        </p:nvSpPr>
        <p:spPr>
          <a:xfrm rot="5400000">
            <a:off x="11657142" y="6721787"/>
            <a:ext cx="187959" cy="8447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b="1">
              <a:solidFill>
                <a:schemeClr val="accent5"/>
              </a:solidFill>
            </a:endParaRPr>
          </a:p>
        </p:txBody>
      </p:sp>
      <p:pic>
        <p:nvPicPr>
          <p:cNvPr id="14" name="Picture 13">
            <a:extLst>
              <a:ext uri="{FF2B5EF4-FFF2-40B4-BE49-F238E27FC236}">
                <a16:creationId xmlns:a16="http://schemas.microsoft.com/office/drawing/2014/main" id="{02CE0C52-B104-0741-9979-F787D0064596}"/>
              </a:ext>
            </a:extLst>
          </p:cNvPr>
          <p:cNvPicPr>
            <a:picLocks noChangeAspect="1"/>
          </p:cNvPicPr>
          <p:nvPr userDrawn="1"/>
        </p:nvPicPr>
        <p:blipFill>
          <a:blip r:embed="rId3"/>
          <a:srcRect/>
          <a:stretch/>
        </p:blipFill>
        <p:spPr>
          <a:xfrm>
            <a:off x="220074" y="6545482"/>
            <a:ext cx="1405526" cy="191795"/>
          </a:xfrm>
          <a:prstGeom prst="rect">
            <a:avLst/>
          </a:prstGeom>
        </p:spPr>
      </p:pic>
    </p:spTree>
    <p:extLst>
      <p:ext uri="{BB962C8B-B14F-4D97-AF65-F5344CB8AC3E}">
        <p14:creationId xmlns:p14="http://schemas.microsoft.com/office/powerpoint/2010/main" val="67176169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9EB719-9535-214B-B2A6-4B2212473E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400B5B3-8A43-EE46-AFB0-C15F37FD23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774A92-78B4-3444-AAF5-31B3A07028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649AF03C-9286-C64E-B713-D8EDEB5994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CONFIDENTIAL</a:t>
            </a:r>
          </a:p>
        </p:txBody>
      </p:sp>
      <p:sp>
        <p:nvSpPr>
          <p:cNvPr id="6" name="Slide Number Placeholder 5">
            <a:extLst>
              <a:ext uri="{FF2B5EF4-FFF2-40B4-BE49-F238E27FC236}">
                <a16:creationId xmlns:a16="http://schemas.microsoft.com/office/drawing/2014/main" id="{1F73DE8C-E1F9-6E4A-8DF3-63380FDF2A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FF5580-D1E9-E041-97C4-884E6838154B}" type="slidenum">
              <a:rPr lang="en-US" smtClean="0"/>
              <a:t>‹#›</a:t>
            </a:fld>
            <a:endParaRPr lang="en-US"/>
          </a:p>
        </p:txBody>
      </p:sp>
    </p:spTree>
    <p:extLst>
      <p:ext uri="{BB962C8B-B14F-4D97-AF65-F5344CB8AC3E}">
        <p14:creationId xmlns:p14="http://schemas.microsoft.com/office/powerpoint/2010/main" val="1919026883"/>
      </p:ext>
    </p:extLst>
  </p:cSld>
  <p:clrMap bg1="lt1" tx1="dk1" bg2="lt2" tx2="dk2" accent1="accent1" accent2="accent2" accent3="accent3" accent4="accent4" accent5="accent5" accent6="accent6" hlink="hlink" folHlink="folHlink"/>
  <p:sldLayoutIdLst>
    <p:sldLayoutId id="2147483690" r:id="rId1"/>
    <p:sldLayoutId id="2147483673" r:id="rId2"/>
    <p:sldLayoutId id="2147483661" r:id="rId3"/>
    <p:sldLayoutId id="2147483692" r:id="rId4"/>
    <p:sldLayoutId id="2147483693" r:id="rId5"/>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chart" Target="../charts/chart3.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4.xml"/><Relationship Id="rId4" Type="http://schemas.openxmlformats.org/officeDocument/2006/relationships/image" Target="../media/image36.JP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40.sv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emf"/><Relationship Id="rId7"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44.emf"/><Relationship Id="rId11" Type="http://schemas.openxmlformats.org/officeDocument/2006/relationships/image" Target="../media/image49.png"/><Relationship Id="rId5" Type="http://schemas.openxmlformats.org/officeDocument/2006/relationships/image" Target="../media/image43.emf"/><Relationship Id="rId10" Type="http://schemas.openxmlformats.org/officeDocument/2006/relationships/image" Target="../media/image48.png"/><Relationship Id="rId4" Type="http://schemas.openxmlformats.org/officeDocument/2006/relationships/image" Target="../media/image42.emf"/><Relationship Id="rId9" Type="http://schemas.openxmlformats.org/officeDocument/2006/relationships/image" Target="../media/image47.png"/></Relationships>
</file>

<file path=ppt/slides/_rels/slide1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8.png"/><Relationship Id="rId7" Type="http://schemas.openxmlformats.org/officeDocument/2006/relationships/image" Target="../media/image52.sv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51.png"/><Relationship Id="rId11" Type="http://schemas.openxmlformats.org/officeDocument/2006/relationships/image" Target="../media/image56.svg"/><Relationship Id="rId5" Type="http://schemas.openxmlformats.org/officeDocument/2006/relationships/image" Target="../media/image50.svg"/><Relationship Id="rId10" Type="http://schemas.openxmlformats.org/officeDocument/2006/relationships/image" Target="../media/image55.png"/><Relationship Id="rId4" Type="http://schemas.openxmlformats.org/officeDocument/2006/relationships/image" Target="../media/image10.png"/><Relationship Id="rId9" Type="http://schemas.openxmlformats.org/officeDocument/2006/relationships/image" Target="../media/image54.sv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57.png"/><Relationship Id="rId4" Type="http://schemas.openxmlformats.org/officeDocument/2006/relationships/image" Target="../media/image50.sv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6.jpg"/><Relationship Id="rId3" Type="http://schemas.openxmlformats.org/officeDocument/2006/relationships/image" Target="../media/image59.png"/><Relationship Id="rId7" Type="http://schemas.openxmlformats.org/officeDocument/2006/relationships/image" Target="../media/image62.png"/><Relationship Id="rId12" Type="http://schemas.openxmlformats.org/officeDocument/2006/relationships/image" Target="../media/image65.png"/><Relationship Id="rId2" Type="http://schemas.openxmlformats.org/officeDocument/2006/relationships/image" Target="../media/image58.png"/><Relationship Id="rId1" Type="http://schemas.openxmlformats.org/officeDocument/2006/relationships/slideLayout" Target="../slideLayouts/slideLayout3.xml"/><Relationship Id="rId6" Type="http://schemas.openxmlformats.org/officeDocument/2006/relationships/image" Target="../media/image61.png"/><Relationship Id="rId11" Type="http://schemas.microsoft.com/office/2007/relationships/hdphoto" Target="../media/hdphoto5.wdp"/><Relationship Id="rId5" Type="http://schemas.openxmlformats.org/officeDocument/2006/relationships/image" Target="../media/image60.png"/><Relationship Id="rId10" Type="http://schemas.openxmlformats.org/officeDocument/2006/relationships/image" Target="../media/image64.png"/><Relationship Id="rId4" Type="http://schemas.microsoft.com/office/2007/relationships/hdphoto" Target="../media/hdphoto4.wdp"/><Relationship Id="rId9" Type="http://schemas.openxmlformats.org/officeDocument/2006/relationships/image" Target="../media/image20.png"/><Relationship Id="rId14" Type="http://schemas.openxmlformats.org/officeDocument/2006/relationships/image" Target="../media/image67.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8.jpg"/><Relationship Id="rId1" Type="http://schemas.openxmlformats.org/officeDocument/2006/relationships/slideLayout" Target="../slideLayouts/slideLayout3.xml"/><Relationship Id="rId5" Type="http://schemas.openxmlformats.org/officeDocument/2006/relationships/image" Target="../media/image67.png"/><Relationship Id="rId4" Type="http://schemas.openxmlformats.org/officeDocument/2006/relationships/image" Target="../media/image66.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2.sv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71.png"/><Relationship Id="rId4" Type="http://schemas.openxmlformats.org/officeDocument/2006/relationships/image" Target="../media/image7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png"/><Relationship Id="rId18" Type="http://schemas.openxmlformats.org/officeDocument/2006/relationships/image" Target="../media/image88.png"/><Relationship Id="rId3" Type="http://schemas.openxmlformats.org/officeDocument/2006/relationships/image" Target="../media/image73.png"/><Relationship Id="rId7" Type="http://schemas.openxmlformats.org/officeDocument/2006/relationships/image" Target="../media/image77.png"/><Relationship Id="rId12" Type="http://schemas.openxmlformats.org/officeDocument/2006/relationships/image" Target="../media/image82.png"/><Relationship Id="rId17" Type="http://schemas.openxmlformats.org/officeDocument/2006/relationships/image" Target="../media/image87.png"/><Relationship Id="rId2" Type="http://schemas.openxmlformats.org/officeDocument/2006/relationships/notesSlide" Target="../notesSlides/notesSlide17.xml"/><Relationship Id="rId16" Type="http://schemas.openxmlformats.org/officeDocument/2006/relationships/image" Target="../media/image86.jpeg"/><Relationship Id="rId1" Type="http://schemas.openxmlformats.org/officeDocument/2006/relationships/slideLayout" Target="../slideLayouts/slideLayout3.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5" Type="http://schemas.openxmlformats.org/officeDocument/2006/relationships/image" Target="../media/image85.jpeg"/><Relationship Id="rId10" Type="http://schemas.openxmlformats.org/officeDocument/2006/relationships/image" Target="../media/image80.png"/><Relationship Id="rId19" Type="http://schemas.openxmlformats.org/officeDocument/2006/relationships/image" Target="../media/image89.png"/><Relationship Id="rId4" Type="http://schemas.openxmlformats.org/officeDocument/2006/relationships/image" Target="../media/image74.png"/><Relationship Id="rId9" Type="http://schemas.openxmlformats.org/officeDocument/2006/relationships/image" Target="../media/image79.png"/><Relationship Id="rId14" Type="http://schemas.openxmlformats.org/officeDocument/2006/relationships/image" Target="../media/image84.jpeg"/></Relationships>
</file>

<file path=ppt/slides/_rels/slide28.xml.rels><?xml version="1.0" encoding="UTF-8" standalone="yes"?>
<Relationships xmlns="http://schemas.openxmlformats.org/package/2006/relationships"><Relationship Id="rId8" Type="http://schemas.openxmlformats.org/officeDocument/2006/relationships/image" Target="../media/image94.png"/><Relationship Id="rId13" Type="http://schemas.microsoft.com/office/2007/relationships/hdphoto" Target="../media/hdphoto7.wdp"/><Relationship Id="rId3" Type="http://schemas.openxmlformats.org/officeDocument/2006/relationships/image" Target="../media/image22.png"/><Relationship Id="rId7" Type="http://schemas.openxmlformats.org/officeDocument/2006/relationships/image" Target="../media/image93.png"/><Relationship Id="rId12" Type="http://schemas.openxmlformats.org/officeDocument/2006/relationships/image" Target="../media/image97.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92.jpg"/><Relationship Id="rId11" Type="http://schemas.microsoft.com/office/2007/relationships/hdphoto" Target="../media/hdphoto6.wdp"/><Relationship Id="rId5" Type="http://schemas.openxmlformats.org/officeDocument/2006/relationships/image" Target="../media/image91.jpg"/><Relationship Id="rId10" Type="http://schemas.openxmlformats.org/officeDocument/2006/relationships/image" Target="../media/image96.png"/><Relationship Id="rId4" Type="http://schemas.openxmlformats.org/officeDocument/2006/relationships/image" Target="../media/image90.png"/><Relationship Id="rId9" Type="http://schemas.openxmlformats.org/officeDocument/2006/relationships/image" Target="../media/image95.jpg"/></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98.svg"/></Relationships>
</file>

<file path=ppt/slides/_rels/slide3.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sv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100.png"/><Relationship Id="rId7" Type="http://schemas.openxmlformats.org/officeDocument/2006/relationships/image" Target="../media/image103.png"/><Relationship Id="rId2" Type="http://schemas.openxmlformats.org/officeDocument/2006/relationships/image" Target="../media/image99.png"/><Relationship Id="rId1" Type="http://schemas.openxmlformats.org/officeDocument/2006/relationships/slideLayout" Target="../slideLayouts/slideLayout3.xml"/><Relationship Id="rId6" Type="http://schemas.openxmlformats.org/officeDocument/2006/relationships/image" Target="../media/image102.png"/><Relationship Id="rId5" Type="http://schemas.openxmlformats.org/officeDocument/2006/relationships/image" Target="../media/image101.png"/><Relationship Id="rId4" Type="http://schemas.microsoft.com/office/2007/relationships/hdphoto" Target="../media/hdphoto8.wdp"/></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9.wd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chart" Target="../charts/chart2.xml"/><Relationship Id="rId5" Type="http://schemas.openxmlformats.org/officeDocument/2006/relationships/image" Target="../media/image17.sv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10;&#10;Description automatically generated">
            <a:extLst>
              <a:ext uri="{FF2B5EF4-FFF2-40B4-BE49-F238E27FC236}">
                <a16:creationId xmlns:a16="http://schemas.microsoft.com/office/drawing/2014/main" id="{9E4D49EA-386B-DC4C-A639-F30D7DF4A82A}"/>
              </a:ext>
            </a:extLst>
          </p:cNvPr>
          <p:cNvPicPr>
            <a:picLocks noChangeAspect="1"/>
          </p:cNvPicPr>
          <p:nvPr/>
        </p:nvPicPr>
        <p:blipFill rotWithShape="1">
          <a:blip r:embed="rId3"/>
          <a:srcRect b="3401"/>
          <a:stretch/>
        </p:blipFill>
        <p:spPr>
          <a:xfrm>
            <a:off x="0" y="0"/>
            <a:ext cx="12192000" cy="5128055"/>
          </a:xfrm>
          <a:prstGeom prst="rect">
            <a:avLst/>
          </a:prstGeom>
        </p:spPr>
      </p:pic>
      <p:sp>
        <p:nvSpPr>
          <p:cNvPr id="2" name="Rectangle 1">
            <a:extLst>
              <a:ext uri="{FF2B5EF4-FFF2-40B4-BE49-F238E27FC236}">
                <a16:creationId xmlns:a16="http://schemas.microsoft.com/office/drawing/2014/main" id="{DA2447F5-755F-784D-8B51-5636CA5E2946}"/>
              </a:ext>
            </a:extLst>
          </p:cNvPr>
          <p:cNvSpPr/>
          <p:nvPr/>
        </p:nvSpPr>
        <p:spPr>
          <a:xfrm rot="10800000">
            <a:off x="10827" y="-2"/>
            <a:ext cx="12280026" cy="5128056"/>
          </a:xfrm>
          <a:prstGeom prst="rect">
            <a:avLst/>
          </a:prstGeom>
          <a:gradFill flip="none" rotWithShape="1">
            <a:gsLst>
              <a:gs pos="43000">
                <a:schemeClr val="accent1"/>
              </a:gs>
              <a:gs pos="100000">
                <a:schemeClr val="accent1">
                  <a:tint val="23500"/>
                  <a:satMod val="160000"/>
                  <a:alpha val="59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28C9B6FF-4C4A-6B4A-983F-27FD5CD2E985}"/>
              </a:ext>
            </a:extLst>
          </p:cNvPr>
          <p:cNvPicPr>
            <a:picLocks noChangeAspect="1"/>
          </p:cNvPicPr>
          <p:nvPr/>
        </p:nvPicPr>
        <p:blipFill rotWithShape="1">
          <a:blip r:embed="rId4"/>
          <a:srcRect b="16582"/>
          <a:stretch/>
        </p:blipFill>
        <p:spPr>
          <a:xfrm>
            <a:off x="-667325" y="201474"/>
            <a:ext cx="10489945" cy="4926581"/>
          </a:xfrm>
          <a:prstGeom prst="rect">
            <a:avLst/>
          </a:prstGeom>
        </p:spPr>
      </p:pic>
      <p:sp>
        <p:nvSpPr>
          <p:cNvPr id="22" name="Title 2">
            <a:extLst>
              <a:ext uri="{FF2B5EF4-FFF2-40B4-BE49-F238E27FC236}">
                <a16:creationId xmlns:a16="http://schemas.microsoft.com/office/drawing/2014/main" id="{B92B3B1A-C90E-D644-81F8-0F6DEE131BBE}"/>
              </a:ext>
            </a:extLst>
          </p:cNvPr>
          <p:cNvSpPr txBox="1">
            <a:spLocks/>
          </p:cNvSpPr>
          <p:nvPr/>
        </p:nvSpPr>
        <p:spPr>
          <a:xfrm>
            <a:off x="187664" y="3720176"/>
            <a:ext cx="7584736" cy="1116059"/>
          </a:xfrm>
          <a:prstGeom prst="rect">
            <a:avLst/>
          </a:prstGeom>
        </p:spPr>
        <p:txBody>
          <a:bodyPr vert="horz" lIns="91440" tIns="45720" rIns="91440" bIns="45720" rtlCol="0" anchor="ctr">
            <a:normAutofit lnSpcReduction="10000"/>
          </a:bodyPr>
          <a:lstStyle>
            <a:lvl1pPr algn="l" defTabSz="914400" rtl="0" eaLnBrk="1" latinLnBrk="0" hangingPunct="1">
              <a:lnSpc>
                <a:spcPct val="100000"/>
              </a:lnSpc>
              <a:spcBef>
                <a:spcPct val="0"/>
              </a:spcBef>
              <a:buNone/>
              <a:defRPr sz="2700" kern="1200" spc="0">
                <a:solidFill>
                  <a:schemeClr val="accent1"/>
                </a:solidFill>
                <a:latin typeface="Lato" panose="020F0502020204030203" pitchFamily="34" charset="0"/>
                <a:ea typeface="Lato" panose="020F0502020204030203" pitchFamily="34" charset="0"/>
                <a:cs typeface="Lato" panose="020F0502020204030203" pitchFamily="34" charset="0"/>
              </a:defRPr>
            </a:lvl1pPr>
          </a:lstStyle>
          <a:p>
            <a:pPr>
              <a:lnSpc>
                <a:spcPct val="110000"/>
              </a:lnSpc>
            </a:pPr>
            <a:r>
              <a:rPr lang="en-US" sz="3200" b="1" dirty="0">
                <a:solidFill>
                  <a:schemeClr val="bg1"/>
                </a:solidFill>
              </a:rPr>
              <a:t>CGuard EPS Carotid Stent Platform for Sustained Embolic Protection</a:t>
            </a:r>
          </a:p>
        </p:txBody>
      </p:sp>
      <p:pic>
        <p:nvPicPr>
          <p:cNvPr id="23" name="Picture 22">
            <a:extLst>
              <a:ext uri="{FF2B5EF4-FFF2-40B4-BE49-F238E27FC236}">
                <a16:creationId xmlns:a16="http://schemas.microsoft.com/office/drawing/2014/main" id="{CA3E3974-E21C-444B-8F1D-461EB1266FA3}"/>
              </a:ext>
            </a:extLst>
          </p:cNvPr>
          <p:cNvPicPr>
            <a:picLocks noChangeAspect="1"/>
          </p:cNvPicPr>
          <p:nvPr/>
        </p:nvPicPr>
        <p:blipFill>
          <a:blip r:embed="rId5"/>
          <a:stretch>
            <a:fillRect/>
          </a:stretch>
        </p:blipFill>
        <p:spPr>
          <a:xfrm>
            <a:off x="1369604" y="5732449"/>
            <a:ext cx="2704592" cy="369064"/>
          </a:xfrm>
          <a:prstGeom prst="rect">
            <a:avLst/>
          </a:prstGeom>
        </p:spPr>
      </p:pic>
      <p:sp>
        <p:nvSpPr>
          <p:cNvPr id="25" name="Graphic 4">
            <a:extLst>
              <a:ext uri="{FF2B5EF4-FFF2-40B4-BE49-F238E27FC236}">
                <a16:creationId xmlns:a16="http://schemas.microsoft.com/office/drawing/2014/main" id="{D25B0E90-19D3-C949-B144-6D3ED6A0974B}"/>
              </a:ext>
            </a:extLst>
          </p:cNvPr>
          <p:cNvSpPr/>
          <p:nvPr/>
        </p:nvSpPr>
        <p:spPr>
          <a:xfrm flipH="1" flipV="1">
            <a:off x="10827" y="4852077"/>
            <a:ext cx="2497910" cy="2005922"/>
          </a:xfrm>
          <a:custGeom>
            <a:avLst/>
            <a:gdLst>
              <a:gd name="connsiteX0" fmla="*/ 14376 w 2428691"/>
              <a:gd name="connsiteY0" fmla="*/ 219 h 2704235"/>
              <a:gd name="connsiteX1" fmla="*/ 20773 w 2428691"/>
              <a:gd name="connsiteY1" fmla="*/ 5939 h 2704235"/>
              <a:gd name="connsiteX2" fmla="*/ 720866 w 2428691"/>
              <a:gd name="connsiteY2" fmla="*/ 280966 h 2704235"/>
              <a:gd name="connsiteX3" fmla="*/ 780579 w 2428691"/>
              <a:gd name="connsiteY3" fmla="*/ 250314 h 2704235"/>
              <a:gd name="connsiteX4" fmla="*/ 1085887 w 2428691"/>
              <a:gd name="connsiteY4" fmla="*/ 36864 h 2704235"/>
              <a:gd name="connsiteX5" fmla="*/ 1370085 w 2428691"/>
              <a:gd name="connsiteY5" fmla="*/ 80158 h 2704235"/>
              <a:gd name="connsiteX6" fmla="*/ 1507981 w 2428691"/>
              <a:gd name="connsiteY6" fmla="*/ 338118 h 2704235"/>
              <a:gd name="connsiteX7" fmla="*/ 1468403 w 2428691"/>
              <a:gd name="connsiteY7" fmla="*/ 719640 h 2704235"/>
              <a:gd name="connsiteX8" fmla="*/ 1396654 w 2428691"/>
              <a:gd name="connsiteY8" fmla="*/ 1246766 h 2704235"/>
              <a:gd name="connsiteX9" fmla="*/ 1436558 w 2428691"/>
              <a:gd name="connsiteY9" fmla="*/ 1793841 h 2704235"/>
              <a:gd name="connsiteX10" fmla="*/ 1620350 w 2428691"/>
              <a:gd name="connsiteY10" fmla="*/ 2288182 h 2704235"/>
              <a:gd name="connsiteX11" fmla="*/ 1990653 w 2428691"/>
              <a:gd name="connsiteY11" fmla="*/ 2615605 h 2704235"/>
              <a:gd name="connsiteX12" fmla="*/ 2425872 w 2428691"/>
              <a:gd name="connsiteY12" fmla="*/ 2676073 h 2704235"/>
              <a:gd name="connsiteX13" fmla="*/ 2428691 w 2428691"/>
              <a:gd name="connsiteY13" fmla="*/ 2675645 h 2704235"/>
              <a:gd name="connsiteX14" fmla="*/ 2428691 w 2428691"/>
              <a:gd name="connsiteY14" fmla="*/ 2698737 h 2704235"/>
              <a:gd name="connsiteX15" fmla="*/ 2343995 w 2428691"/>
              <a:gd name="connsiteY15" fmla="*/ 2704054 h 2704235"/>
              <a:gd name="connsiteX16" fmla="*/ 1930400 w 2428691"/>
              <a:gd name="connsiteY16" fmla="*/ 2612133 h 2704235"/>
              <a:gd name="connsiteX17" fmla="*/ 1575150 w 2428691"/>
              <a:gd name="connsiteY17" fmla="*/ 2256570 h 2704235"/>
              <a:gd name="connsiteX18" fmla="*/ 1404029 w 2428691"/>
              <a:gd name="connsiteY18" fmla="*/ 1740539 h 2704235"/>
              <a:gd name="connsiteX19" fmla="*/ 1376876 w 2428691"/>
              <a:gd name="connsiteY19" fmla="*/ 1183005 h 2704235"/>
              <a:gd name="connsiteX20" fmla="*/ 1403817 w 2428691"/>
              <a:gd name="connsiteY20" fmla="*/ 926681 h 2704235"/>
              <a:gd name="connsiteX21" fmla="*/ 1468120 w 2428691"/>
              <a:gd name="connsiteY21" fmla="*/ 615204 h 2704235"/>
              <a:gd name="connsiteX22" fmla="*/ 1458849 w 2428691"/>
              <a:gd name="connsiteY22" fmla="*/ 243135 h 2704235"/>
              <a:gd name="connsiteX23" fmla="*/ 1247079 w 2428691"/>
              <a:gd name="connsiteY23" fmla="*/ 41649 h 2704235"/>
              <a:gd name="connsiteX24" fmla="*/ 916812 w 2428691"/>
              <a:gd name="connsiteY24" fmla="*/ 178359 h 2704235"/>
              <a:gd name="connsiteX25" fmla="*/ 762336 w 2428691"/>
              <a:gd name="connsiteY25" fmla="*/ 286492 h 2704235"/>
              <a:gd name="connsiteX26" fmla="*/ 582562 w 2428691"/>
              <a:gd name="connsiteY26" fmla="*/ 342368 h 2704235"/>
              <a:gd name="connsiteX27" fmla="*/ 232189 w 2428691"/>
              <a:gd name="connsiteY27" fmla="*/ 274024 h 2704235"/>
              <a:gd name="connsiteX28" fmla="*/ 1087 w 2428691"/>
              <a:gd name="connsiteY28" fmla="*/ 17501 h 2704235"/>
              <a:gd name="connsiteX29" fmla="*/ 14376 w 2428691"/>
              <a:gd name="connsiteY29" fmla="*/ 219 h 2704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428691" h="2704235">
                <a:moveTo>
                  <a:pt x="14376" y="219"/>
                </a:moveTo>
                <a:cubicBezTo>
                  <a:pt x="16959" y="804"/>
                  <a:pt x="19296" y="2588"/>
                  <a:pt x="20773" y="5939"/>
                </a:cubicBezTo>
                <a:cubicBezTo>
                  <a:pt x="138158" y="275208"/>
                  <a:pt x="451599" y="398352"/>
                  <a:pt x="720866" y="280966"/>
                </a:cubicBezTo>
                <a:cubicBezTo>
                  <a:pt x="741395" y="272015"/>
                  <a:pt x="761334" y="261756"/>
                  <a:pt x="780579" y="250314"/>
                </a:cubicBezTo>
                <a:cubicBezTo>
                  <a:pt x="887373" y="186861"/>
                  <a:pt x="969994" y="85595"/>
                  <a:pt x="1085887" y="36864"/>
                </a:cubicBezTo>
                <a:cubicBezTo>
                  <a:pt x="1184028" y="-4370"/>
                  <a:pt x="1288786" y="11897"/>
                  <a:pt x="1370085" y="80158"/>
                </a:cubicBezTo>
                <a:cubicBezTo>
                  <a:pt x="1445947" y="143828"/>
                  <a:pt x="1494655" y="240582"/>
                  <a:pt x="1507981" y="338118"/>
                </a:cubicBezTo>
                <a:cubicBezTo>
                  <a:pt x="1525504" y="466673"/>
                  <a:pt x="1497159" y="594803"/>
                  <a:pt x="1468403" y="719640"/>
                </a:cubicBezTo>
                <a:cubicBezTo>
                  <a:pt x="1428458" y="893560"/>
                  <a:pt x="1402675" y="1068130"/>
                  <a:pt x="1396654" y="1246766"/>
                </a:cubicBezTo>
                <a:cubicBezTo>
                  <a:pt x="1390437" y="1429610"/>
                  <a:pt x="1401550" y="1614147"/>
                  <a:pt x="1436558" y="1793841"/>
                </a:cubicBezTo>
                <a:cubicBezTo>
                  <a:pt x="1470234" y="1966802"/>
                  <a:pt x="1526323" y="2138198"/>
                  <a:pt x="1620350" y="2288182"/>
                </a:cubicBezTo>
                <a:cubicBezTo>
                  <a:pt x="1709713" y="2430810"/>
                  <a:pt x="1835085" y="2548714"/>
                  <a:pt x="1990653" y="2615605"/>
                </a:cubicBezTo>
                <a:cubicBezTo>
                  <a:pt x="2127982" y="2674644"/>
                  <a:pt x="2278417" y="2691840"/>
                  <a:pt x="2425872" y="2676073"/>
                </a:cubicBezTo>
                <a:lnTo>
                  <a:pt x="2428691" y="2675645"/>
                </a:lnTo>
                <a:lnTo>
                  <a:pt x="2428691" y="2698737"/>
                </a:lnTo>
                <a:lnTo>
                  <a:pt x="2343995" y="2704054"/>
                </a:lnTo>
                <a:cubicBezTo>
                  <a:pt x="2201190" y="2706813"/>
                  <a:pt x="2058386" y="2678196"/>
                  <a:pt x="1930400" y="2612133"/>
                </a:cubicBezTo>
                <a:cubicBezTo>
                  <a:pt x="1778056" y="2533457"/>
                  <a:pt x="1658870" y="2404776"/>
                  <a:pt x="1575150" y="2256570"/>
                </a:cubicBezTo>
                <a:cubicBezTo>
                  <a:pt x="1485597" y="2097873"/>
                  <a:pt x="1433580" y="1919615"/>
                  <a:pt x="1404029" y="1740539"/>
                </a:cubicBezTo>
                <a:cubicBezTo>
                  <a:pt x="1373657" y="1556625"/>
                  <a:pt x="1366294" y="1368959"/>
                  <a:pt x="1376876" y="1183005"/>
                </a:cubicBezTo>
                <a:cubicBezTo>
                  <a:pt x="1381767" y="1097177"/>
                  <a:pt x="1390728" y="1011725"/>
                  <a:pt x="1403817" y="926681"/>
                </a:cubicBezTo>
                <a:cubicBezTo>
                  <a:pt x="1420082" y="821735"/>
                  <a:pt x="1447165" y="719232"/>
                  <a:pt x="1468120" y="615204"/>
                </a:cubicBezTo>
                <a:cubicBezTo>
                  <a:pt x="1492618" y="493352"/>
                  <a:pt x="1507306" y="361178"/>
                  <a:pt x="1458849" y="243135"/>
                </a:cubicBezTo>
                <a:cubicBezTo>
                  <a:pt x="1421220" y="151399"/>
                  <a:pt x="1347067" y="64820"/>
                  <a:pt x="1247079" y="41649"/>
                </a:cubicBezTo>
                <a:cubicBezTo>
                  <a:pt x="1118613" y="11880"/>
                  <a:pt x="1009429" y="103106"/>
                  <a:pt x="916812" y="178359"/>
                </a:cubicBezTo>
                <a:cubicBezTo>
                  <a:pt x="867983" y="218054"/>
                  <a:pt x="818603" y="257804"/>
                  <a:pt x="762336" y="286492"/>
                </a:cubicBezTo>
                <a:cubicBezTo>
                  <a:pt x="706003" y="315107"/>
                  <a:pt x="645218" y="333992"/>
                  <a:pt x="582562" y="342368"/>
                </a:cubicBezTo>
                <a:cubicBezTo>
                  <a:pt x="461436" y="359034"/>
                  <a:pt x="338197" y="335005"/>
                  <a:pt x="232189" y="274024"/>
                </a:cubicBezTo>
                <a:cubicBezTo>
                  <a:pt x="130242" y="214794"/>
                  <a:pt x="49390" y="125093"/>
                  <a:pt x="1087" y="17501"/>
                </a:cubicBezTo>
                <a:cubicBezTo>
                  <a:pt x="-3326" y="7515"/>
                  <a:pt x="6630" y="-1534"/>
                  <a:pt x="14376" y="219"/>
                </a:cubicBezTo>
                <a:close/>
              </a:path>
            </a:pathLst>
          </a:custGeom>
          <a:solidFill>
            <a:schemeClr val="accent2"/>
          </a:solidFill>
          <a:ln w="1778" cap="flat">
            <a:noFill/>
            <a:prstDash val="solid"/>
            <a:miter/>
          </a:ln>
        </p:spPr>
        <p:txBody>
          <a:bodyPr rtlCol="0" anchor="ctr"/>
          <a:lstStyle/>
          <a:p>
            <a:endParaRPr lang="en-ID">
              <a:solidFill>
                <a:schemeClr val="tx1"/>
              </a:solidFill>
            </a:endParaRPr>
          </a:p>
        </p:txBody>
      </p:sp>
      <p:sp>
        <p:nvSpPr>
          <p:cNvPr id="4" name="TextBox 3">
            <a:extLst>
              <a:ext uri="{FF2B5EF4-FFF2-40B4-BE49-F238E27FC236}">
                <a16:creationId xmlns:a16="http://schemas.microsoft.com/office/drawing/2014/main" id="{89A763E8-5EE0-7E5B-D9A4-E3E7F359E2A1}"/>
              </a:ext>
            </a:extLst>
          </p:cNvPr>
          <p:cNvSpPr txBox="1"/>
          <p:nvPr/>
        </p:nvSpPr>
        <p:spPr>
          <a:xfrm>
            <a:off x="1493136" y="6117355"/>
            <a:ext cx="2293495" cy="400110"/>
          </a:xfrm>
          <a:prstGeom prst="rect">
            <a:avLst/>
          </a:prstGeom>
          <a:noFill/>
        </p:spPr>
        <p:txBody>
          <a:bodyPr wrap="square" rtlCol="0">
            <a:spAutoFit/>
          </a:bodyPr>
          <a:lstStyle/>
          <a:p>
            <a:pPr algn="ctr">
              <a:buClr>
                <a:schemeClr val="accent3"/>
              </a:buClr>
            </a:pPr>
            <a:r>
              <a:rPr lang="en-US" sz="2000" b="1" dirty="0"/>
              <a:t>Nasdaq: NSPR</a:t>
            </a:r>
          </a:p>
        </p:txBody>
      </p:sp>
    </p:spTree>
    <p:extLst>
      <p:ext uri="{BB962C8B-B14F-4D97-AF65-F5344CB8AC3E}">
        <p14:creationId xmlns:p14="http://schemas.microsoft.com/office/powerpoint/2010/main" val="16126209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20177996-209E-4F16-B1CF-8112B5D9A7C4}"/>
              </a:ext>
            </a:extLst>
          </p:cNvPr>
          <p:cNvSpPr/>
          <p:nvPr/>
        </p:nvSpPr>
        <p:spPr>
          <a:xfrm>
            <a:off x="166321" y="1003003"/>
            <a:ext cx="11877620" cy="5010234"/>
          </a:xfrm>
          <a:prstGeom prst="rect">
            <a:avLst/>
          </a:prstGeom>
          <a:solidFill>
            <a:schemeClr val="bg1"/>
          </a:solidFill>
          <a:ln w="9525">
            <a:solidFill>
              <a:schemeClr val="bg1">
                <a:lumMod val="95000"/>
              </a:schemeClr>
            </a:solidFill>
            <a:miter lim="800000"/>
            <a:headEnd/>
            <a:tailEnd/>
          </a:ln>
          <a:effectLst>
            <a:outerShdw blurRad="152400" dist="38100" dir="5400000" algn="tl" rotWithShape="0">
              <a:prstClr val="black">
                <a:alpha val="15000"/>
              </a:prstClr>
            </a:outerShdw>
          </a:effectLst>
        </p:spPr>
        <p:txBody>
          <a:bodyPr wrap="square" lIns="182880" tIns="91440" rIns="182880" bIns="91440" rtlCol="0" anchor="ctr"/>
          <a:lstStyle/>
          <a:p>
            <a:endParaRPr lang="en-US" sz="1500" dirty="0">
              <a:solidFill>
                <a:schemeClr val="tx2"/>
              </a:solidFill>
              <a:latin typeface="Open Sans" panose="020B0606030504020204" pitchFamily="34" charset="0"/>
            </a:endParaRPr>
          </a:p>
        </p:txBody>
      </p:sp>
      <p:sp>
        <p:nvSpPr>
          <p:cNvPr id="36" name="Slide Number Placeholder 5">
            <a:extLst>
              <a:ext uri="{FF2B5EF4-FFF2-40B4-BE49-F238E27FC236}">
                <a16:creationId xmlns:a16="http://schemas.microsoft.com/office/drawing/2014/main" id="{A98308B0-1B57-4B90-B41D-A0A913BE826A}"/>
              </a:ext>
            </a:extLst>
          </p:cNvPr>
          <p:cNvSpPr>
            <a:spLocks noGrp="1"/>
          </p:cNvSpPr>
          <p:nvPr>
            <p:ph type="sldNum" sz="quarter" idx="15"/>
          </p:nvPr>
        </p:nvSpPr>
        <p:spPr>
          <a:xfrm>
            <a:off x="11297920" y="6572885"/>
            <a:ext cx="894080" cy="365125"/>
          </a:xfrm>
        </p:spPr>
        <p:txBody>
          <a:bodyPr/>
          <a:lstStyle/>
          <a:p>
            <a:pPr algn="l"/>
            <a:r>
              <a:rPr lang="en-US" dirty="0"/>
              <a:t>Page </a:t>
            </a:r>
            <a:fld id="{DA691E5A-67AB-8546-8EAA-FB814BF68A50}" type="slidenum">
              <a:rPr lang="en-US" smtClean="0"/>
              <a:pPr algn="l"/>
              <a:t>10</a:t>
            </a:fld>
            <a:r>
              <a:rPr lang="en-US" dirty="0"/>
              <a:t> of 39</a:t>
            </a:r>
          </a:p>
        </p:txBody>
      </p:sp>
      <p:sp>
        <p:nvSpPr>
          <p:cNvPr id="39" name="Footer Placeholder 17">
            <a:extLst>
              <a:ext uri="{FF2B5EF4-FFF2-40B4-BE49-F238E27FC236}">
                <a16:creationId xmlns:a16="http://schemas.microsoft.com/office/drawing/2014/main" id="{BBEC5B21-1080-4A8A-8FE4-D29FDE846666}"/>
              </a:ext>
            </a:extLst>
          </p:cNvPr>
          <p:cNvSpPr>
            <a:spLocks noGrp="1"/>
          </p:cNvSpPr>
          <p:nvPr>
            <p:ph type="ftr" sz="quarter" idx="14"/>
          </p:nvPr>
        </p:nvSpPr>
        <p:spPr>
          <a:xfrm>
            <a:off x="10160000" y="6572885"/>
            <a:ext cx="986790" cy="365125"/>
          </a:xfrm>
        </p:spPr>
        <p:txBody>
          <a:bodyPr/>
          <a:lstStyle/>
          <a:p>
            <a:pPr algn="r"/>
            <a:r>
              <a:rPr lang="en-US" dirty="0"/>
              <a:t>CONFIDENTIAL</a:t>
            </a:r>
          </a:p>
        </p:txBody>
      </p:sp>
      <p:pic>
        <p:nvPicPr>
          <p:cNvPr id="22" name="Imagen 21">
            <a:extLst>
              <a:ext uri="{FF2B5EF4-FFF2-40B4-BE49-F238E27FC236}">
                <a16:creationId xmlns:a16="http://schemas.microsoft.com/office/drawing/2014/main" id="{8D253A83-4AA8-674C-92B3-0DC904C163A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81435" y="3465762"/>
            <a:ext cx="1565313" cy="1447206"/>
          </a:xfrm>
          <a:prstGeom prst="rect">
            <a:avLst/>
          </a:prstGeom>
        </p:spPr>
      </p:pic>
      <p:pic>
        <p:nvPicPr>
          <p:cNvPr id="10" name="Imagen 9">
            <a:extLst>
              <a:ext uri="{FF2B5EF4-FFF2-40B4-BE49-F238E27FC236}">
                <a16:creationId xmlns:a16="http://schemas.microsoft.com/office/drawing/2014/main" id="{EEAD29D5-1130-564E-AEE3-BDF1631297D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25958" t="-31972" r="-1"/>
          <a:stretch/>
        </p:blipFill>
        <p:spPr>
          <a:xfrm rot="10800000">
            <a:off x="554136" y="3492300"/>
            <a:ext cx="1986712" cy="1833262"/>
          </a:xfrm>
          <a:prstGeom prst="rect">
            <a:avLst/>
          </a:prstGeom>
        </p:spPr>
      </p:pic>
      <p:sp>
        <p:nvSpPr>
          <p:cNvPr id="24" name="Oval 23"/>
          <p:cNvSpPr/>
          <p:nvPr/>
        </p:nvSpPr>
        <p:spPr>
          <a:xfrm>
            <a:off x="3610225" y="2515190"/>
            <a:ext cx="72008" cy="72008"/>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upo 3">
            <a:extLst>
              <a:ext uri="{FF2B5EF4-FFF2-40B4-BE49-F238E27FC236}">
                <a16:creationId xmlns:a16="http://schemas.microsoft.com/office/drawing/2014/main" id="{E7CC63F9-40D5-9040-891E-3A1FC241ECD1}"/>
              </a:ext>
            </a:extLst>
          </p:cNvPr>
          <p:cNvGrpSpPr/>
          <p:nvPr/>
        </p:nvGrpSpPr>
        <p:grpSpPr>
          <a:xfrm>
            <a:off x="4567203" y="1431474"/>
            <a:ext cx="4417940" cy="4468844"/>
            <a:chOff x="3974217" y="451009"/>
            <a:chExt cx="6081852" cy="6358036"/>
          </a:xfrm>
        </p:grpSpPr>
        <p:sp>
          <p:nvSpPr>
            <p:cNvPr id="17" name="Oval 16"/>
            <p:cNvSpPr/>
            <p:nvPr/>
          </p:nvSpPr>
          <p:spPr>
            <a:xfrm>
              <a:off x="3974218" y="451009"/>
              <a:ext cx="6081851" cy="6081278"/>
            </a:xfrm>
            <a:prstGeom prst="ellipse">
              <a:avLst/>
            </a:prstGeom>
            <a:solidFill>
              <a:schemeClr val="accent4">
                <a:lumMod val="40000"/>
                <a:lumOff val="60000"/>
              </a:schemeClr>
            </a:solidFill>
            <a:ln w="0" cap="flat" cmpd="sng" algn="ctr">
              <a:solidFill>
                <a:schemeClr val="accent4"/>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3974217" y="1798274"/>
              <a:ext cx="3277882" cy="3277574"/>
            </a:xfrm>
            <a:prstGeom prst="ellipse">
              <a:avLst/>
            </a:prstGeom>
            <a:solidFill>
              <a:schemeClr val="accent5">
                <a:lumMod val="40000"/>
                <a:lumOff val="60000"/>
              </a:schemeClr>
            </a:solidFill>
            <a:ln w="0" cap="flat" cmpd="sng" algn="ctr">
              <a:solidFill>
                <a:schemeClr val="accent5">
                  <a:lumMod val="60000"/>
                  <a:lumOff val="4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Oval 18"/>
            <p:cNvSpPr/>
            <p:nvPr/>
          </p:nvSpPr>
          <p:spPr>
            <a:xfrm>
              <a:off x="3974217" y="2671674"/>
              <a:ext cx="1540210" cy="1540065"/>
            </a:xfrm>
            <a:prstGeom prst="ellipse">
              <a:avLst/>
            </a:prstGeom>
            <a:solidFill>
              <a:schemeClr val="accent1">
                <a:lumMod val="75000"/>
              </a:schemeClr>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3974217" y="2831952"/>
              <a:ext cx="1212652" cy="1212539"/>
            </a:xfrm>
            <a:prstGeom prst="ellipse">
              <a:avLst/>
            </a:prstGeom>
            <a:solidFill>
              <a:schemeClr val="accent5"/>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4067276" y="3242013"/>
              <a:ext cx="473910" cy="473866"/>
            </a:xfrm>
            <a:prstGeom prst="ellipse">
              <a:avLst/>
            </a:prstGeom>
            <a:solidFill>
              <a:srgbClr val="00B050"/>
            </a:solidFill>
            <a:ln w="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12" name="TextBox 11"/>
            <p:cNvSpPr txBox="1"/>
            <p:nvPr/>
          </p:nvSpPr>
          <p:spPr>
            <a:xfrm>
              <a:off x="3990076" y="3370556"/>
              <a:ext cx="727276" cy="355831"/>
            </a:xfrm>
            <a:prstGeom prst="rect">
              <a:avLst/>
            </a:prstGeom>
            <a:noFill/>
          </p:spPr>
          <p:txBody>
            <a:bodyPr wrap="none" rtlCol="0">
              <a:spAutoFit/>
            </a:bodyPr>
            <a:lstStyle/>
            <a:p>
              <a:r>
                <a:rPr lang="en-US" sz="1200" dirty="0">
                  <a:solidFill>
                    <a:schemeClr val="bg1"/>
                  </a:solidFill>
                  <a:latin typeface="Calibri (Body)"/>
                  <a:cs typeface="Calibri (Body)"/>
                </a:rPr>
                <a:t>*165µ</a:t>
              </a:r>
            </a:p>
          </p:txBody>
        </p:sp>
        <p:sp>
          <p:nvSpPr>
            <p:cNvPr id="13" name="TextBox 12"/>
            <p:cNvSpPr txBox="1"/>
            <p:nvPr/>
          </p:nvSpPr>
          <p:spPr>
            <a:xfrm>
              <a:off x="4552494" y="3386431"/>
              <a:ext cx="631160" cy="593051"/>
            </a:xfrm>
            <a:prstGeom prst="rect">
              <a:avLst/>
            </a:prstGeom>
            <a:noFill/>
          </p:spPr>
          <p:txBody>
            <a:bodyPr wrap="none" rtlCol="0">
              <a:spAutoFit/>
            </a:bodyPr>
            <a:lstStyle/>
            <a:p>
              <a:r>
                <a:rPr lang="en-US" sz="1200" dirty="0">
                  <a:solidFill>
                    <a:schemeClr val="bg1"/>
                  </a:solidFill>
                  <a:latin typeface="Calibri (Body)"/>
                  <a:cs typeface="Calibri (Body)"/>
                </a:rPr>
                <a:t>375µ</a:t>
              </a:r>
            </a:p>
            <a:p>
              <a:endParaRPr lang="en-US" sz="1200" dirty="0">
                <a:solidFill>
                  <a:schemeClr val="bg2">
                    <a:lumMod val="90000"/>
                  </a:schemeClr>
                </a:solidFill>
                <a:latin typeface="Calibri (Body)"/>
                <a:cs typeface="Calibri (Body)"/>
              </a:endParaRPr>
            </a:p>
          </p:txBody>
        </p:sp>
        <p:sp>
          <p:nvSpPr>
            <p:cNvPr id="14" name="TextBox 13"/>
            <p:cNvSpPr txBox="1"/>
            <p:nvPr/>
          </p:nvSpPr>
          <p:spPr>
            <a:xfrm>
              <a:off x="5098014" y="3399132"/>
              <a:ext cx="631160" cy="593051"/>
            </a:xfrm>
            <a:prstGeom prst="rect">
              <a:avLst/>
            </a:prstGeom>
            <a:noFill/>
          </p:spPr>
          <p:txBody>
            <a:bodyPr wrap="none" rtlCol="0">
              <a:spAutoFit/>
            </a:bodyPr>
            <a:lstStyle/>
            <a:p>
              <a:r>
                <a:rPr lang="en-US" sz="1200" dirty="0">
                  <a:solidFill>
                    <a:schemeClr val="bg1"/>
                  </a:solidFill>
                  <a:latin typeface="Calibri (Body)"/>
                  <a:cs typeface="Calibri (Body)"/>
                </a:rPr>
                <a:t>500µ</a:t>
              </a:r>
            </a:p>
            <a:p>
              <a:endParaRPr lang="en-US" sz="1200" dirty="0">
                <a:solidFill>
                  <a:schemeClr val="bg2">
                    <a:lumMod val="90000"/>
                  </a:schemeClr>
                </a:solidFill>
                <a:latin typeface="Calibri (Body)"/>
                <a:cs typeface="Calibri (Body)"/>
              </a:endParaRPr>
            </a:p>
          </p:txBody>
        </p:sp>
        <p:sp>
          <p:nvSpPr>
            <p:cNvPr id="15" name="TextBox 14"/>
            <p:cNvSpPr txBox="1"/>
            <p:nvPr/>
          </p:nvSpPr>
          <p:spPr>
            <a:xfrm>
              <a:off x="5843875" y="3390284"/>
              <a:ext cx="803694" cy="656833"/>
            </a:xfrm>
            <a:prstGeom prst="rect">
              <a:avLst/>
            </a:prstGeom>
            <a:noFill/>
          </p:spPr>
          <p:txBody>
            <a:bodyPr wrap="none" rtlCol="0">
              <a:spAutoFit/>
            </a:bodyPr>
            <a:lstStyle/>
            <a:p>
              <a:r>
                <a:rPr lang="en-US" sz="1200" dirty="0">
                  <a:solidFill>
                    <a:srgbClr val="001E55"/>
                  </a:solidFill>
                  <a:latin typeface="Calibri (Body)"/>
                  <a:cs typeface="Calibri (Body)"/>
                </a:rPr>
                <a:t>1050µ</a:t>
              </a:r>
            </a:p>
            <a:p>
              <a:endParaRPr lang="en-US" sz="1200" dirty="0">
                <a:solidFill>
                  <a:srgbClr val="001E55"/>
                </a:solidFill>
                <a:latin typeface="Calibri (Body)"/>
                <a:cs typeface="Calibri (Body)"/>
              </a:endParaRPr>
            </a:p>
          </p:txBody>
        </p:sp>
        <p:sp>
          <p:nvSpPr>
            <p:cNvPr id="16" name="TextBox 15"/>
            <p:cNvSpPr txBox="1"/>
            <p:nvPr/>
          </p:nvSpPr>
          <p:spPr>
            <a:xfrm>
              <a:off x="7470217" y="3381612"/>
              <a:ext cx="803694" cy="656833"/>
            </a:xfrm>
            <a:prstGeom prst="rect">
              <a:avLst/>
            </a:prstGeom>
            <a:noFill/>
          </p:spPr>
          <p:txBody>
            <a:bodyPr wrap="none" rtlCol="0">
              <a:spAutoFit/>
            </a:bodyPr>
            <a:lstStyle/>
            <a:p>
              <a:r>
                <a:rPr lang="en-US" sz="1200" dirty="0">
                  <a:solidFill>
                    <a:srgbClr val="001E55"/>
                  </a:solidFill>
                  <a:latin typeface="Calibri (Body)"/>
                  <a:cs typeface="Calibri (Body)"/>
                </a:rPr>
                <a:t>1900µ</a:t>
              </a:r>
            </a:p>
            <a:p>
              <a:endParaRPr lang="en-US" sz="1200" dirty="0">
                <a:solidFill>
                  <a:srgbClr val="001E55"/>
                </a:solidFill>
                <a:latin typeface="Calibri (Body)"/>
                <a:cs typeface="Calibri (Body)"/>
              </a:endParaRPr>
            </a:p>
          </p:txBody>
        </p:sp>
        <p:sp>
          <p:nvSpPr>
            <p:cNvPr id="29" name="TextBox 28"/>
            <p:cNvSpPr txBox="1"/>
            <p:nvPr/>
          </p:nvSpPr>
          <p:spPr>
            <a:xfrm>
              <a:off x="5668695" y="3588235"/>
              <a:ext cx="1527503" cy="350310"/>
            </a:xfrm>
            <a:prstGeom prst="rect">
              <a:avLst/>
            </a:prstGeom>
            <a:noFill/>
          </p:spPr>
          <p:txBody>
            <a:bodyPr wrap="none" rtlCol="0">
              <a:spAutoFit/>
            </a:bodyPr>
            <a:lstStyle/>
            <a:p>
              <a:r>
                <a:rPr lang="en-US" sz="1000" dirty="0">
                  <a:solidFill>
                    <a:srgbClr val="001E55"/>
                  </a:solidFill>
                </a:rPr>
                <a:t>Closed cell stent</a:t>
              </a:r>
            </a:p>
          </p:txBody>
        </p:sp>
        <p:sp>
          <p:nvSpPr>
            <p:cNvPr id="30" name="TextBox 29"/>
            <p:cNvSpPr txBox="1"/>
            <p:nvPr/>
          </p:nvSpPr>
          <p:spPr>
            <a:xfrm>
              <a:off x="7270438" y="3574530"/>
              <a:ext cx="1432614" cy="350310"/>
            </a:xfrm>
            <a:prstGeom prst="rect">
              <a:avLst/>
            </a:prstGeom>
            <a:noFill/>
          </p:spPr>
          <p:txBody>
            <a:bodyPr wrap="none" rtlCol="0">
              <a:spAutoFit/>
            </a:bodyPr>
            <a:lstStyle/>
            <a:p>
              <a:r>
                <a:rPr lang="en-US" sz="1000" dirty="0">
                  <a:solidFill>
                    <a:srgbClr val="001E55"/>
                  </a:solidFill>
                </a:rPr>
                <a:t>Open cell stent</a:t>
              </a:r>
            </a:p>
          </p:txBody>
        </p:sp>
        <p:sp>
          <p:nvSpPr>
            <p:cNvPr id="31" name="TextBox 30"/>
            <p:cNvSpPr txBox="1"/>
            <p:nvPr/>
          </p:nvSpPr>
          <p:spPr>
            <a:xfrm>
              <a:off x="6702265" y="6532287"/>
              <a:ext cx="2217069" cy="276758"/>
            </a:xfrm>
            <a:prstGeom prst="rect">
              <a:avLst/>
            </a:prstGeom>
            <a:noFill/>
          </p:spPr>
          <p:txBody>
            <a:bodyPr wrap="none" rtlCol="0">
              <a:spAutoFit/>
            </a:bodyPr>
            <a:lstStyle/>
            <a:p>
              <a:r>
                <a:rPr lang="en-US" sz="800" dirty="0"/>
                <a:t>* </a:t>
              </a:r>
              <a:r>
                <a:rPr lang="en-US" sz="800" i="1" dirty="0"/>
                <a:t>Average in lesion at expanded state</a:t>
              </a:r>
            </a:p>
          </p:txBody>
        </p:sp>
      </p:grpSp>
      <p:sp>
        <p:nvSpPr>
          <p:cNvPr id="3" name="Rectangle 2">
            <a:extLst>
              <a:ext uri="{FF2B5EF4-FFF2-40B4-BE49-F238E27FC236}">
                <a16:creationId xmlns:a16="http://schemas.microsoft.com/office/drawing/2014/main" id="{402B4C7A-3952-8C4A-AC44-E9A0308A4397}"/>
              </a:ext>
            </a:extLst>
          </p:cNvPr>
          <p:cNvSpPr/>
          <p:nvPr/>
        </p:nvSpPr>
        <p:spPr>
          <a:xfrm>
            <a:off x="500440" y="5631008"/>
            <a:ext cx="4572000" cy="338554"/>
          </a:xfrm>
          <a:prstGeom prst="rect">
            <a:avLst/>
          </a:prstGeom>
        </p:spPr>
        <p:txBody>
          <a:bodyPr>
            <a:spAutoFit/>
          </a:bodyPr>
          <a:lstStyle/>
          <a:p>
            <a:pPr lvl="0" fontAlgn="base">
              <a:spcBef>
                <a:spcPct val="0"/>
              </a:spcBef>
              <a:spcAft>
                <a:spcPct val="0"/>
              </a:spcAft>
            </a:pPr>
            <a:r>
              <a:rPr lang="en-US" altLang="es-ES" sz="800" dirty="0">
                <a:solidFill>
                  <a:srgbClr val="333333"/>
                </a:solidFill>
                <a:ea typeface="ＭＳ 明朝" panose="02020609040205080304" pitchFamily="49" charset="-128"/>
                <a:cs typeface="Arial" panose="020B0604020202020204" pitchFamily="34" charset="0"/>
              </a:rPr>
              <a:t>* Bench test results may not necessarily be indicative of clinical performance. </a:t>
            </a:r>
          </a:p>
          <a:p>
            <a:pPr lvl="0" fontAlgn="base">
              <a:spcBef>
                <a:spcPct val="0"/>
              </a:spcBef>
              <a:spcAft>
                <a:spcPct val="0"/>
              </a:spcAft>
            </a:pPr>
            <a:r>
              <a:rPr lang="en-US" altLang="es-ES" sz="800" dirty="0">
                <a:solidFill>
                  <a:srgbClr val="333333"/>
                </a:solidFill>
                <a:ea typeface="ＭＳ 明朝" panose="02020609040205080304" pitchFamily="49" charset="-128"/>
                <a:cs typeface="Arial" panose="020B0604020202020204" pitchFamily="34" charset="0"/>
              </a:rPr>
              <a:t>   Stent images approximately at scale but not exact</a:t>
            </a:r>
          </a:p>
        </p:txBody>
      </p:sp>
      <p:graphicFrame>
        <p:nvGraphicFramePr>
          <p:cNvPr id="35" name="Chart 34">
            <a:extLst>
              <a:ext uri="{FF2B5EF4-FFF2-40B4-BE49-F238E27FC236}">
                <a16:creationId xmlns:a16="http://schemas.microsoft.com/office/drawing/2014/main" id="{7CAEC8C0-F47B-704E-B5B0-8CC42CD26155}"/>
              </a:ext>
            </a:extLst>
          </p:cNvPr>
          <p:cNvGraphicFramePr>
            <a:graphicFrameLocks/>
          </p:cNvGraphicFramePr>
          <p:nvPr/>
        </p:nvGraphicFramePr>
        <p:xfrm>
          <a:off x="9193695" y="1151033"/>
          <a:ext cx="2301825" cy="5000338"/>
        </p:xfrm>
        <a:graphic>
          <a:graphicData uri="http://schemas.openxmlformats.org/drawingml/2006/chart">
            <c:chart xmlns:c="http://schemas.openxmlformats.org/drawingml/2006/chart" xmlns:r="http://schemas.openxmlformats.org/officeDocument/2006/relationships" r:id="rId5"/>
          </a:graphicData>
        </a:graphic>
      </p:graphicFrame>
      <p:sp>
        <p:nvSpPr>
          <p:cNvPr id="33" name="Rectangle 32">
            <a:extLst>
              <a:ext uri="{FF2B5EF4-FFF2-40B4-BE49-F238E27FC236}">
                <a16:creationId xmlns:a16="http://schemas.microsoft.com/office/drawing/2014/main" id="{4E7D2629-45B8-B94B-9AD9-41B5ECA0F5EA}"/>
              </a:ext>
            </a:extLst>
          </p:cNvPr>
          <p:cNvSpPr/>
          <p:nvPr/>
        </p:nvSpPr>
        <p:spPr>
          <a:xfrm>
            <a:off x="2426455" y="4949988"/>
            <a:ext cx="1255778" cy="338554"/>
          </a:xfrm>
          <a:prstGeom prst="rect">
            <a:avLst/>
          </a:prstGeom>
          <a:solidFill>
            <a:schemeClr val="accent5">
              <a:lumMod val="20000"/>
              <a:lumOff val="80000"/>
            </a:schemeClr>
          </a:solidFill>
          <a:ln w="6350">
            <a:solidFill>
              <a:srgbClr val="002060"/>
            </a:solidFill>
          </a:ln>
        </p:spPr>
        <p:txBody>
          <a:bodyPr wrap="square">
            <a:spAutoFit/>
          </a:bodyPr>
          <a:lstStyle/>
          <a:p>
            <a:r>
              <a:rPr lang="en-US" sz="1600" dirty="0">
                <a:solidFill>
                  <a:schemeClr val="tx2"/>
                </a:solidFill>
              </a:rPr>
              <a:t>WallStent™</a:t>
            </a:r>
          </a:p>
        </p:txBody>
      </p:sp>
      <p:pic>
        <p:nvPicPr>
          <p:cNvPr id="38" name="Picture 37">
            <a:extLst>
              <a:ext uri="{FF2B5EF4-FFF2-40B4-BE49-F238E27FC236}">
                <a16:creationId xmlns:a16="http://schemas.microsoft.com/office/drawing/2014/main" id="{8F6EB649-D108-7B47-A472-245F22738CB1}"/>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2272002" y="1415761"/>
            <a:ext cx="1572411" cy="1496327"/>
          </a:xfrm>
          <a:prstGeom prst="rect">
            <a:avLst/>
          </a:prstGeom>
        </p:spPr>
      </p:pic>
      <p:sp>
        <p:nvSpPr>
          <p:cNvPr id="41" name="CuadroTexto 26">
            <a:extLst>
              <a:ext uri="{FF2B5EF4-FFF2-40B4-BE49-F238E27FC236}">
                <a16:creationId xmlns:a16="http://schemas.microsoft.com/office/drawing/2014/main" id="{9AD2867E-D632-8A46-9B7E-9E7611566B11}"/>
              </a:ext>
            </a:extLst>
          </p:cNvPr>
          <p:cNvSpPr txBox="1"/>
          <p:nvPr/>
        </p:nvSpPr>
        <p:spPr>
          <a:xfrm>
            <a:off x="2505337" y="2971200"/>
            <a:ext cx="1130346" cy="338554"/>
          </a:xfrm>
          <a:prstGeom prst="rect">
            <a:avLst/>
          </a:prstGeom>
          <a:solidFill>
            <a:schemeClr val="accent5"/>
          </a:solidFill>
          <a:ln w="6350">
            <a:solidFill>
              <a:schemeClr val="tx1"/>
            </a:solidFill>
          </a:ln>
        </p:spPr>
        <p:txBody>
          <a:bodyPr wrap="square" rtlCol="0">
            <a:spAutoFit/>
          </a:bodyPr>
          <a:lstStyle/>
          <a:p>
            <a:pPr algn="ctr"/>
            <a:r>
              <a:rPr lang="en-US" sz="1600" dirty="0">
                <a:solidFill>
                  <a:schemeClr val="bg1"/>
                </a:solidFill>
              </a:rPr>
              <a:t>CASPER®</a:t>
            </a:r>
          </a:p>
        </p:txBody>
      </p:sp>
      <p:sp>
        <p:nvSpPr>
          <p:cNvPr id="37" name="Rectangle 36">
            <a:extLst>
              <a:ext uri="{FF2B5EF4-FFF2-40B4-BE49-F238E27FC236}">
                <a16:creationId xmlns:a16="http://schemas.microsoft.com/office/drawing/2014/main" id="{2FD4E1A1-B4CA-3E41-9A8C-6230517F928D}"/>
              </a:ext>
            </a:extLst>
          </p:cNvPr>
          <p:cNvSpPr/>
          <p:nvPr/>
        </p:nvSpPr>
        <p:spPr>
          <a:xfrm>
            <a:off x="655711" y="4940892"/>
            <a:ext cx="1359118" cy="338554"/>
          </a:xfrm>
          <a:prstGeom prst="rect">
            <a:avLst/>
          </a:prstGeom>
          <a:solidFill>
            <a:schemeClr val="accent4">
              <a:lumMod val="40000"/>
              <a:lumOff val="60000"/>
            </a:schemeClr>
          </a:solidFill>
          <a:ln w="6350">
            <a:solidFill>
              <a:srgbClr val="002060"/>
            </a:solidFill>
          </a:ln>
        </p:spPr>
        <p:txBody>
          <a:bodyPr wrap="square">
            <a:spAutoFit/>
          </a:bodyPr>
          <a:lstStyle/>
          <a:p>
            <a:r>
              <a:rPr lang="en-US" sz="1600" dirty="0">
                <a:solidFill>
                  <a:schemeClr val="tx2"/>
                </a:solidFill>
              </a:rPr>
              <a:t>ACCULINK™</a:t>
            </a:r>
          </a:p>
        </p:txBody>
      </p:sp>
      <p:sp>
        <p:nvSpPr>
          <p:cNvPr id="7" name="Rectangle 6"/>
          <p:cNvSpPr/>
          <p:nvPr/>
        </p:nvSpPr>
        <p:spPr>
          <a:xfrm>
            <a:off x="725115" y="2963486"/>
            <a:ext cx="1245327" cy="338554"/>
          </a:xfrm>
          <a:prstGeom prst="rect">
            <a:avLst/>
          </a:prstGeom>
          <a:solidFill>
            <a:schemeClr val="accent2">
              <a:lumMod val="75000"/>
            </a:schemeClr>
          </a:solidFill>
          <a:ln w="6350">
            <a:solidFill>
              <a:srgbClr val="002060"/>
            </a:solidFill>
          </a:ln>
        </p:spPr>
        <p:txBody>
          <a:bodyPr wrap="square">
            <a:spAutoFit/>
          </a:bodyPr>
          <a:lstStyle/>
          <a:p>
            <a:pPr algn="ctr"/>
            <a:r>
              <a:rPr lang="en-US" sz="1600" dirty="0">
                <a:solidFill>
                  <a:schemeClr val="bg1"/>
                </a:solidFill>
              </a:rPr>
              <a:t>CGUARD™</a:t>
            </a:r>
          </a:p>
        </p:txBody>
      </p:sp>
      <p:sp>
        <p:nvSpPr>
          <p:cNvPr id="8" name="Title 7">
            <a:extLst>
              <a:ext uri="{FF2B5EF4-FFF2-40B4-BE49-F238E27FC236}">
                <a16:creationId xmlns:a16="http://schemas.microsoft.com/office/drawing/2014/main" id="{86756380-6D89-4C50-ABE1-4F93C38DE60C}"/>
              </a:ext>
            </a:extLst>
          </p:cNvPr>
          <p:cNvSpPr>
            <a:spLocks noGrp="1"/>
          </p:cNvSpPr>
          <p:nvPr>
            <p:ph type="title"/>
          </p:nvPr>
        </p:nvSpPr>
        <p:spPr>
          <a:xfrm>
            <a:off x="320406" y="369434"/>
            <a:ext cx="11424553" cy="432473"/>
          </a:xfrm>
        </p:spPr>
        <p:txBody>
          <a:bodyPr/>
          <a:lstStyle/>
          <a:p>
            <a:r>
              <a:rPr lang="en-US" dirty="0"/>
              <a:t>Pore Sizes </a:t>
            </a:r>
          </a:p>
        </p:txBody>
      </p:sp>
      <p:pic>
        <p:nvPicPr>
          <p:cNvPr id="2" name="Picture 1">
            <a:extLst>
              <a:ext uri="{FF2B5EF4-FFF2-40B4-BE49-F238E27FC236}">
                <a16:creationId xmlns:a16="http://schemas.microsoft.com/office/drawing/2014/main" id="{68E1D430-98DE-7286-1F99-CC5AA8FF0207}"/>
              </a:ext>
            </a:extLst>
          </p:cNvPr>
          <p:cNvPicPr>
            <a:picLocks noChangeAspect="1"/>
          </p:cNvPicPr>
          <p:nvPr/>
        </p:nvPicPr>
        <p:blipFill>
          <a:blip r:embed="rId7"/>
          <a:stretch>
            <a:fillRect/>
          </a:stretch>
        </p:blipFill>
        <p:spPr>
          <a:xfrm rot="16200000">
            <a:off x="602945" y="1382664"/>
            <a:ext cx="1431463" cy="1529080"/>
          </a:xfrm>
          <a:prstGeom prst="rect">
            <a:avLst/>
          </a:prstGeom>
        </p:spPr>
      </p:pic>
    </p:spTree>
    <p:extLst>
      <p:ext uri="{BB962C8B-B14F-4D97-AF65-F5344CB8AC3E}">
        <p14:creationId xmlns:p14="http://schemas.microsoft.com/office/powerpoint/2010/main" val="14985662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lose-up of a glass&#10;&#10;Description automatically generated">
            <a:extLst>
              <a:ext uri="{FF2B5EF4-FFF2-40B4-BE49-F238E27FC236}">
                <a16:creationId xmlns:a16="http://schemas.microsoft.com/office/drawing/2014/main" id="{EC0F9B88-FB27-1DFD-3ABB-BCC28A3D1EBF}"/>
              </a:ext>
            </a:extLst>
          </p:cNvPr>
          <p:cNvPicPr>
            <a:picLocks noChangeAspect="1"/>
          </p:cNvPicPr>
          <p:nvPr/>
        </p:nvPicPr>
        <p:blipFill rotWithShape="1">
          <a:blip r:embed="rId2"/>
          <a:srcRect t="18727" r="-3" b="5151"/>
          <a:stretch/>
        </p:blipFill>
        <p:spPr>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9" name="Picture 8" descr="A close-up of a glass tube&#10;&#10;Description automatically generated">
            <a:extLst>
              <a:ext uri="{FF2B5EF4-FFF2-40B4-BE49-F238E27FC236}">
                <a16:creationId xmlns:a16="http://schemas.microsoft.com/office/drawing/2014/main" id="{33F15622-0A6E-7F50-AFE5-03151711E2F5}"/>
              </a:ext>
            </a:extLst>
          </p:cNvPr>
          <p:cNvPicPr>
            <a:picLocks noChangeAspect="1"/>
          </p:cNvPicPr>
          <p:nvPr/>
        </p:nvPicPr>
        <p:blipFill rotWithShape="1">
          <a:blip r:embed="rId3"/>
          <a:srcRect t="40413" b="10147"/>
          <a:stretch/>
        </p:blipFill>
        <p:spPr>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13" name="Picture 12" descr="A close up of a snowflake&#10;&#10;Description automatically generated">
            <a:extLst>
              <a:ext uri="{FF2B5EF4-FFF2-40B4-BE49-F238E27FC236}">
                <a16:creationId xmlns:a16="http://schemas.microsoft.com/office/drawing/2014/main" id="{3F311CB9-09F0-3D39-B29A-CFC5C8A04227}"/>
              </a:ext>
            </a:extLst>
          </p:cNvPr>
          <p:cNvPicPr>
            <a:picLocks noChangeAspect="1"/>
          </p:cNvPicPr>
          <p:nvPr/>
        </p:nvPicPr>
        <p:blipFill rotWithShape="1">
          <a:blip r:embed="rId4"/>
          <a:srcRect r="17945"/>
          <a:stretch/>
        </p:blipFill>
        <p:spPr>
          <a:xfrm>
            <a:off x="20" y="10"/>
            <a:ext cx="7503091" cy="6857990"/>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p:spPr>
      </p:pic>
    </p:spTree>
    <p:extLst>
      <p:ext uri="{BB962C8B-B14F-4D97-AF65-F5344CB8AC3E}">
        <p14:creationId xmlns:p14="http://schemas.microsoft.com/office/powerpoint/2010/main" val="13948327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999446-97F5-42B0-BD76-93847086966B}"/>
              </a:ext>
            </a:extLst>
          </p:cNvPr>
          <p:cNvSpPr>
            <a:spLocks noGrp="1"/>
          </p:cNvSpPr>
          <p:nvPr>
            <p:ph type="title"/>
          </p:nvPr>
        </p:nvSpPr>
        <p:spPr/>
        <p:txBody>
          <a:bodyPr/>
          <a:lstStyle/>
          <a:p>
            <a:r>
              <a:rPr lang="en-US" dirty="0"/>
              <a:t>A picture is worth a thousand words …</a:t>
            </a:r>
          </a:p>
        </p:txBody>
      </p:sp>
      <p:sp>
        <p:nvSpPr>
          <p:cNvPr id="2" name="Rectangle 1">
            <a:extLst>
              <a:ext uri="{FF2B5EF4-FFF2-40B4-BE49-F238E27FC236}">
                <a16:creationId xmlns:a16="http://schemas.microsoft.com/office/drawing/2014/main" id="{BEFBCD2F-1C2E-83A5-735C-D58919DFE6EE}"/>
              </a:ext>
            </a:extLst>
          </p:cNvPr>
          <p:cNvSpPr/>
          <p:nvPr/>
        </p:nvSpPr>
        <p:spPr>
          <a:xfrm>
            <a:off x="0" y="1415317"/>
            <a:ext cx="12191999" cy="478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4">
            <a:extLst>
              <a:ext uri="{FF2B5EF4-FFF2-40B4-BE49-F238E27FC236}">
                <a16:creationId xmlns:a16="http://schemas.microsoft.com/office/drawing/2014/main" id="{E00979B2-E98D-8B2B-3D1F-A79C11114F00}"/>
              </a:ext>
            </a:extLst>
          </p:cNvPr>
          <p:cNvPicPr>
            <a:picLocks noChangeAspect="1"/>
          </p:cNvPicPr>
          <p:nvPr/>
        </p:nvPicPr>
        <p:blipFill>
          <a:blip r:embed="rId2"/>
          <a:stretch>
            <a:fillRect/>
          </a:stretch>
        </p:blipFill>
        <p:spPr>
          <a:xfrm>
            <a:off x="1066938" y="1642169"/>
            <a:ext cx="3912346" cy="4293937"/>
          </a:xfrm>
          <a:prstGeom prst="rect">
            <a:avLst/>
          </a:prstGeom>
        </p:spPr>
      </p:pic>
      <p:cxnSp>
        <p:nvCxnSpPr>
          <p:cNvPr id="8" name="Straight Arrow Connector 7">
            <a:extLst>
              <a:ext uri="{FF2B5EF4-FFF2-40B4-BE49-F238E27FC236}">
                <a16:creationId xmlns:a16="http://schemas.microsoft.com/office/drawing/2014/main" id="{116FB63A-DDF1-93D0-2A7A-C710A2AB2AE2}"/>
              </a:ext>
            </a:extLst>
          </p:cNvPr>
          <p:cNvCxnSpPr/>
          <p:nvPr/>
        </p:nvCxnSpPr>
        <p:spPr>
          <a:xfrm flipV="1">
            <a:off x="1225140" y="3950253"/>
            <a:ext cx="753533" cy="60113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FB59B57-F95E-6F03-E677-EFA4442AA965}"/>
              </a:ext>
            </a:extLst>
          </p:cNvPr>
          <p:cNvCxnSpPr/>
          <p:nvPr/>
        </p:nvCxnSpPr>
        <p:spPr>
          <a:xfrm flipV="1">
            <a:off x="3102212" y="3950253"/>
            <a:ext cx="753533" cy="601134"/>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A27050D6-EE1A-77BE-6A5A-4353947EB10F}"/>
              </a:ext>
            </a:extLst>
          </p:cNvPr>
          <p:cNvPicPr>
            <a:picLocks noChangeAspect="1"/>
          </p:cNvPicPr>
          <p:nvPr/>
        </p:nvPicPr>
        <p:blipFill>
          <a:blip r:embed="rId3"/>
          <a:stretch>
            <a:fillRect/>
          </a:stretch>
        </p:blipFill>
        <p:spPr>
          <a:xfrm>
            <a:off x="5606820" y="1701456"/>
            <a:ext cx="3107046" cy="4151376"/>
          </a:xfrm>
          <a:prstGeom prst="rect">
            <a:avLst/>
          </a:prstGeom>
          <a:ln w="76200">
            <a:solidFill>
              <a:schemeClr val="bg1"/>
            </a:solidFill>
          </a:ln>
        </p:spPr>
      </p:pic>
      <p:cxnSp>
        <p:nvCxnSpPr>
          <p:cNvPr id="15" name="Straight Arrow Connector 14">
            <a:extLst>
              <a:ext uri="{FF2B5EF4-FFF2-40B4-BE49-F238E27FC236}">
                <a16:creationId xmlns:a16="http://schemas.microsoft.com/office/drawing/2014/main" id="{505C3957-FD3A-5B99-1F87-2F6AE712A8A8}"/>
              </a:ext>
            </a:extLst>
          </p:cNvPr>
          <p:cNvCxnSpPr/>
          <p:nvPr/>
        </p:nvCxnSpPr>
        <p:spPr>
          <a:xfrm flipV="1">
            <a:off x="5873482" y="4155153"/>
            <a:ext cx="753533" cy="60113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D914F089-6792-3405-4878-6E173C5D3A73}"/>
              </a:ext>
            </a:extLst>
          </p:cNvPr>
          <p:cNvPicPr>
            <a:picLocks noChangeAspect="1"/>
          </p:cNvPicPr>
          <p:nvPr/>
        </p:nvPicPr>
        <p:blipFill rotWithShape="1">
          <a:blip r:embed="rId4"/>
          <a:srcRect l="-20502" r="-15118"/>
          <a:stretch/>
        </p:blipFill>
        <p:spPr>
          <a:xfrm>
            <a:off x="8886156" y="1701456"/>
            <a:ext cx="2599527" cy="4151376"/>
          </a:xfrm>
          <a:prstGeom prst="rect">
            <a:avLst/>
          </a:prstGeom>
          <a:solidFill>
            <a:srgbClr val="181717"/>
          </a:solidFill>
          <a:ln w="76200">
            <a:solidFill>
              <a:schemeClr val="bg1"/>
            </a:solidFill>
          </a:ln>
        </p:spPr>
      </p:pic>
      <p:cxnSp>
        <p:nvCxnSpPr>
          <p:cNvPr id="17" name="Straight Arrow Connector 16">
            <a:extLst>
              <a:ext uri="{FF2B5EF4-FFF2-40B4-BE49-F238E27FC236}">
                <a16:creationId xmlns:a16="http://schemas.microsoft.com/office/drawing/2014/main" id="{3989A0BA-8A64-C738-BEAB-28D462051DF4}"/>
              </a:ext>
            </a:extLst>
          </p:cNvPr>
          <p:cNvCxnSpPr/>
          <p:nvPr/>
        </p:nvCxnSpPr>
        <p:spPr>
          <a:xfrm flipV="1">
            <a:off x="9057802" y="4155153"/>
            <a:ext cx="753533" cy="601134"/>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id="{1F8F20BC-CFB7-59D1-C900-863130A47DF2}"/>
              </a:ext>
            </a:extLst>
          </p:cNvPr>
          <p:cNvSpPr/>
          <p:nvPr/>
        </p:nvSpPr>
        <p:spPr>
          <a:xfrm>
            <a:off x="1209374" y="5311674"/>
            <a:ext cx="1723012" cy="32319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90% occlusion</a:t>
            </a:r>
          </a:p>
        </p:txBody>
      </p:sp>
      <p:sp>
        <p:nvSpPr>
          <p:cNvPr id="6" name="Rectangle: Rounded Corners 5">
            <a:extLst>
              <a:ext uri="{FF2B5EF4-FFF2-40B4-BE49-F238E27FC236}">
                <a16:creationId xmlns:a16="http://schemas.microsoft.com/office/drawing/2014/main" id="{C0FBB2C6-0EAB-5B9C-A6BD-064A4BE46E88}"/>
              </a:ext>
            </a:extLst>
          </p:cNvPr>
          <p:cNvSpPr/>
          <p:nvPr/>
        </p:nvSpPr>
        <p:spPr>
          <a:xfrm>
            <a:off x="3095741" y="5311674"/>
            <a:ext cx="1723012" cy="323193"/>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181717"/>
                </a:solidFill>
              </a:rPr>
              <a:t>CGuard Stent</a:t>
            </a:r>
          </a:p>
        </p:txBody>
      </p:sp>
      <p:sp>
        <p:nvSpPr>
          <p:cNvPr id="7" name="Rectangle: Rounded Corners 6">
            <a:extLst>
              <a:ext uri="{FF2B5EF4-FFF2-40B4-BE49-F238E27FC236}">
                <a16:creationId xmlns:a16="http://schemas.microsoft.com/office/drawing/2014/main" id="{00DD1FEC-6389-A5A2-6D27-296617AD4C39}"/>
              </a:ext>
            </a:extLst>
          </p:cNvPr>
          <p:cNvSpPr/>
          <p:nvPr/>
        </p:nvSpPr>
        <p:spPr>
          <a:xfrm>
            <a:off x="6071214" y="5309042"/>
            <a:ext cx="1723012" cy="32319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90% occlusion</a:t>
            </a:r>
          </a:p>
        </p:txBody>
      </p:sp>
      <p:sp>
        <p:nvSpPr>
          <p:cNvPr id="9" name="Rectangle: Rounded Corners 8">
            <a:extLst>
              <a:ext uri="{FF2B5EF4-FFF2-40B4-BE49-F238E27FC236}">
                <a16:creationId xmlns:a16="http://schemas.microsoft.com/office/drawing/2014/main" id="{51AAB6C6-04D2-2149-5F2A-E3431B694B3E}"/>
              </a:ext>
            </a:extLst>
          </p:cNvPr>
          <p:cNvSpPr/>
          <p:nvPr/>
        </p:nvSpPr>
        <p:spPr>
          <a:xfrm>
            <a:off x="9388700" y="5311674"/>
            <a:ext cx="1723012" cy="323193"/>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181717"/>
                </a:solidFill>
              </a:rPr>
              <a:t>CGuard Stent</a:t>
            </a:r>
          </a:p>
        </p:txBody>
      </p:sp>
    </p:spTree>
    <p:extLst>
      <p:ext uri="{BB962C8B-B14F-4D97-AF65-F5344CB8AC3E}">
        <p14:creationId xmlns:p14="http://schemas.microsoft.com/office/powerpoint/2010/main" val="35863874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CE9D1E-0140-E560-6372-AFDA9D9A30D0}"/>
              </a:ext>
            </a:extLst>
          </p:cNvPr>
          <p:cNvSpPr/>
          <p:nvPr/>
        </p:nvSpPr>
        <p:spPr>
          <a:xfrm>
            <a:off x="0" y="1179946"/>
            <a:ext cx="12192000" cy="44981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t>     </a:t>
            </a:r>
            <a:r>
              <a:rPr lang="en-US" sz="2400" b="1" dirty="0"/>
              <a:t>Unmatched Superior Foundational Data </a:t>
            </a:r>
            <a:endParaRPr lang="en-US" b="1" dirty="0"/>
          </a:p>
        </p:txBody>
      </p:sp>
    </p:spTree>
    <p:extLst>
      <p:ext uri="{BB962C8B-B14F-4D97-AF65-F5344CB8AC3E}">
        <p14:creationId xmlns:p14="http://schemas.microsoft.com/office/powerpoint/2010/main" val="35142387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02B3A63-78DC-2742-A5F4-C0584FD6C157}"/>
              </a:ext>
            </a:extLst>
          </p:cNvPr>
          <p:cNvSpPr/>
          <p:nvPr/>
        </p:nvSpPr>
        <p:spPr>
          <a:xfrm>
            <a:off x="467354" y="1694926"/>
            <a:ext cx="6030488" cy="4034123"/>
          </a:xfrm>
          <a:prstGeom prst="rect">
            <a:avLst/>
          </a:prstGeom>
          <a:solidFill>
            <a:srgbClr val="F2F2F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libri"/>
              <a:ea typeface="+mn-ea"/>
              <a:cs typeface="+mn-cs"/>
            </a:endParaRPr>
          </a:p>
        </p:txBody>
      </p:sp>
      <p:sp>
        <p:nvSpPr>
          <p:cNvPr id="22" name="Round Single Corner Rectangle 21">
            <a:extLst>
              <a:ext uri="{FF2B5EF4-FFF2-40B4-BE49-F238E27FC236}">
                <a16:creationId xmlns:a16="http://schemas.microsoft.com/office/drawing/2014/main" id="{C3A9AEA8-3F8F-0C45-B16E-567585F29263}"/>
              </a:ext>
            </a:extLst>
          </p:cNvPr>
          <p:cNvSpPr/>
          <p:nvPr/>
        </p:nvSpPr>
        <p:spPr>
          <a:xfrm>
            <a:off x="467354" y="1500269"/>
            <a:ext cx="6030488" cy="523220"/>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CDA0CD62-006F-5E45-8231-98E0E6303FC2}"/>
              </a:ext>
            </a:extLst>
          </p:cNvPr>
          <p:cNvSpPr>
            <a:spLocks noGrp="1"/>
          </p:cNvSpPr>
          <p:nvPr>
            <p:ph type="body" sz="quarter" idx="13"/>
          </p:nvPr>
        </p:nvSpPr>
        <p:spPr/>
        <p:txBody>
          <a:bodyPr>
            <a:normAutofit lnSpcReduction="10000"/>
          </a:bodyPr>
          <a:lstStyle/>
          <a:p>
            <a:r>
              <a:rPr lang="en-US" dirty="0">
                <a:latin typeface="Lato" panose="020F0502020204030203"/>
              </a:rPr>
              <a:t>When compared with </a:t>
            </a:r>
            <a:r>
              <a:rPr lang="en-GB" dirty="0">
                <a:latin typeface="Lato" panose="020F0502020204030203"/>
              </a:rPr>
              <a:t>Conventional Stents and Surgery (CEA), CGuard trends Superior</a:t>
            </a:r>
            <a:endParaRPr lang="en-US" dirty="0">
              <a:latin typeface="Lato" panose="020F0502020204030203"/>
            </a:endParaRPr>
          </a:p>
        </p:txBody>
      </p:sp>
      <p:sp>
        <p:nvSpPr>
          <p:cNvPr id="2" name="Title 1">
            <a:extLst>
              <a:ext uri="{FF2B5EF4-FFF2-40B4-BE49-F238E27FC236}">
                <a16:creationId xmlns:a16="http://schemas.microsoft.com/office/drawing/2014/main" id="{054CDA62-FC1E-4CC7-9B46-C1B6A3E780F5}"/>
              </a:ext>
            </a:extLst>
          </p:cNvPr>
          <p:cNvSpPr>
            <a:spLocks noGrp="1"/>
          </p:cNvSpPr>
          <p:nvPr>
            <p:ph type="title"/>
          </p:nvPr>
        </p:nvSpPr>
        <p:spPr/>
        <p:txBody>
          <a:bodyPr>
            <a:noAutofit/>
          </a:bodyPr>
          <a:lstStyle/>
          <a:p>
            <a:r>
              <a:rPr lang="en-GB" dirty="0"/>
              <a:t>CGuard™ EPS Yields Superior Clinical Outcomes</a:t>
            </a:r>
          </a:p>
        </p:txBody>
      </p:sp>
      <p:graphicFrame>
        <p:nvGraphicFramePr>
          <p:cNvPr id="13" name="Chart 12">
            <a:extLst>
              <a:ext uri="{FF2B5EF4-FFF2-40B4-BE49-F238E27FC236}">
                <a16:creationId xmlns:a16="http://schemas.microsoft.com/office/drawing/2014/main" id="{48706EEF-D823-427E-A579-6901EB687018}"/>
              </a:ext>
            </a:extLst>
          </p:cNvPr>
          <p:cNvGraphicFramePr/>
          <p:nvPr/>
        </p:nvGraphicFramePr>
        <p:xfrm>
          <a:off x="664971" y="1257300"/>
          <a:ext cx="5403900" cy="43434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69CC02A6-2C07-4BE1-9EEE-6964AF3BA2AD}"/>
              </a:ext>
            </a:extLst>
          </p:cNvPr>
          <p:cNvSpPr/>
          <p:nvPr/>
        </p:nvSpPr>
        <p:spPr>
          <a:xfrm>
            <a:off x="257267" y="5868124"/>
            <a:ext cx="10770136" cy="461665"/>
          </a:xfrm>
          <a:prstGeom prst="rect">
            <a:avLst/>
          </a:prstGeom>
        </p:spPr>
        <p:txBody>
          <a:bodyPr wrap="square">
            <a:spAutoFit/>
          </a:bodyPr>
          <a:lstStyle/>
          <a:p>
            <a:pPr marL="117475" indent="-117475">
              <a:buFont typeface="+mj-lt"/>
              <a:buAutoNum type="arabicPeriod"/>
            </a:pPr>
            <a:r>
              <a:rPr lang="en-US" sz="800" dirty="0">
                <a:solidFill>
                  <a:schemeClr val="bg1">
                    <a:lumMod val="50000"/>
                  </a:schemeClr>
                </a:solidFill>
                <a:latin typeface="Lato" panose="020F0502020204030203" pitchFamily="34" charset="0"/>
              </a:rPr>
              <a:t>IRONGUARD I </a:t>
            </a:r>
            <a:r>
              <a:rPr lang="en-GB" sz="800" dirty="0" err="1">
                <a:solidFill>
                  <a:schemeClr val="bg1">
                    <a:lumMod val="50000"/>
                  </a:schemeClr>
                </a:solidFill>
                <a:latin typeface="Lato" panose="020F0502020204030203" pitchFamily="34" charset="0"/>
              </a:rPr>
              <a:t>EuroIntervention</a:t>
            </a:r>
            <a:r>
              <a:rPr lang="en-GB" sz="800" dirty="0">
                <a:solidFill>
                  <a:schemeClr val="bg1">
                    <a:lumMod val="50000"/>
                  </a:schemeClr>
                </a:solidFill>
                <a:latin typeface="Lato" panose="020F0502020204030203" pitchFamily="34" charset="0"/>
              </a:rPr>
              <a:t> 2018 Nov 20. 14:1150-1152. 2. </a:t>
            </a:r>
            <a:r>
              <a:rPr lang="en-US" sz="800" dirty="0">
                <a:solidFill>
                  <a:schemeClr val="bg1">
                    <a:lumMod val="50000"/>
                  </a:schemeClr>
                </a:solidFill>
                <a:latin typeface="Lato" panose="020F0502020204030203" pitchFamily="34" charset="0"/>
              </a:rPr>
              <a:t>IRONGUARD II, LINC 2020 3. CASANA </a:t>
            </a:r>
            <a:r>
              <a:rPr lang="en-GB" sz="800" dirty="0">
                <a:solidFill>
                  <a:schemeClr val="bg1">
                    <a:lumMod val="50000"/>
                  </a:schemeClr>
                </a:solidFill>
                <a:latin typeface="Lato" panose="020F0502020204030203" pitchFamily="34" charset="0"/>
              </a:rPr>
              <a:t>Eur J </a:t>
            </a:r>
            <a:r>
              <a:rPr lang="en-GB" sz="800" dirty="0" err="1">
                <a:solidFill>
                  <a:schemeClr val="bg1">
                    <a:lumMod val="50000"/>
                  </a:schemeClr>
                </a:solidFill>
                <a:latin typeface="Lato" panose="020F0502020204030203" pitchFamily="34" charset="0"/>
              </a:rPr>
              <a:t>Vasc</a:t>
            </a:r>
            <a:r>
              <a:rPr lang="en-GB" sz="800" dirty="0">
                <a:solidFill>
                  <a:schemeClr val="bg1">
                    <a:lumMod val="50000"/>
                  </a:schemeClr>
                </a:solidFill>
                <a:latin typeface="Lato" panose="020F0502020204030203" pitchFamily="34" charset="0"/>
              </a:rPr>
              <a:t> </a:t>
            </a:r>
            <a:r>
              <a:rPr lang="en-GB" sz="800" dirty="0" err="1">
                <a:solidFill>
                  <a:schemeClr val="bg1">
                    <a:lumMod val="50000"/>
                  </a:schemeClr>
                </a:solidFill>
                <a:latin typeface="Lato" panose="020F0502020204030203" pitchFamily="34" charset="0"/>
              </a:rPr>
              <a:t>Endovasc</a:t>
            </a:r>
            <a:r>
              <a:rPr lang="en-GB" sz="800" dirty="0">
                <a:solidFill>
                  <a:schemeClr val="bg1">
                    <a:lumMod val="50000"/>
                  </a:schemeClr>
                </a:solidFill>
                <a:latin typeface="Lato" panose="020F0502020204030203" pitchFamily="34" charset="0"/>
              </a:rPr>
              <a:t> </a:t>
            </a:r>
            <a:r>
              <a:rPr lang="en-GB" sz="800" dirty="0" err="1">
                <a:solidFill>
                  <a:schemeClr val="bg1">
                    <a:lumMod val="50000"/>
                  </a:schemeClr>
                </a:solidFill>
                <a:latin typeface="Lato" panose="020F0502020204030203" pitchFamily="34" charset="0"/>
              </a:rPr>
              <a:t>Surg</a:t>
            </a:r>
            <a:r>
              <a:rPr lang="en-GB" sz="800" dirty="0">
                <a:solidFill>
                  <a:schemeClr val="bg1">
                    <a:lumMod val="50000"/>
                  </a:schemeClr>
                </a:solidFill>
                <a:latin typeface="Lato" panose="020F0502020204030203" pitchFamily="34" charset="0"/>
              </a:rPr>
              <a:t> 2017 Dec. 54:681-687. 4. </a:t>
            </a:r>
            <a:r>
              <a:rPr lang="en-US" sz="800" dirty="0">
                <a:solidFill>
                  <a:schemeClr val="bg1">
                    <a:lumMod val="50000"/>
                  </a:schemeClr>
                </a:solidFill>
                <a:latin typeface="Lato" panose="020F0502020204030203" pitchFamily="34" charset="0"/>
              </a:rPr>
              <a:t>WISSGOTT I </a:t>
            </a:r>
            <a:r>
              <a:rPr lang="en-GB" sz="800" dirty="0">
                <a:solidFill>
                  <a:schemeClr val="bg1">
                    <a:lumMod val="50000"/>
                  </a:schemeClr>
                </a:solidFill>
                <a:latin typeface="Lato" panose="020F0502020204030203" pitchFamily="34" charset="0"/>
              </a:rPr>
              <a:t>J </a:t>
            </a:r>
            <a:r>
              <a:rPr lang="en-GB" sz="800" dirty="0" err="1">
                <a:solidFill>
                  <a:schemeClr val="bg1">
                    <a:lumMod val="50000"/>
                  </a:schemeClr>
                </a:solidFill>
                <a:latin typeface="Lato" panose="020F0502020204030203" pitchFamily="34" charset="0"/>
              </a:rPr>
              <a:t>Endovasc</a:t>
            </a:r>
            <a:r>
              <a:rPr lang="en-GB" sz="800" dirty="0">
                <a:solidFill>
                  <a:schemeClr val="bg1">
                    <a:lumMod val="50000"/>
                  </a:schemeClr>
                </a:solidFill>
                <a:latin typeface="Lato" panose="020F0502020204030203" pitchFamily="34" charset="0"/>
              </a:rPr>
              <a:t> </a:t>
            </a:r>
            <a:r>
              <a:rPr lang="en-GB" sz="800" dirty="0" err="1">
                <a:solidFill>
                  <a:schemeClr val="bg1">
                    <a:lumMod val="50000"/>
                  </a:schemeClr>
                </a:solidFill>
                <a:latin typeface="Lato" panose="020F0502020204030203" pitchFamily="34" charset="0"/>
              </a:rPr>
              <a:t>Ther</a:t>
            </a:r>
            <a:r>
              <a:rPr lang="en-GB" sz="800" dirty="0">
                <a:solidFill>
                  <a:schemeClr val="bg1">
                    <a:lumMod val="50000"/>
                  </a:schemeClr>
                </a:solidFill>
                <a:latin typeface="Lato" panose="020F0502020204030203" pitchFamily="34" charset="0"/>
              </a:rPr>
              <a:t> 2019 08. 26:578-582. 5. </a:t>
            </a:r>
            <a:r>
              <a:rPr lang="en-US" sz="800" dirty="0">
                <a:solidFill>
                  <a:schemeClr val="bg1">
                    <a:lumMod val="50000"/>
                  </a:schemeClr>
                </a:solidFill>
                <a:latin typeface="Lato" panose="020F0502020204030203" pitchFamily="34" charset="0"/>
              </a:rPr>
              <a:t>WISSGOTT II </a:t>
            </a:r>
            <a:r>
              <a:rPr lang="en-GB" sz="800" dirty="0">
                <a:solidFill>
                  <a:schemeClr val="bg1">
                    <a:lumMod val="50000"/>
                  </a:schemeClr>
                </a:solidFill>
                <a:latin typeface="Lato" panose="020F0502020204030203" pitchFamily="34" charset="0"/>
              </a:rPr>
              <a:t>J </a:t>
            </a:r>
            <a:r>
              <a:rPr lang="en-GB" sz="800" dirty="0" err="1">
                <a:solidFill>
                  <a:schemeClr val="bg1">
                    <a:lumMod val="50000"/>
                  </a:schemeClr>
                </a:solidFill>
                <a:latin typeface="Lato" panose="020F0502020204030203" pitchFamily="34" charset="0"/>
              </a:rPr>
              <a:t>Endovasc</a:t>
            </a:r>
            <a:r>
              <a:rPr lang="en-GB" sz="800" dirty="0">
                <a:solidFill>
                  <a:schemeClr val="bg1">
                    <a:lumMod val="50000"/>
                  </a:schemeClr>
                </a:solidFill>
                <a:latin typeface="Lato" panose="020F0502020204030203" pitchFamily="34" charset="0"/>
              </a:rPr>
              <a:t> </a:t>
            </a:r>
            <a:r>
              <a:rPr lang="en-GB" sz="800" dirty="0" err="1">
                <a:solidFill>
                  <a:schemeClr val="bg1">
                    <a:lumMod val="50000"/>
                  </a:schemeClr>
                </a:solidFill>
                <a:latin typeface="Lato" panose="020F0502020204030203" pitchFamily="34" charset="0"/>
              </a:rPr>
              <a:t>Ther</a:t>
            </a:r>
            <a:r>
              <a:rPr lang="en-GB" sz="800" dirty="0">
                <a:solidFill>
                  <a:schemeClr val="bg1">
                    <a:lumMod val="50000"/>
                  </a:schemeClr>
                </a:solidFill>
                <a:latin typeface="Lato" panose="020F0502020204030203" pitchFamily="34" charset="0"/>
              </a:rPr>
              <a:t> 2017 02. 24:130-137. </a:t>
            </a:r>
            <a:r>
              <a:rPr lang="en-US" sz="800" dirty="0">
                <a:solidFill>
                  <a:schemeClr val="tx2"/>
                </a:solidFill>
                <a:latin typeface="Lato" panose="020F0502020204030203" pitchFamily="34" charset="0"/>
              </a:rPr>
              <a:t>6. PARADIGM Extend, </a:t>
            </a:r>
            <a:r>
              <a:rPr lang="en-GB" sz="800" dirty="0" err="1">
                <a:solidFill>
                  <a:schemeClr val="tx2"/>
                </a:solidFill>
                <a:latin typeface="Lato" panose="020F0502020204030203" pitchFamily="34" charset="0"/>
              </a:rPr>
              <a:t>EuroIntervention</a:t>
            </a:r>
            <a:r>
              <a:rPr lang="en-GB" sz="800" dirty="0">
                <a:solidFill>
                  <a:schemeClr val="tx2"/>
                </a:solidFill>
                <a:latin typeface="Lato" panose="020F0502020204030203" pitchFamily="34" charset="0"/>
              </a:rPr>
              <a:t> 2016 Aug 05. 12:e658-70. </a:t>
            </a:r>
            <a:r>
              <a:rPr lang="en-US" sz="800" dirty="0">
                <a:solidFill>
                  <a:schemeClr val="tx2"/>
                </a:solidFill>
                <a:latin typeface="Lato" panose="020F0502020204030203" pitchFamily="34" charset="0"/>
              </a:rPr>
              <a:t>Updated LINC 2020</a:t>
            </a:r>
            <a:r>
              <a:rPr lang="en-GB" sz="800" dirty="0">
                <a:solidFill>
                  <a:schemeClr val="bg1">
                    <a:lumMod val="50000"/>
                  </a:schemeClr>
                </a:solidFill>
                <a:latin typeface="Lato" panose="020F0502020204030203" pitchFamily="34" charset="0"/>
              </a:rPr>
              <a:t>. </a:t>
            </a:r>
            <a:r>
              <a:rPr lang="en-US" sz="800" dirty="0">
                <a:solidFill>
                  <a:schemeClr val="tx2"/>
                </a:solidFill>
                <a:latin typeface="Lato" panose="020F0502020204030203" pitchFamily="34" charset="0"/>
              </a:rPr>
              <a:t>7. CARENET </a:t>
            </a:r>
            <a:r>
              <a:rPr lang="en-GB" sz="800" dirty="0">
                <a:solidFill>
                  <a:schemeClr val="tx2"/>
                </a:solidFill>
                <a:latin typeface="Lato" panose="020F0502020204030203" pitchFamily="34" charset="0"/>
              </a:rPr>
              <a:t>JACC Cardiovasc </a:t>
            </a:r>
            <a:r>
              <a:rPr lang="en-GB" sz="800" dirty="0" err="1">
                <a:solidFill>
                  <a:schemeClr val="tx2"/>
                </a:solidFill>
                <a:latin typeface="Lato" panose="020F0502020204030203" pitchFamily="34" charset="0"/>
              </a:rPr>
              <a:t>Interv</a:t>
            </a:r>
            <a:r>
              <a:rPr lang="en-GB" sz="800" dirty="0">
                <a:solidFill>
                  <a:schemeClr val="tx2"/>
                </a:solidFill>
                <a:latin typeface="Lato" panose="020F0502020204030203" pitchFamily="34" charset="0"/>
              </a:rPr>
              <a:t> 2015 Aug 17. 8:1229-1234. </a:t>
            </a:r>
            <a:r>
              <a:rPr lang="en-US" sz="800" dirty="0">
                <a:solidFill>
                  <a:schemeClr val="tx2"/>
                </a:solidFill>
                <a:latin typeface="Lato" panose="020F0502020204030203" pitchFamily="34" charset="0"/>
              </a:rPr>
              <a:t>8. Randomize Clinical Trial </a:t>
            </a:r>
            <a:r>
              <a:rPr lang="en-US" sz="800" dirty="0" err="1">
                <a:solidFill>
                  <a:schemeClr val="tx2"/>
                </a:solidFill>
                <a:latin typeface="Lato" panose="020F0502020204030203" pitchFamily="34" charset="0"/>
              </a:rPr>
              <a:t>EuroPCR</a:t>
            </a:r>
            <a:r>
              <a:rPr lang="en-US" sz="800" dirty="0">
                <a:solidFill>
                  <a:schemeClr val="tx2"/>
                </a:solidFill>
                <a:latin typeface="Lato" panose="020F0502020204030203" pitchFamily="34" charset="0"/>
              </a:rPr>
              <a:t> e-Course, June 25, 2020</a:t>
            </a:r>
            <a:r>
              <a:rPr lang="en-GB" sz="800" dirty="0">
                <a:solidFill>
                  <a:schemeClr val="tx2"/>
                </a:solidFill>
                <a:latin typeface="Lato" panose="020F0502020204030203" pitchFamily="34" charset="0"/>
              </a:rPr>
              <a:t>.  9. </a:t>
            </a:r>
            <a:r>
              <a:rPr lang="en-GB" sz="800" dirty="0" err="1">
                <a:solidFill>
                  <a:schemeClr val="tx2"/>
                </a:solidFill>
                <a:latin typeface="Lato" panose="020F0502020204030203" pitchFamily="34" charset="0"/>
              </a:rPr>
              <a:t>Tigkiropoulos</a:t>
            </a:r>
            <a:r>
              <a:rPr lang="en-GB" sz="800" dirty="0">
                <a:solidFill>
                  <a:schemeClr val="tx2"/>
                </a:solidFill>
                <a:latin typeface="Lato" panose="020F0502020204030203" pitchFamily="34" charset="0"/>
              </a:rPr>
              <a:t> J </a:t>
            </a:r>
            <a:r>
              <a:rPr lang="en-GB" sz="800" dirty="0" err="1">
                <a:solidFill>
                  <a:schemeClr val="tx2"/>
                </a:solidFill>
                <a:latin typeface="Lato" panose="020F0502020204030203" pitchFamily="34" charset="0"/>
              </a:rPr>
              <a:t>Endovasc</a:t>
            </a:r>
            <a:r>
              <a:rPr lang="en-GB" sz="800" dirty="0">
                <a:solidFill>
                  <a:schemeClr val="tx2"/>
                </a:solidFill>
                <a:latin typeface="Lato" panose="020F0502020204030203" pitchFamily="34" charset="0"/>
              </a:rPr>
              <a:t> Therapy  Volume 28 Issue 4, Aug 2021 </a:t>
            </a:r>
            <a:r>
              <a:rPr lang="en-US" sz="800" dirty="0">
                <a:solidFill>
                  <a:schemeClr val="tx2"/>
                </a:solidFill>
                <a:latin typeface="Lato" panose="020F0502020204030203" pitchFamily="34" charset="0"/>
                <a:ea typeface="Lato" panose="020F0502020204030203" pitchFamily="34" charset="0"/>
                <a:cs typeface="Lato" panose="020F0502020204030203" pitchFamily="34" charset="0"/>
              </a:rPr>
              <a:t>10. CREST N </a:t>
            </a:r>
            <a:r>
              <a:rPr lang="en-US" sz="800" dirty="0" err="1">
                <a:solidFill>
                  <a:schemeClr val="tx2"/>
                </a:solidFill>
                <a:latin typeface="Lato" panose="020F0502020204030203" pitchFamily="34" charset="0"/>
                <a:ea typeface="Lato" panose="020F0502020204030203" pitchFamily="34" charset="0"/>
                <a:cs typeface="Lato" panose="020F0502020204030203" pitchFamily="34" charset="0"/>
              </a:rPr>
              <a:t>Engl</a:t>
            </a:r>
            <a:r>
              <a:rPr lang="en-US" sz="800" dirty="0">
                <a:solidFill>
                  <a:schemeClr val="tx2"/>
                </a:solidFill>
                <a:latin typeface="Lato" panose="020F0502020204030203" pitchFamily="34" charset="0"/>
                <a:ea typeface="Lato" panose="020F0502020204030203" pitchFamily="34" charset="0"/>
                <a:cs typeface="Lato" panose="020F0502020204030203" pitchFamily="34" charset="0"/>
              </a:rPr>
              <a:t> J of Med 2010 July 1. 11-23. * Calculated on Event Count </a:t>
            </a:r>
          </a:p>
        </p:txBody>
      </p:sp>
      <p:sp>
        <p:nvSpPr>
          <p:cNvPr id="5" name="TextBox 4">
            <a:extLst>
              <a:ext uri="{FF2B5EF4-FFF2-40B4-BE49-F238E27FC236}">
                <a16:creationId xmlns:a16="http://schemas.microsoft.com/office/drawing/2014/main" id="{96C8C491-C35C-4977-ADA8-8C37E0D021CD}"/>
              </a:ext>
            </a:extLst>
          </p:cNvPr>
          <p:cNvSpPr txBox="1"/>
          <p:nvPr/>
        </p:nvSpPr>
        <p:spPr>
          <a:xfrm>
            <a:off x="2240446" y="4014375"/>
            <a:ext cx="501442" cy="215444"/>
          </a:xfrm>
          <a:prstGeom prst="rect">
            <a:avLst/>
          </a:prstGeom>
          <a:noFill/>
        </p:spPr>
        <p:txBody>
          <a:bodyPr wrap="square" rtlCol="0">
            <a:spAutoFit/>
          </a:bodyPr>
          <a:lstStyle/>
          <a:p>
            <a:r>
              <a:rPr lang="en-US" sz="800" dirty="0">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rPr>
              <a:t>(1-9)</a:t>
            </a:r>
          </a:p>
        </p:txBody>
      </p:sp>
      <p:sp>
        <p:nvSpPr>
          <p:cNvPr id="12" name="TextBox 11">
            <a:extLst>
              <a:ext uri="{FF2B5EF4-FFF2-40B4-BE49-F238E27FC236}">
                <a16:creationId xmlns:a16="http://schemas.microsoft.com/office/drawing/2014/main" id="{0E0510D8-5FAB-44C0-B6A1-038BCD199ECA}"/>
              </a:ext>
            </a:extLst>
          </p:cNvPr>
          <p:cNvSpPr txBox="1"/>
          <p:nvPr/>
        </p:nvSpPr>
        <p:spPr>
          <a:xfrm>
            <a:off x="5272985" y="2617545"/>
            <a:ext cx="377442" cy="215444"/>
          </a:xfrm>
          <a:prstGeom prst="rect">
            <a:avLst/>
          </a:prstGeom>
          <a:noFill/>
        </p:spPr>
        <p:txBody>
          <a:bodyPr wrap="square" rtlCol="0">
            <a:spAutoFit/>
          </a:bodyPr>
          <a:lstStyle>
            <a:defPPr>
              <a:defRPr lang="en-US"/>
            </a:defPPr>
            <a:lvl1pPr>
              <a:defRPr sz="800">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defRPr>
            </a:lvl1pPr>
          </a:lstStyle>
          <a:p>
            <a:r>
              <a:rPr lang="en-US" dirty="0"/>
              <a:t>(10)</a:t>
            </a:r>
          </a:p>
        </p:txBody>
      </p:sp>
      <p:sp>
        <p:nvSpPr>
          <p:cNvPr id="17" name="TextBox 16">
            <a:extLst>
              <a:ext uri="{FF2B5EF4-FFF2-40B4-BE49-F238E27FC236}">
                <a16:creationId xmlns:a16="http://schemas.microsoft.com/office/drawing/2014/main" id="{52C59BA7-DB89-4F6C-B352-27CCA6435A0D}"/>
              </a:ext>
            </a:extLst>
          </p:cNvPr>
          <p:cNvSpPr txBox="1"/>
          <p:nvPr/>
        </p:nvSpPr>
        <p:spPr>
          <a:xfrm>
            <a:off x="3738165" y="2216116"/>
            <a:ext cx="377442" cy="215444"/>
          </a:xfrm>
          <a:prstGeom prst="rect">
            <a:avLst/>
          </a:prstGeom>
          <a:noFill/>
        </p:spPr>
        <p:txBody>
          <a:bodyPr wrap="square" rtlCol="0">
            <a:spAutoFit/>
          </a:bodyPr>
          <a:lstStyle>
            <a:defPPr>
              <a:defRPr lang="en-US"/>
            </a:defPPr>
            <a:lvl1pPr>
              <a:defRPr sz="800">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defRPr>
            </a:lvl1pPr>
          </a:lstStyle>
          <a:p>
            <a:r>
              <a:rPr lang="en-US" dirty="0"/>
              <a:t>(10)</a:t>
            </a:r>
          </a:p>
        </p:txBody>
      </p:sp>
      <p:sp>
        <p:nvSpPr>
          <p:cNvPr id="14" name="Rectangle 13"/>
          <p:cNvSpPr/>
          <p:nvPr/>
        </p:nvSpPr>
        <p:spPr>
          <a:xfrm>
            <a:off x="447113" y="1474780"/>
            <a:ext cx="5638087" cy="44921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3719132C-3C9E-0946-82F8-C90E78D66F31}"/>
              </a:ext>
            </a:extLst>
          </p:cNvPr>
          <p:cNvSpPr txBox="1"/>
          <p:nvPr/>
        </p:nvSpPr>
        <p:spPr>
          <a:xfrm>
            <a:off x="1260975" y="5031209"/>
            <a:ext cx="1611917" cy="307777"/>
          </a:xfrm>
          <a:prstGeom prst="rect">
            <a:avLst/>
          </a:prstGeom>
          <a:noFill/>
        </p:spPr>
        <p:txBody>
          <a:bodyPr wrap="square" rtlCol="0">
            <a:spAutoFit/>
          </a:bodyPr>
          <a:lstStyle/>
          <a:p>
            <a:pPr algn="ctr"/>
            <a:r>
              <a:rPr lang="en-US" sz="1400" b="1" spc="100" dirty="0">
                <a:solidFill>
                  <a:schemeClr val="accent1"/>
                </a:solidFill>
                <a:latin typeface="Lato" panose="020F0502020204030203" pitchFamily="34" charset="0"/>
                <a:ea typeface="Lato" panose="020F0502020204030203" pitchFamily="34" charset="0"/>
                <a:cs typeface="Lato" panose="020F0502020204030203" pitchFamily="34" charset="0"/>
              </a:rPr>
              <a:t>CGuard</a:t>
            </a:r>
            <a:r>
              <a:rPr lang="en-US" sz="1050" b="1" spc="100" baseline="30000" dirty="0">
                <a:solidFill>
                  <a:schemeClr val="accent1"/>
                </a:solidFill>
                <a:latin typeface="Lato" panose="020F0502020204030203" pitchFamily="34" charset="0"/>
                <a:ea typeface="Lato" panose="020F0502020204030203" pitchFamily="34" charset="0"/>
                <a:cs typeface="Lato" panose="020F0502020204030203" pitchFamily="34" charset="0"/>
              </a:rPr>
              <a:t>TM</a:t>
            </a:r>
          </a:p>
        </p:txBody>
      </p:sp>
      <p:sp>
        <p:nvSpPr>
          <p:cNvPr id="18" name="TextBox 17">
            <a:extLst>
              <a:ext uri="{FF2B5EF4-FFF2-40B4-BE49-F238E27FC236}">
                <a16:creationId xmlns:a16="http://schemas.microsoft.com/office/drawing/2014/main" id="{9D3B17EE-5E2B-654A-90AB-2A6016B75C64}"/>
              </a:ext>
            </a:extLst>
          </p:cNvPr>
          <p:cNvSpPr txBox="1"/>
          <p:nvPr/>
        </p:nvSpPr>
        <p:spPr>
          <a:xfrm>
            <a:off x="2809802" y="5031209"/>
            <a:ext cx="1611917" cy="523220"/>
          </a:xfrm>
          <a:prstGeom prst="rect">
            <a:avLst/>
          </a:prstGeom>
          <a:noFill/>
        </p:spPr>
        <p:txBody>
          <a:bodyPr wrap="square" rtlCol="0">
            <a:spAutoFit/>
          </a:bodyPr>
          <a:lstStyle/>
          <a:p>
            <a:pPr algn="ctr"/>
            <a:r>
              <a:rPr lang="en-US" sz="1400" b="1" spc="100" dirty="0">
                <a:solidFill>
                  <a:schemeClr val="accent2"/>
                </a:solidFill>
                <a:latin typeface="Lato" panose="020F0502020204030203" pitchFamily="34" charset="0"/>
                <a:ea typeface="Lato" panose="020F0502020204030203" pitchFamily="34" charset="0"/>
                <a:cs typeface="Lato" panose="020F0502020204030203" pitchFamily="34" charset="0"/>
              </a:rPr>
              <a:t>Conventional</a:t>
            </a:r>
          </a:p>
          <a:p>
            <a:pPr algn="ctr"/>
            <a:r>
              <a:rPr lang="en-US" sz="1400" b="1" spc="100" dirty="0">
                <a:solidFill>
                  <a:schemeClr val="accent2"/>
                </a:solidFill>
                <a:latin typeface="Lato" panose="020F0502020204030203" pitchFamily="34" charset="0"/>
                <a:ea typeface="Lato" panose="020F0502020204030203" pitchFamily="34" charset="0"/>
                <a:cs typeface="Lato" panose="020F0502020204030203" pitchFamily="34" charset="0"/>
              </a:rPr>
              <a:t>Stents</a:t>
            </a:r>
          </a:p>
        </p:txBody>
      </p:sp>
      <p:sp>
        <p:nvSpPr>
          <p:cNvPr id="19" name="TextBox 18">
            <a:extLst>
              <a:ext uri="{FF2B5EF4-FFF2-40B4-BE49-F238E27FC236}">
                <a16:creationId xmlns:a16="http://schemas.microsoft.com/office/drawing/2014/main" id="{7AA5D72C-CEFF-6F41-81BB-E371890542CF}"/>
              </a:ext>
            </a:extLst>
          </p:cNvPr>
          <p:cNvSpPr txBox="1"/>
          <p:nvPr/>
        </p:nvSpPr>
        <p:spPr>
          <a:xfrm>
            <a:off x="4561925" y="5031209"/>
            <a:ext cx="1153064" cy="523220"/>
          </a:xfrm>
          <a:prstGeom prst="rect">
            <a:avLst/>
          </a:prstGeom>
          <a:noFill/>
        </p:spPr>
        <p:txBody>
          <a:bodyPr wrap="square" rtlCol="0">
            <a:spAutoFit/>
          </a:bodyPr>
          <a:lstStyle/>
          <a:p>
            <a:pPr algn="ctr"/>
            <a:r>
              <a:rPr lang="en-US" sz="1400" b="1" spc="100" dirty="0">
                <a:solidFill>
                  <a:schemeClr val="tx2"/>
                </a:solidFill>
                <a:latin typeface="Lato" panose="020F0502020204030203" pitchFamily="34" charset="0"/>
                <a:ea typeface="Lato" panose="020F0502020204030203" pitchFamily="34" charset="0"/>
                <a:cs typeface="Lato" panose="020F0502020204030203" pitchFamily="34" charset="0"/>
              </a:rPr>
              <a:t>Surgery</a:t>
            </a:r>
          </a:p>
          <a:p>
            <a:pPr algn="ctr"/>
            <a:r>
              <a:rPr lang="en-US" sz="1400" b="1" spc="100" dirty="0">
                <a:solidFill>
                  <a:schemeClr val="tx2"/>
                </a:solidFill>
                <a:latin typeface="Lato" panose="020F0502020204030203" pitchFamily="34" charset="0"/>
                <a:ea typeface="Lato" panose="020F0502020204030203" pitchFamily="34" charset="0"/>
                <a:cs typeface="Lato" panose="020F0502020204030203" pitchFamily="34" charset="0"/>
              </a:rPr>
              <a:t>(CEA)</a:t>
            </a:r>
          </a:p>
        </p:txBody>
      </p:sp>
      <p:sp>
        <p:nvSpPr>
          <p:cNvPr id="15" name="TextBox 14">
            <a:extLst>
              <a:ext uri="{FF2B5EF4-FFF2-40B4-BE49-F238E27FC236}">
                <a16:creationId xmlns:a16="http://schemas.microsoft.com/office/drawing/2014/main" id="{E5755E45-0799-481A-9052-CB804B7FBDE8}"/>
              </a:ext>
            </a:extLst>
          </p:cNvPr>
          <p:cNvSpPr txBox="1"/>
          <p:nvPr/>
        </p:nvSpPr>
        <p:spPr>
          <a:xfrm>
            <a:off x="6885698" y="1556256"/>
            <a:ext cx="5179001" cy="2977738"/>
          </a:xfrm>
          <a:prstGeom prst="rect">
            <a:avLst/>
          </a:prstGeom>
          <a:noFill/>
        </p:spPr>
        <p:txBody>
          <a:bodyPr wrap="square" rtlCol="0">
            <a:spAutoFit/>
          </a:bodyPr>
          <a:lstStyle/>
          <a:p>
            <a:pPr marL="285750" indent="-285750">
              <a:lnSpc>
                <a:spcPts val="2100"/>
              </a:lnSpc>
              <a:spcBef>
                <a:spcPts val="1200"/>
              </a:spcBef>
              <a:buClr>
                <a:schemeClr val="accent3"/>
              </a:buClr>
              <a:buFont typeface="Arial" panose="020B0604020202020204" pitchFamily="34" charset="0"/>
              <a:buChar char="•"/>
            </a:pPr>
            <a:r>
              <a:rPr lang="en-US" dirty="0">
                <a:solidFill>
                  <a:schemeClr val="tx2"/>
                </a:solidFill>
              </a:rPr>
              <a:t>No stent related major stroke and 11 minor strokes to date with CGuard in 1,873 patients in 9 studies (0.6%) </a:t>
            </a:r>
            <a:br>
              <a:rPr lang="en-US" dirty="0">
                <a:solidFill>
                  <a:schemeClr val="tx2"/>
                </a:solidFill>
              </a:rPr>
            </a:br>
            <a:endParaRPr lang="en-US" baseline="50000" dirty="0">
              <a:solidFill>
                <a:schemeClr val="tx2"/>
              </a:solidFill>
            </a:endParaRPr>
          </a:p>
          <a:p>
            <a:pPr marL="285750" indent="-285750">
              <a:lnSpc>
                <a:spcPts val="2100"/>
              </a:lnSpc>
              <a:spcBef>
                <a:spcPts val="1200"/>
              </a:spcBef>
              <a:buClr>
                <a:schemeClr val="accent3"/>
              </a:buClr>
              <a:buFont typeface="Arial" panose="020B0604020202020204" pitchFamily="34" charset="0"/>
              <a:buChar char="•"/>
            </a:pPr>
            <a:r>
              <a:rPr lang="en-GB" dirty="0">
                <a:solidFill>
                  <a:schemeClr val="tx2"/>
                </a:solidFill>
              </a:rPr>
              <a:t>CGuard is a next-generation stent supported by a strong clinical data</a:t>
            </a:r>
          </a:p>
          <a:p>
            <a:pPr marL="285750" indent="-285750">
              <a:lnSpc>
                <a:spcPts val="2100"/>
              </a:lnSpc>
              <a:spcBef>
                <a:spcPts val="1200"/>
              </a:spcBef>
              <a:buClr>
                <a:schemeClr val="accent3"/>
              </a:buClr>
              <a:buFont typeface="Arial" panose="020B0604020202020204" pitchFamily="34" charset="0"/>
              <a:buChar char="•"/>
            </a:pPr>
            <a:endParaRPr lang="en-GB" dirty="0">
              <a:solidFill>
                <a:schemeClr val="tx2"/>
              </a:solidFill>
            </a:endParaRPr>
          </a:p>
          <a:p>
            <a:pPr>
              <a:lnSpc>
                <a:spcPts val="2100"/>
              </a:lnSpc>
              <a:spcBef>
                <a:spcPts val="1200"/>
              </a:spcBef>
              <a:buClr>
                <a:schemeClr val="accent3"/>
              </a:buClr>
            </a:pPr>
            <a:br>
              <a:rPr lang="en-GB" dirty="0">
                <a:solidFill>
                  <a:schemeClr val="tx2"/>
                </a:solidFill>
              </a:rPr>
            </a:br>
            <a:endParaRPr lang="en-GB" dirty="0">
              <a:solidFill>
                <a:schemeClr val="tx2"/>
              </a:solidFill>
            </a:endParaRPr>
          </a:p>
        </p:txBody>
      </p:sp>
      <p:sp>
        <p:nvSpPr>
          <p:cNvPr id="7" name="Rectangle 6">
            <a:extLst>
              <a:ext uri="{FF2B5EF4-FFF2-40B4-BE49-F238E27FC236}">
                <a16:creationId xmlns:a16="http://schemas.microsoft.com/office/drawing/2014/main" id="{1D79FC22-256F-674C-8C76-211F2ECA0DC7}"/>
              </a:ext>
            </a:extLst>
          </p:cNvPr>
          <p:cNvSpPr/>
          <p:nvPr/>
        </p:nvSpPr>
        <p:spPr>
          <a:xfrm>
            <a:off x="592081" y="1631093"/>
            <a:ext cx="6096000" cy="307777"/>
          </a:xfrm>
          <a:prstGeom prst="rect">
            <a:avLst/>
          </a:prstGeom>
        </p:spPr>
        <p:txBody>
          <a:bodyPr>
            <a:spAutoFit/>
          </a:bodyPr>
          <a:lstStyle/>
          <a:p>
            <a:pPr algn="ctr">
              <a:defRPr sz="1400" b="1" i="0" u="none" strike="noStrike" kern="1200" spc="0" baseline="0">
                <a:solidFill>
                  <a:srgbClr val="5E6061"/>
                </a:solidFill>
                <a:latin typeface="Lato" panose="020F0502020204030203" pitchFamily="34" charset="0"/>
                <a:ea typeface="Lato" panose="020F0502020204030203" pitchFamily="34" charset="0"/>
                <a:cs typeface="Lato" panose="020F0502020204030203" pitchFamily="34" charset="0"/>
              </a:defRPr>
            </a:pPr>
            <a:r>
              <a:rPr lang="en-US" b="1" dirty="0">
                <a:solidFill>
                  <a:schemeClr val="bg1"/>
                </a:solidFill>
                <a:latin typeface="Lato" panose="020F0502020204030203" pitchFamily="34" charset="0"/>
                <a:ea typeface="Lato" panose="020F0502020204030203" pitchFamily="34" charset="0"/>
                <a:cs typeface="Lato" panose="020F0502020204030203" pitchFamily="34" charset="0"/>
              </a:rPr>
              <a:t>30 Day DSMI </a:t>
            </a:r>
            <a:r>
              <a:rPr lang="en-GB" b="1" dirty="0">
                <a:solidFill>
                  <a:schemeClr val="bg1"/>
                </a:solidFill>
                <a:latin typeface="Lato" panose="020F0502020204030203" pitchFamily="34" charset="0"/>
                <a:ea typeface="Lato" panose="020F0502020204030203" pitchFamily="34" charset="0"/>
                <a:cs typeface="Lato" panose="020F0502020204030203" pitchFamily="34" charset="0"/>
              </a:rPr>
              <a:t>(Death, Stroke, Myocardial Infarction) </a:t>
            </a:r>
            <a:r>
              <a:rPr lang="en-US" b="1" dirty="0">
                <a:solidFill>
                  <a:schemeClr val="bg1"/>
                </a:solidFill>
                <a:latin typeface="Lato" panose="020F0502020204030203" pitchFamily="34" charset="0"/>
                <a:ea typeface="Lato" panose="020F0502020204030203" pitchFamily="34" charset="0"/>
                <a:cs typeface="Lato" panose="020F0502020204030203" pitchFamily="34" charset="0"/>
              </a:rPr>
              <a:t> </a:t>
            </a:r>
          </a:p>
        </p:txBody>
      </p:sp>
      <p:sp>
        <p:nvSpPr>
          <p:cNvPr id="8" name="Right Triangle 7">
            <a:extLst>
              <a:ext uri="{FF2B5EF4-FFF2-40B4-BE49-F238E27FC236}">
                <a16:creationId xmlns:a16="http://schemas.microsoft.com/office/drawing/2014/main" id="{30552848-06B7-B143-B4A7-6BDDB750B445}"/>
              </a:ext>
            </a:extLst>
          </p:cNvPr>
          <p:cNvSpPr/>
          <p:nvPr/>
        </p:nvSpPr>
        <p:spPr>
          <a:xfrm>
            <a:off x="2460944" y="4464736"/>
            <a:ext cx="270058" cy="477378"/>
          </a:xfrm>
          <a:prstGeom prst="r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Triangle 22">
            <a:extLst>
              <a:ext uri="{FF2B5EF4-FFF2-40B4-BE49-F238E27FC236}">
                <a16:creationId xmlns:a16="http://schemas.microsoft.com/office/drawing/2014/main" id="{419B0320-0EFD-034A-B6B5-D5420F17B212}"/>
              </a:ext>
            </a:extLst>
          </p:cNvPr>
          <p:cNvSpPr/>
          <p:nvPr/>
        </p:nvSpPr>
        <p:spPr>
          <a:xfrm>
            <a:off x="3983646" y="2665031"/>
            <a:ext cx="197328" cy="2276216"/>
          </a:xfrm>
          <a:prstGeom prst="rtTriangl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Triangle 23">
            <a:extLst>
              <a:ext uri="{FF2B5EF4-FFF2-40B4-BE49-F238E27FC236}">
                <a16:creationId xmlns:a16="http://schemas.microsoft.com/office/drawing/2014/main" id="{F9B0DD93-27F5-D041-A9BE-2BD58B881516}"/>
              </a:ext>
            </a:extLst>
          </p:cNvPr>
          <p:cNvSpPr/>
          <p:nvPr/>
        </p:nvSpPr>
        <p:spPr>
          <a:xfrm>
            <a:off x="5506179" y="2971799"/>
            <a:ext cx="187981" cy="1969447"/>
          </a:xfrm>
          <a:prstGeom prst="r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86684B8-B2B2-F44F-8565-5E7B5D7DA1F3}"/>
              </a:ext>
            </a:extLst>
          </p:cNvPr>
          <p:cNvSpPr txBox="1"/>
          <p:nvPr/>
        </p:nvSpPr>
        <p:spPr>
          <a:xfrm rot="16200000">
            <a:off x="5499124" y="3189760"/>
            <a:ext cx="1622088" cy="369332"/>
          </a:xfrm>
          <a:prstGeom prst="rect">
            <a:avLst/>
          </a:prstGeom>
          <a:noFill/>
        </p:spPr>
        <p:txBody>
          <a:bodyPr wrap="square" rtlCol="0">
            <a:spAutoFit/>
          </a:bodyPr>
          <a:lstStyle/>
          <a:p>
            <a:pPr algn="l">
              <a:buClr>
                <a:schemeClr val="accent3"/>
              </a:buClr>
            </a:pPr>
            <a:r>
              <a:rPr lang="en-US" dirty="0"/>
              <a:t>Improvement</a:t>
            </a:r>
          </a:p>
        </p:txBody>
      </p:sp>
      <p:cxnSp>
        <p:nvCxnSpPr>
          <p:cNvPr id="10" name="Straight Arrow Connector 9">
            <a:extLst>
              <a:ext uri="{FF2B5EF4-FFF2-40B4-BE49-F238E27FC236}">
                <a16:creationId xmlns:a16="http://schemas.microsoft.com/office/drawing/2014/main" id="{BAB0DE43-581B-0844-AA78-3AE2B59B01A9}"/>
              </a:ext>
            </a:extLst>
          </p:cNvPr>
          <p:cNvCxnSpPr>
            <a:cxnSpLocks/>
          </p:cNvCxnSpPr>
          <p:nvPr/>
        </p:nvCxnSpPr>
        <p:spPr>
          <a:xfrm>
            <a:off x="6125012" y="2665031"/>
            <a:ext cx="0" cy="165953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CE3C51EA-D573-B5EC-18C0-39920FC5A67E}"/>
              </a:ext>
            </a:extLst>
          </p:cNvPr>
          <p:cNvSpPr/>
          <p:nvPr/>
        </p:nvSpPr>
        <p:spPr>
          <a:xfrm>
            <a:off x="10124695" y="385566"/>
            <a:ext cx="772995" cy="7729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92243B5F-E5BE-B672-7AC7-4E447EE2316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29947" y="522851"/>
            <a:ext cx="529612" cy="529612"/>
          </a:xfrm>
          <a:prstGeom prst="rect">
            <a:avLst/>
          </a:prstGeom>
        </p:spPr>
      </p:pic>
    </p:spTree>
    <p:extLst>
      <p:ext uri="{BB962C8B-B14F-4D97-AF65-F5344CB8AC3E}">
        <p14:creationId xmlns:p14="http://schemas.microsoft.com/office/powerpoint/2010/main" val="40160796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A04BD-9BC4-B74E-9F72-498E618BE9D6}"/>
              </a:ext>
            </a:extLst>
          </p:cNvPr>
          <p:cNvSpPr>
            <a:spLocks noGrp="1"/>
          </p:cNvSpPr>
          <p:nvPr>
            <p:ph type="title"/>
          </p:nvPr>
        </p:nvSpPr>
        <p:spPr/>
        <p:txBody>
          <a:bodyPr anchor="ctr">
            <a:noAutofit/>
          </a:bodyPr>
          <a:lstStyle/>
          <a:p>
            <a:r>
              <a:rPr lang="en-US" sz="2400" dirty="0"/>
              <a:t>Carotid Solution: Our Well </a:t>
            </a:r>
            <a:r>
              <a:rPr lang="en-US" dirty="0"/>
              <a:t>Studied </a:t>
            </a:r>
            <a:r>
              <a:rPr lang="en-US" sz="2400" dirty="0"/>
              <a:t>Mesh-Covered Technology</a:t>
            </a:r>
            <a:endParaRPr lang="en-US" sz="1800" dirty="0">
              <a:solidFill>
                <a:schemeClr val="accent1">
                  <a:lumMod val="50000"/>
                </a:schemeClr>
              </a:solidFill>
            </a:endParaRPr>
          </a:p>
        </p:txBody>
      </p:sp>
      <p:sp>
        <p:nvSpPr>
          <p:cNvPr id="15" name="Text Placeholder 3">
            <a:extLst>
              <a:ext uri="{FF2B5EF4-FFF2-40B4-BE49-F238E27FC236}">
                <a16:creationId xmlns:a16="http://schemas.microsoft.com/office/drawing/2014/main" id="{B1947CDC-F5EE-484A-9D05-B13FEAD72118}"/>
              </a:ext>
            </a:extLst>
          </p:cNvPr>
          <p:cNvSpPr txBox="1">
            <a:spLocks/>
          </p:cNvSpPr>
          <p:nvPr/>
        </p:nvSpPr>
        <p:spPr>
          <a:xfrm>
            <a:off x="250227" y="-750868"/>
            <a:ext cx="11321832" cy="518253"/>
          </a:xfrm>
          <a:prstGeom prst="rect">
            <a:avLst/>
          </a:prstGeom>
        </p:spPr>
        <p:txBody>
          <a:bodyPr vert="horz" lIns="0" tIns="0" rIns="0" bIns="0" rtlCol="0" anchor="t">
            <a:noAutofit/>
          </a:bodyPr>
          <a:lstStyle>
            <a:lvl1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lang="en-US" sz="1800" b="1" kern="1200" dirty="0" smtClean="0">
                <a:solidFill>
                  <a:srgbClr val="19A8E3"/>
                </a:solidFill>
                <a:latin typeface="Source Sans Pro" charset="0"/>
                <a:ea typeface="Source Sans Pro" charset="0"/>
                <a:cs typeface="Source Sans Pro" charset="0"/>
              </a:defRPr>
            </a:lvl1pPr>
            <a:lvl2pPr marL="288925" indent="0" algn="l" defTabSz="914400" rtl="0" eaLnBrk="1" latinLnBrk="0" hangingPunct="1">
              <a:lnSpc>
                <a:spcPct val="90000"/>
              </a:lnSpc>
              <a:spcBef>
                <a:spcPts val="600"/>
              </a:spcBef>
              <a:spcAft>
                <a:spcPts val="600"/>
              </a:spcAft>
              <a:buFont typeface="Arial" panose="020B0604020202020204" pitchFamily="34" charset="0"/>
              <a:buNone/>
              <a:tabLst/>
              <a:defRPr lang="en-US" sz="1400" kern="1200" dirty="0" smtClean="0">
                <a:solidFill>
                  <a:schemeClr val="tx1"/>
                </a:solidFill>
                <a:latin typeface="Source Sans Pro" charset="0"/>
                <a:ea typeface="Source Sans Pro" charset="0"/>
                <a:cs typeface="Source Sans Pro" charset="0"/>
              </a:defRPr>
            </a:lvl2pPr>
            <a:lvl3pPr marL="754063" indent="-239713" algn="l" defTabSz="914400" rtl="0" eaLnBrk="1" latinLnBrk="0" hangingPunct="1">
              <a:lnSpc>
                <a:spcPct val="90000"/>
              </a:lnSpc>
              <a:spcBef>
                <a:spcPts val="600"/>
              </a:spcBef>
              <a:spcAft>
                <a:spcPts val="600"/>
              </a:spcAft>
              <a:buFont typeface="Arial" panose="020B0604020202020204" pitchFamily="34" charset="0"/>
              <a:buChar char="•"/>
              <a:tabLst/>
              <a:defRPr sz="2000" kern="1200">
                <a:solidFill>
                  <a:schemeClr val="tx2"/>
                </a:solidFill>
                <a:latin typeface="+mn-lt"/>
                <a:ea typeface="+mn-ea"/>
                <a:cs typeface="+mn-cs"/>
              </a:defRPr>
            </a:lvl3pPr>
            <a:lvl4pPr marL="979488" indent="-225425" algn="l" defTabSz="914400" rtl="0" eaLnBrk="1" latinLnBrk="0" hangingPunct="1">
              <a:lnSpc>
                <a:spcPct val="90000"/>
              </a:lnSpc>
              <a:spcBef>
                <a:spcPts val="600"/>
              </a:spcBef>
              <a:spcAft>
                <a:spcPts val="600"/>
              </a:spcAft>
              <a:buFont typeface="Arial" panose="020B0604020202020204" pitchFamily="34" charset="0"/>
              <a:buChar char="•"/>
              <a:tabLst/>
              <a:defRPr sz="1800" kern="1200">
                <a:solidFill>
                  <a:schemeClr val="tx2"/>
                </a:solidFill>
                <a:latin typeface="+mn-lt"/>
                <a:ea typeface="+mn-ea"/>
                <a:cs typeface="+mn-cs"/>
              </a:defRPr>
            </a:lvl4pPr>
            <a:lvl5pPr marL="1206500" indent="-227013" algn="l" defTabSz="914400" rtl="0" eaLnBrk="1" latinLnBrk="0" hangingPunct="1">
              <a:lnSpc>
                <a:spcPct val="90000"/>
              </a:lnSpc>
              <a:spcBef>
                <a:spcPts val="600"/>
              </a:spcBef>
              <a:spcAft>
                <a:spcPts val="600"/>
              </a:spcAft>
              <a:buFont typeface="Arial" panose="020B0604020202020204" pitchFamily="34" charset="0"/>
              <a:buChar char="•"/>
              <a:tabLst/>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b="0" dirty="0">
              <a:solidFill>
                <a:schemeClr val="accent5"/>
              </a:solidFill>
              <a:latin typeface="Lato" panose="020F0502020204030203"/>
            </a:endParaRPr>
          </a:p>
        </p:txBody>
      </p:sp>
      <p:grpSp>
        <p:nvGrpSpPr>
          <p:cNvPr id="6" name="Group 5">
            <a:extLst>
              <a:ext uri="{FF2B5EF4-FFF2-40B4-BE49-F238E27FC236}">
                <a16:creationId xmlns:a16="http://schemas.microsoft.com/office/drawing/2014/main" id="{D1B3CBD7-E8BE-C94D-ABBB-353202579886}"/>
              </a:ext>
            </a:extLst>
          </p:cNvPr>
          <p:cNvGrpSpPr/>
          <p:nvPr/>
        </p:nvGrpSpPr>
        <p:grpSpPr>
          <a:xfrm>
            <a:off x="437942" y="1214142"/>
            <a:ext cx="11038950" cy="5053948"/>
            <a:chOff x="423569" y="1169512"/>
            <a:chExt cx="10198103" cy="5053948"/>
          </a:xfrm>
        </p:grpSpPr>
        <p:pic>
          <p:nvPicPr>
            <p:cNvPr id="9" name="Picture 8">
              <a:extLst>
                <a:ext uri="{FF2B5EF4-FFF2-40B4-BE49-F238E27FC236}">
                  <a16:creationId xmlns:a16="http://schemas.microsoft.com/office/drawing/2014/main" id="{E9ABE4E1-029B-FE4D-B448-0721B9CADD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3569" y="3831070"/>
              <a:ext cx="1780382" cy="2392390"/>
            </a:xfrm>
            <a:prstGeom prst="rect">
              <a:avLst/>
            </a:prstGeom>
            <a:ln/>
          </p:spPr>
          <p:style>
            <a:lnRef idx="2">
              <a:schemeClr val="dk1"/>
            </a:lnRef>
            <a:fillRef idx="1">
              <a:schemeClr val="lt1"/>
            </a:fillRef>
            <a:effectRef idx="0">
              <a:schemeClr val="dk1"/>
            </a:effectRef>
            <a:fontRef idx="minor">
              <a:schemeClr val="dk1"/>
            </a:fontRef>
          </p:style>
        </p:pic>
        <p:pic>
          <p:nvPicPr>
            <p:cNvPr id="22" name="Picture 21">
              <a:extLst>
                <a:ext uri="{FF2B5EF4-FFF2-40B4-BE49-F238E27FC236}">
                  <a16:creationId xmlns:a16="http://schemas.microsoft.com/office/drawing/2014/main" id="{C11CC155-C89A-2543-BC4A-431F99E62A6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66128" y="3831070"/>
              <a:ext cx="1855544" cy="2387409"/>
            </a:xfrm>
            <a:prstGeom prst="rect">
              <a:avLst/>
            </a:prstGeom>
            <a:ln/>
          </p:spPr>
          <p:style>
            <a:lnRef idx="2">
              <a:schemeClr val="dk1"/>
            </a:lnRef>
            <a:fillRef idx="1">
              <a:schemeClr val="lt1"/>
            </a:fillRef>
            <a:effectRef idx="0">
              <a:schemeClr val="dk1"/>
            </a:effectRef>
            <a:fontRef idx="minor">
              <a:schemeClr val="dk1"/>
            </a:fontRef>
          </p:style>
        </p:pic>
        <p:pic>
          <p:nvPicPr>
            <p:cNvPr id="23" name="Picture 22">
              <a:extLst>
                <a:ext uri="{FF2B5EF4-FFF2-40B4-BE49-F238E27FC236}">
                  <a16:creationId xmlns:a16="http://schemas.microsoft.com/office/drawing/2014/main" id="{992F84A2-43E4-3F4C-9472-A7F07502F4C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499316" y="1169512"/>
              <a:ext cx="1792440" cy="2391928"/>
            </a:xfrm>
            <a:prstGeom prst="rect">
              <a:avLst/>
            </a:prstGeom>
            <a:ln/>
          </p:spPr>
          <p:style>
            <a:lnRef idx="2">
              <a:schemeClr val="dk1"/>
            </a:lnRef>
            <a:fillRef idx="1">
              <a:schemeClr val="lt1"/>
            </a:fillRef>
            <a:effectRef idx="0">
              <a:schemeClr val="dk1"/>
            </a:effectRef>
            <a:fontRef idx="minor">
              <a:schemeClr val="dk1"/>
            </a:fontRef>
          </p:style>
        </p:pic>
        <p:pic>
          <p:nvPicPr>
            <p:cNvPr id="24" name="Picture 23">
              <a:extLst>
                <a:ext uri="{FF2B5EF4-FFF2-40B4-BE49-F238E27FC236}">
                  <a16:creationId xmlns:a16="http://schemas.microsoft.com/office/drawing/2014/main" id="{99E30EAB-CA32-1A42-A671-C3CC7D0B88A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87121" y="1169512"/>
              <a:ext cx="1792442" cy="2391928"/>
            </a:xfrm>
            <a:prstGeom prst="rect">
              <a:avLst/>
            </a:prstGeom>
            <a:ln/>
          </p:spPr>
          <p:style>
            <a:lnRef idx="2">
              <a:schemeClr val="dk1"/>
            </a:lnRef>
            <a:fillRef idx="1">
              <a:schemeClr val="lt1"/>
            </a:fillRef>
            <a:effectRef idx="0">
              <a:schemeClr val="dk1"/>
            </a:effectRef>
            <a:fontRef idx="minor">
              <a:schemeClr val="dk1"/>
            </a:fontRef>
          </p:style>
        </p:pic>
        <p:pic>
          <p:nvPicPr>
            <p:cNvPr id="25" name="Picture 24" descr="A screenshot of a social media post&#10;&#10;Description automatically generated">
              <a:extLst>
                <a:ext uri="{FF2B5EF4-FFF2-40B4-BE49-F238E27FC236}">
                  <a16:creationId xmlns:a16="http://schemas.microsoft.com/office/drawing/2014/main" id="{BD190101-8288-F44C-8438-B40CA46DDD8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674928" y="1178689"/>
              <a:ext cx="1835767" cy="2391928"/>
            </a:xfrm>
            <a:prstGeom prst="rect">
              <a:avLst/>
            </a:prstGeom>
            <a:ln/>
          </p:spPr>
          <p:style>
            <a:lnRef idx="2">
              <a:schemeClr val="dk1"/>
            </a:lnRef>
            <a:fillRef idx="1">
              <a:schemeClr val="lt1"/>
            </a:fillRef>
            <a:effectRef idx="0">
              <a:schemeClr val="dk1"/>
            </a:effectRef>
            <a:fontRef idx="minor">
              <a:schemeClr val="dk1"/>
            </a:fontRef>
          </p:style>
        </p:pic>
        <p:pic>
          <p:nvPicPr>
            <p:cNvPr id="26" name="Picture 25" descr="A screenshot of a social media post&#10;&#10;Description automatically generated">
              <a:extLst>
                <a:ext uri="{FF2B5EF4-FFF2-40B4-BE49-F238E27FC236}">
                  <a16:creationId xmlns:a16="http://schemas.microsoft.com/office/drawing/2014/main" id="{6986F7F4-8B1D-7A45-8874-483D4C7FE8A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509489" y="3831070"/>
              <a:ext cx="1778611" cy="2391928"/>
            </a:xfrm>
            <a:prstGeom prst="rect">
              <a:avLst/>
            </a:prstGeom>
            <a:ln/>
          </p:spPr>
          <p:style>
            <a:lnRef idx="2">
              <a:schemeClr val="dk1"/>
            </a:lnRef>
            <a:fillRef idx="1">
              <a:schemeClr val="lt1"/>
            </a:fillRef>
            <a:effectRef idx="0">
              <a:schemeClr val="dk1"/>
            </a:effectRef>
            <a:fontRef idx="minor">
              <a:schemeClr val="dk1"/>
            </a:fontRef>
          </p:style>
        </p:pic>
        <p:pic>
          <p:nvPicPr>
            <p:cNvPr id="27" name="Picture 26" descr="A screenshot of a social media post&#10;&#10;Description automatically generated">
              <a:extLst>
                <a:ext uri="{FF2B5EF4-FFF2-40B4-BE49-F238E27FC236}">
                  <a16:creationId xmlns:a16="http://schemas.microsoft.com/office/drawing/2014/main" id="{37C164CD-8A24-D242-AF78-3BFAB6A90DA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593638" y="3831070"/>
              <a:ext cx="1791436" cy="2391928"/>
            </a:xfrm>
            <a:prstGeom prst="rect">
              <a:avLst/>
            </a:prstGeom>
            <a:ln/>
          </p:spPr>
          <p:style>
            <a:lnRef idx="2">
              <a:schemeClr val="dk1"/>
            </a:lnRef>
            <a:fillRef idx="1">
              <a:schemeClr val="lt1"/>
            </a:fillRef>
            <a:effectRef idx="0">
              <a:schemeClr val="dk1"/>
            </a:effectRef>
            <a:fontRef idx="minor">
              <a:schemeClr val="dk1"/>
            </a:fontRef>
          </p:style>
        </p:pic>
        <p:pic>
          <p:nvPicPr>
            <p:cNvPr id="28" name="Picture 27" descr="A screenshot of a cell phone&#10;&#10;Description automatically generated">
              <a:extLst>
                <a:ext uri="{FF2B5EF4-FFF2-40B4-BE49-F238E27FC236}">
                  <a16:creationId xmlns:a16="http://schemas.microsoft.com/office/drawing/2014/main" id="{5191BF93-CEE6-084B-AC47-AF951F4E9E2E}"/>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657717" y="3831070"/>
              <a:ext cx="1835767" cy="2391928"/>
            </a:xfrm>
            <a:prstGeom prst="rect">
              <a:avLst/>
            </a:prstGeom>
            <a:ln/>
          </p:spPr>
          <p:style>
            <a:lnRef idx="2">
              <a:schemeClr val="dk1"/>
            </a:lnRef>
            <a:fillRef idx="1">
              <a:schemeClr val="lt1"/>
            </a:fillRef>
            <a:effectRef idx="0">
              <a:schemeClr val="dk1"/>
            </a:effectRef>
            <a:fontRef idx="minor">
              <a:schemeClr val="dk1"/>
            </a:fontRef>
          </p:style>
        </p:pic>
        <p:pic>
          <p:nvPicPr>
            <p:cNvPr id="29" name="Picture 28" descr="A screenshot of a social media post&#10;&#10;Description automatically generated">
              <a:extLst>
                <a:ext uri="{FF2B5EF4-FFF2-40B4-BE49-F238E27FC236}">
                  <a16:creationId xmlns:a16="http://schemas.microsoft.com/office/drawing/2014/main" id="{8261F3D6-297A-C44F-AF92-D97620312AF7}"/>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8766128" y="1193918"/>
              <a:ext cx="1853111" cy="2391928"/>
            </a:xfrm>
            <a:prstGeom prst="rect">
              <a:avLst/>
            </a:prstGeom>
            <a:ln/>
          </p:spPr>
          <p:style>
            <a:lnRef idx="2">
              <a:schemeClr val="dk1"/>
            </a:lnRef>
            <a:fillRef idx="1">
              <a:schemeClr val="lt1"/>
            </a:fillRef>
            <a:effectRef idx="0">
              <a:schemeClr val="dk1"/>
            </a:effectRef>
            <a:fontRef idx="minor">
              <a:schemeClr val="dk1"/>
            </a:fontRef>
          </p:style>
        </p:pic>
        <p:sp>
          <p:nvSpPr>
            <p:cNvPr id="5" name="Rectangle 4">
              <a:extLst>
                <a:ext uri="{FF2B5EF4-FFF2-40B4-BE49-F238E27FC236}">
                  <a16:creationId xmlns:a16="http://schemas.microsoft.com/office/drawing/2014/main" id="{4FA4A605-A977-3B4E-A5A5-41ABEE4FF50A}"/>
                </a:ext>
              </a:extLst>
            </p:cNvPr>
            <p:cNvSpPr/>
            <p:nvPr/>
          </p:nvSpPr>
          <p:spPr>
            <a:xfrm>
              <a:off x="425340" y="1169512"/>
              <a:ext cx="1778611" cy="23919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dirty="0"/>
                <a:t>More than </a:t>
              </a:r>
            </a:p>
            <a:p>
              <a:pPr algn="ctr">
                <a:lnSpc>
                  <a:spcPct val="120000"/>
                </a:lnSpc>
              </a:pPr>
              <a:r>
                <a:rPr lang="en-US" sz="2800" b="1" dirty="0">
                  <a:solidFill>
                    <a:schemeClr val="accent2"/>
                  </a:solidFill>
                </a:rPr>
                <a:t>1,850</a:t>
              </a:r>
              <a:r>
                <a:rPr lang="en-US" sz="2400" b="1" dirty="0"/>
                <a:t> </a:t>
              </a:r>
            </a:p>
            <a:p>
              <a:pPr algn="ctr">
                <a:lnSpc>
                  <a:spcPct val="120000"/>
                </a:lnSpc>
              </a:pPr>
              <a:r>
                <a:rPr lang="en-US" dirty="0"/>
                <a:t>patients in Clinical Publications &amp; Studies</a:t>
              </a:r>
            </a:p>
          </p:txBody>
        </p:sp>
      </p:grpSp>
    </p:spTree>
    <p:extLst>
      <p:ext uri="{BB962C8B-B14F-4D97-AF65-F5344CB8AC3E}">
        <p14:creationId xmlns:p14="http://schemas.microsoft.com/office/powerpoint/2010/main" val="38205235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0688191-98A9-0C46-8FD5-BAD07E20BAA7}"/>
              </a:ext>
            </a:extLst>
          </p:cNvPr>
          <p:cNvGrpSpPr/>
          <p:nvPr/>
        </p:nvGrpSpPr>
        <p:grpSpPr>
          <a:xfrm>
            <a:off x="572225" y="1888890"/>
            <a:ext cx="10908575" cy="3889994"/>
            <a:chOff x="572225" y="1888890"/>
            <a:chExt cx="10908575" cy="3889994"/>
          </a:xfrm>
        </p:grpSpPr>
        <p:grpSp>
          <p:nvGrpSpPr>
            <p:cNvPr id="12" name="Group 11">
              <a:extLst>
                <a:ext uri="{FF2B5EF4-FFF2-40B4-BE49-F238E27FC236}">
                  <a16:creationId xmlns:a16="http://schemas.microsoft.com/office/drawing/2014/main" id="{2D005E62-3082-E345-A67E-DB3791A143B5}"/>
                </a:ext>
              </a:extLst>
            </p:cNvPr>
            <p:cNvGrpSpPr/>
            <p:nvPr/>
          </p:nvGrpSpPr>
          <p:grpSpPr>
            <a:xfrm>
              <a:off x="572225" y="1891050"/>
              <a:ext cx="3377028" cy="3887834"/>
              <a:chOff x="1430579" y="1821572"/>
              <a:chExt cx="3491026" cy="4348274"/>
            </a:xfrm>
          </p:grpSpPr>
          <p:grpSp>
            <p:nvGrpSpPr>
              <p:cNvPr id="14" name="Group 13">
                <a:extLst>
                  <a:ext uri="{FF2B5EF4-FFF2-40B4-BE49-F238E27FC236}">
                    <a16:creationId xmlns:a16="http://schemas.microsoft.com/office/drawing/2014/main" id="{473EBA86-E139-7246-A68F-868336D1F560}"/>
                  </a:ext>
                </a:extLst>
              </p:cNvPr>
              <p:cNvGrpSpPr/>
              <p:nvPr/>
            </p:nvGrpSpPr>
            <p:grpSpPr>
              <a:xfrm>
                <a:off x="1430579" y="1821572"/>
                <a:ext cx="3491026" cy="4348274"/>
                <a:chOff x="1430579" y="1821572"/>
                <a:chExt cx="3491026" cy="4348274"/>
              </a:xfrm>
            </p:grpSpPr>
            <p:sp>
              <p:nvSpPr>
                <p:cNvPr id="18" name="Freeform 17">
                  <a:extLst>
                    <a:ext uri="{FF2B5EF4-FFF2-40B4-BE49-F238E27FC236}">
                      <a16:creationId xmlns:a16="http://schemas.microsoft.com/office/drawing/2014/main" id="{3A095D94-1D6B-AA49-B77D-534454F62759}"/>
                    </a:ext>
                  </a:extLst>
                </p:cNvPr>
                <p:cNvSpPr>
                  <a:spLocks/>
                </p:cNvSpPr>
                <p:nvPr/>
              </p:nvSpPr>
              <p:spPr bwMode="auto">
                <a:xfrm>
                  <a:off x="1430579" y="1821572"/>
                  <a:ext cx="2828954" cy="2871088"/>
                </a:xfrm>
                <a:custGeom>
                  <a:avLst/>
                  <a:gdLst>
                    <a:gd name="T0" fmla="*/ 38 w 459"/>
                    <a:gd name="T1" fmla="*/ 0 h 609"/>
                    <a:gd name="T2" fmla="*/ 421 w 459"/>
                    <a:gd name="T3" fmla="*/ 0 h 609"/>
                    <a:gd name="T4" fmla="*/ 459 w 459"/>
                    <a:gd name="T5" fmla="*/ 39 h 609"/>
                    <a:gd name="T6" fmla="*/ 459 w 459"/>
                    <a:gd name="T7" fmla="*/ 483 h 609"/>
                    <a:gd name="T8" fmla="*/ 429 w 459"/>
                    <a:gd name="T9" fmla="*/ 520 h 609"/>
                    <a:gd name="T10" fmla="*/ 46 w 459"/>
                    <a:gd name="T11" fmla="*/ 603 h 609"/>
                    <a:gd name="T12" fmla="*/ 0 w 459"/>
                    <a:gd name="T13" fmla="*/ 566 h 609"/>
                    <a:gd name="T14" fmla="*/ 0 w 459"/>
                    <a:gd name="T15" fmla="*/ 39 h 609"/>
                    <a:gd name="T16" fmla="*/ 38 w 459"/>
                    <a:gd name="T17" fmla="*/ 0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9" h="609">
                      <a:moveTo>
                        <a:pt x="38" y="0"/>
                      </a:moveTo>
                      <a:cubicBezTo>
                        <a:pt x="421" y="0"/>
                        <a:pt x="421" y="0"/>
                        <a:pt x="421" y="0"/>
                      </a:cubicBezTo>
                      <a:cubicBezTo>
                        <a:pt x="442" y="0"/>
                        <a:pt x="459" y="17"/>
                        <a:pt x="459" y="39"/>
                      </a:cubicBezTo>
                      <a:cubicBezTo>
                        <a:pt x="459" y="483"/>
                        <a:pt x="459" y="483"/>
                        <a:pt x="459" y="483"/>
                      </a:cubicBezTo>
                      <a:cubicBezTo>
                        <a:pt x="459" y="501"/>
                        <a:pt x="446" y="517"/>
                        <a:pt x="429" y="520"/>
                      </a:cubicBezTo>
                      <a:cubicBezTo>
                        <a:pt x="46" y="603"/>
                        <a:pt x="46" y="603"/>
                        <a:pt x="46" y="603"/>
                      </a:cubicBezTo>
                      <a:cubicBezTo>
                        <a:pt x="22" y="609"/>
                        <a:pt x="0" y="590"/>
                        <a:pt x="0" y="566"/>
                      </a:cubicBezTo>
                      <a:cubicBezTo>
                        <a:pt x="0" y="39"/>
                        <a:pt x="0" y="39"/>
                        <a:pt x="0" y="39"/>
                      </a:cubicBezTo>
                      <a:cubicBezTo>
                        <a:pt x="0" y="17"/>
                        <a:pt x="17" y="0"/>
                        <a:pt x="38" y="0"/>
                      </a:cubicBezTo>
                    </a:path>
                  </a:pathLst>
                </a:custGeom>
                <a:solidFill>
                  <a:srgbClr val="99999A"/>
                </a:solidFill>
                <a:ln>
                  <a:noFill/>
                </a:ln>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9" name="Round Same Side Corner Rectangle 18">
                  <a:extLst>
                    <a:ext uri="{FF2B5EF4-FFF2-40B4-BE49-F238E27FC236}">
                      <a16:creationId xmlns:a16="http://schemas.microsoft.com/office/drawing/2014/main" id="{7A110079-E435-2A4F-B0AC-4A03ACBDBD2C}"/>
                    </a:ext>
                  </a:extLst>
                </p:cNvPr>
                <p:cNvSpPr/>
                <p:nvPr/>
              </p:nvSpPr>
              <p:spPr>
                <a:xfrm rot="10800000">
                  <a:off x="1814055" y="3743472"/>
                  <a:ext cx="3106185" cy="2258652"/>
                </a:xfrm>
                <a:prstGeom prst="round2SameRect">
                  <a:avLst>
                    <a:gd name="adj1" fmla="val 628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20" name="그림 64">
                  <a:extLst>
                    <a:ext uri="{FF2B5EF4-FFF2-40B4-BE49-F238E27FC236}">
                      <a16:creationId xmlns:a16="http://schemas.microsoft.com/office/drawing/2014/main" id="{C8DA62F6-946D-D141-A220-C3422FCBE7E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16200000" flipH="1">
                  <a:off x="3261552" y="4714997"/>
                  <a:ext cx="167722" cy="2741976"/>
                </a:xfrm>
                <a:prstGeom prst="rect">
                  <a:avLst/>
                </a:prstGeom>
              </p:spPr>
            </p:pic>
            <p:sp>
              <p:nvSpPr>
                <p:cNvPr id="21" name="Freeform 20">
                  <a:extLst>
                    <a:ext uri="{FF2B5EF4-FFF2-40B4-BE49-F238E27FC236}">
                      <a16:creationId xmlns:a16="http://schemas.microsoft.com/office/drawing/2014/main" id="{13C55772-6F2B-A349-BE68-AE7377A47746}"/>
                    </a:ext>
                  </a:extLst>
                </p:cNvPr>
                <p:cNvSpPr>
                  <a:spLocks/>
                </p:cNvSpPr>
                <p:nvPr/>
              </p:nvSpPr>
              <p:spPr bwMode="auto">
                <a:xfrm rot="10800000">
                  <a:off x="1814056" y="1984331"/>
                  <a:ext cx="3107549" cy="2871088"/>
                </a:xfrm>
                <a:custGeom>
                  <a:avLst/>
                  <a:gdLst>
                    <a:gd name="T0" fmla="*/ 38 w 459"/>
                    <a:gd name="T1" fmla="*/ 0 h 609"/>
                    <a:gd name="T2" fmla="*/ 421 w 459"/>
                    <a:gd name="T3" fmla="*/ 0 h 609"/>
                    <a:gd name="T4" fmla="*/ 459 w 459"/>
                    <a:gd name="T5" fmla="*/ 39 h 609"/>
                    <a:gd name="T6" fmla="*/ 459 w 459"/>
                    <a:gd name="T7" fmla="*/ 483 h 609"/>
                    <a:gd name="T8" fmla="*/ 429 w 459"/>
                    <a:gd name="T9" fmla="*/ 520 h 609"/>
                    <a:gd name="T10" fmla="*/ 46 w 459"/>
                    <a:gd name="T11" fmla="*/ 603 h 609"/>
                    <a:gd name="T12" fmla="*/ 0 w 459"/>
                    <a:gd name="T13" fmla="*/ 566 h 609"/>
                    <a:gd name="T14" fmla="*/ 0 w 459"/>
                    <a:gd name="T15" fmla="*/ 39 h 609"/>
                    <a:gd name="T16" fmla="*/ 38 w 459"/>
                    <a:gd name="T17" fmla="*/ 0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9" h="609">
                      <a:moveTo>
                        <a:pt x="38" y="0"/>
                      </a:moveTo>
                      <a:cubicBezTo>
                        <a:pt x="421" y="0"/>
                        <a:pt x="421" y="0"/>
                        <a:pt x="421" y="0"/>
                      </a:cubicBezTo>
                      <a:cubicBezTo>
                        <a:pt x="442" y="0"/>
                        <a:pt x="459" y="17"/>
                        <a:pt x="459" y="39"/>
                      </a:cubicBezTo>
                      <a:cubicBezTo>
                        <a:pt x="459" y="483"/>
                        <a:pt x="459" y="483"/>
                        <a:pt x="459" y="483"/>
                      </a:cubicBezTo>
                      <a:cubicBezTo>
                        <a:pt x="459" y="501"/>
                        <a:pt x="446" y="517"/>
                        <a:pt x="429" y="520"/>
                      </a:cubicBezTo>
                      <a:cubicBezTo>
                        <a:pt x="46" y="603"/>
                        <a:pt x="46" y="603"/>
                        <a:pt x="46" y="603"/>
                      </a:cubicBezTo>
                      <a:cubicBezTo>
                        <a:pt x="22" y="609"/>
                        <a:pt x="0" y="590"/>
                        <a:pt x="0" y="566"/>
                      </a:cubicBezTo>
                      <a:cubicBezTo>
                        <a:pt x="0" y="39"/>
                        <a:pt x="0" y="39"/>
                        <a:pt x="0" y="39"/>
                      </a:cubicBezTo>
                      <a:cubicBezTo>
                        <a:pt x="0" y="17"/>
                        <a:pt x="17" y="0"/>
                        <a:pt x="38" y="0"/>
                      </a:cubicBezTo>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sp>
            <p:nvSpPr>
              <p:cNvPr id="16" name="Oval 15">
                <a:extLst>
                  <a:ext uri="{FF2B5EF4-FFF2-40B4-BE49-F238E27FC236}">
                    <a16:creationId xmlns:a16="http://schemas.microsoft.com/office/drawing/2014/main" id="{4EA2F08C-E90F-4E4B-87D4-D2281A7F00AA}"/>
                  </a:ext>
                </a:extLst>
              </p:cNvPr>
              <p:cNvSpPr/>
              <p:nvPr/>
            </p:nvSpPr>
            <p:spPr>
              <a:xfrm>
                <a:off x="1539616" y="1966952"/>
                <a:ext cx="914400" cy="914400"/>
              </a:xfrm>
              <a:prstGeom prst="ellipse">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Arial" panose="020B0604020202020204" pitchFamily="34" charset="0"/>
                  <a:cs typeface="Arial" panose="020B0604020202020204" pitchFamily="34" charset="0"/>
                </a:endParaRPr>
              </a:p>
            </p:txBody>
          </p:sp>
          <p:sp>
            <p:nvSpPr>
              <p:cNvPr id="17" name="Oval 16">
                <a:extLst>
                  <a:ext uri="{FF2B5EF4-FFF2-40B4-BE49-F238E27FC236}">
                    <a16:creationId xmlns:a16="http://schemas.microsoft.com/office/drawing/2014/main" id="{0EF5E490-8222-9446-8661-9C8399F486EE}"/>
                  </a:ext>
                </a:extLst>
              </p:cNvPr>
              <p:cNvSpPr/>
              <p:nvPr/>
            </p:nvSpPr>
            <p:spPr>
              <a:xfrm>
                <a:off x="1605703" y="2047032"/>
                <a:ext cx="762000" cy="7620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schemeClr val="tx1"/>
                  </a:solidFill>
                  <a:latin typeface="Arial" panose="020B0604020202020204" pitchFamily="34" charset="0"/>
                  <a:cs typeface="Arial" panose="020B0604020202020204" pitchFamily="34" charset="0"/>
                </a:endParaRPr>
              </a:p>
            </p:txBody>
          </p:sp>
        </p:grpSp>
        <p:grpSp>
          <p:nvGrpSpPr>
            <p:cNvPr id="22" name="Group 21">
              <a:extLst>
                <a:ext uri="{FF2B5EF4-FFF2-40B4-BE49-F238E27FC236}">
                  <a16:creationId xmlns:a16="http://schemas.microsoft.com/office/drawing/2014/main" id="{DC586B2C-46E6-364A-8EF7-BB4CFFCA0283}"/>
                </a:ext>
              </a:extLst>
            </p:cNvPr>
            <p:cNvGrpSpPr/>
            <p:nvPr/>
          </p:nvGrpSpPr>
          <p:grpSpPr>
            <a:xfrm>
              <a:off x="4344688" y="1888890"/>
              <a:ext cx="3377028" cy="3887834"/>
              <a:chOff x="1430579" y="1821572"/>
              <a:chExt cx="3491026" cy="4348274"/>
            </a:xfrm>
          </p:grpSpPr>
          <p:grpSp>
            <p:nvGrpSpPr>
              <p:cNvPr id="23" name="Group 22">
                <a:extLst>
                  <a:ext uri="{FF2B5EF4-FFF2-40B4-BE49-F238E27FC236}">
                    <a16:creationId xmlns:a16="http://schemas.microsoft.com/office/drawing/2014/main" id="{3764549B-019D-4E47-B02E-0AEDB29F113F}"/>
                  </a:ext>
                </a:extLst>
              </p:cNvPr>
              <p:cNvGrpSpPr/>
              <p:nvPr/>
            </p:nvGrpSpPr>
            <p:grpSpPr>
              <a:xfrm>
                <a:off x="1430579" y="1821572"/>
                <a:ext cx="3491026" cy="4348274"/>
                <a:chOff x="1430579" y="1821572"/>
                <a:chExt cx="3491026" cy="4348274"/>
              </a:xfrm>
            </p:grpSpPr>
            <p:sp>
              <p:nvSpPr>
                <p:cNvPr id="26" name="Freeform 25">
                  <a:extLst>
                    <a:ext uri="{FF2B5EF4-FFF2-40B4-BE49-F238E27FC236}">
                      <a16:creationId xmlns:a16="http://schemas.microsoft.com/office/drawing/2014/main" id="{07C9FD6B-290F-F948-8716-0AEAE8930C15}"/>
                    </a:ext>
                  </a:extLst>
                </p:cNvPr>
                <p:cNvSpPr>
                  <a:spLocks/>
                </p:cNvSpPr>
                <p:nvPr/>
              </p:nvSpPr>
              <p:spPr bwMode="auto">
                <a:xfrm>
                  <a:off x="1430579" y="1821572"/>
                  <a:ext cx="2828954" cy="2871088"/>
                </a:xfrm>
                <a:custGeom>
                  <a:avLst/>
                  <a:gdLst>
                    <a:gd name="T0" fmla="*/ 38 w 459"/>
                    <a:gd name="T1" fmla="*/ 0 h 609"/>
                    <a:gd name="T2" fmla="*/ 421 w 459"/>
                    <a:gd name="T3" fmla="*/ 0 h 609"/>
                    <a:gd name="T4" fmla="*/ 459 w 459"/>
                    <a:gd name="T5" fmla="*/ 39 h 609"/>
                    <a:gd name="T6" fmla="*/ 459 w 459"/>
                    <a:gd name="T7" fmla="*/ 483 h 609"/>
                    <a:gd name="T8" fmla="*/ 429 w 459"/>
                    <a:gd name="T9" fmla="*/ 520 h 609"/>
                    <a:gd name="T10" fmla="*/ 46 w 459"/>
                    <a:gd name="T11" fmla="*/ 603 h 609"/>
                    <a:gd name="T12" fmla="*/ 0 w 459"/>
                    <a:gd name="T13" fmla="*/ 566 h 609"/>
                    <a:gd name="T14" fmla="*/ 0 w 459"/>
                    <a:gd name="T15" fmla="*/ 39 h 609"/>
                    <a:gd name="T16" fmla="*/ 38 w 459"/>
                    <a:gd name="T17" fmla="*/ 0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9" h="609">
                      <a:moveTo>
                        <a:pt x="38" y="0"/>
                      </a:moveTo>
                      <a:cubicBezTo>
                        <a:pt x="421" y="0"/>
                        <a:pt x="421" y="0"/>
                        <a:pt x="421" y="0"/>
                      </a:cubicBezTo>
                      <a:cubicBezTo>
                        <a:pt x="442" y="0"/>
                        <a:pt x="459" y="17"/>
                        <a:pt x="459" y="39"/>
                      </a:cubicBezTo>
                      <a:cubicBezTo>
                        <a:pt x="459" y="483"/>
                        <a:pt x="459" y="483"/>
                        <a:pt x="459" y="483"/>
                      </a:cubicBezTo>
                      <a:cubicBezTo>
                        <a:pt x="459" y="501"/>
                        <a:pt x="446" y="517"/>
                        <a:pt x="429" y="520"/>
                      </a:cubicBezTo>
                      <a:cubicBezTo>
                        <a:pt x="46" y="603"/>
                        <a:pt x="46" y="603"/>
                        <a:pt x="46" y="603"/>
                      </a:cubicBezTo>
                      <a:cubicBezTo>
                        <a:pt x="22" y="609"/>
                        <a:pt x="0" y="590"/>
                        <a:pt x="0" y="566"/>
                      </a:cubicBezTo>
                      <a:cubicBezTo>
                        <a:pt x="0" y="39"/>
                        <a:pt x="0" y="39"/>
                        <a:pt x="0" y="39"/>
                      </a:cubicBezTo>
                      <a:cubicBezTo>
                        <a:pt x="0" y="17"/>
                        <a:pt x="17" y="0"/>
                        <a:pt x="38" y="0"/>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27" name="Round Same Side Corner Rectangle 26">
                  <a:extLst>
                    <a:ext uri="{FF2B5EF4-FFF2-40B4-BE49-F238E27FC236}">
                      <a16:creationId xmlns:a16="http://schemas.microsoft.com/office/drawing/2014/main" id="{3DBA6F26-F663-4745-B9A9-A5C8D8281A10}"/>
                    </a:ext>
                  </a:extLst>
                </p:cNvPr>
                <p:cNvSpPr/>
                <p:nvPr/>
              </p:nvSpPr>
              <p:spPr>
                <a:xfrm rot="10800000">
                  <a:off x="1814055" y="3743470"/>
                  <a:ext cx="3106185" cy="2426375"/>
                </a:xfrm>
                <a:prstGeom prst="round2SameRect">
                  <a:avLst>
                    <a:gd name="adj1" fmla="val 628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28" name="그림 64">
                  <a:extLst>
                    <a:ext uri="{FF2B5EF4-FFF2-40B4-BE49-F238E27FC236}">
                      <a16:creationId xmlns:a16="http://schemas.microsoft.com/office/drawing/2014/main" id="{E1602734-3855-2244-A3F5-447CAF514F6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16200000" flipH="1">
                  <a:off x="3261552" y="4714997"/>
                  <a:ext cx="167722" cy="2741976"/>
                </a:xfrm>
                <a:prstGeom prst="rect">
                  <a:avLst/>
                </a:prstGeom>
              </p:spPr>
            </p:pic>
            <p:sp>
              <p:nvSpPr>
                <p:cNvPr id="29" name="Freeform 28">
                  <a:extLst>
                    <a:ext uri="{FF2B5EF4-FFF2-40B4-BE49-F238E27FC236}">
                      <a16:creationId xmlns:a16="http://schemas.microsoft.com/office/drawing/2014/main" id="{E8E9CD34-5400-864A-8B45-769E15FD9FA3}"/>
                    </a:ext>
                  </a:extLst>
                </p:cNvPr>
                <p:cNvSpPr>
                  <a:spLocks/>
                </p:cNvSpPr>
                <p:nvPr/>
              </p:nvSpPr>
              <p:spPr bwMode="auto">
                <a:xfrm rot="10800000">
                  <a:off x="1814056" y="1984331"/>
                  <a:ext cx="3107549" cy="2871088"/>
                </a:xfrm>
                <a:custGeom>
                  <a:avLst/>
                  <a:gdLst>
                    <a:gd name="T0" fmla="*/ 38 w 459"/>
                    <a:gd name="T1" fmla="*/ 0 h 609"/>
                    <a:gd name="T2" fmla="*/ 421 w 459"/>
                    <a:gd name="T3" fmla="*/ 0 h 609"/>
                    <a:gd name="T4" fmla="*/ 459 w 459"/>
                    <a:gd name="T5" fmla="*/ 39 h 609"/>
                    <a:gd name="T6" fmla="*/ 459 w 459"/>
                    <a:gd name="T7" fmla="*/ 483 h 609"/>
                    <a:gd name="T8" fmla="*/ 429 w 459"/>
                    <a:gd name="T9" fmla="*/ 520 h 609"/>
                    <a:gd name="T10" fmla="*/ 46 w 459"/>
                    <a:gd name="T11" fmla="*/ 603 h 609"/>
                    <a:gd name="T12" fmla="*/ 0 w 459"/>
                    <a:gd name="T13" fmla="*/ 566 h 609"/>
                    <a:gd name="T14" fmla="*/ 0 w 459"/>
                    <a:gd name="T15" fmla="*/ 39 h 609"/>
                    <a:gd name="T16" fmla="*/ 38 w 459"/>
                    <a:gd name="T17" fmla="*/ 0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9" h="609">
                      <a:moveTo>
                        <a:pt x="38" y="0"/>
                      </a:moveTo>
                      <a:cubicBezTo>
                        <a:pt x="421" y="0"/>
                        <a:pt x="421" y="0"/>
                        <a:pt x="421" y="0"/>
                      </a:cubicBezTo>
                      <a:cubicBezTo>
                        <a:pt x="442" y="0"/>
                        <a:pt x="459" y="17"/>
                        <a:pt x="459" y="39"/>
                      </a:cubicBezTo>
                      <a:cubicBezTo>
                        <a:pt x="459" y="483"/>
                        <a:pt x="459" y="483"/>
                        <a:pt x="459" y="483"/>
                      </a:cubicBezTo>
                      <a:cubicBezTo>
                        <a:pt x="459" y="501"/>
                        <a:pt x="446" y="517"/>
                        <a:pt x="429" y="520"/>
                      </a:cubicBezTo>
                      <a:cubicBezTo>
                        <a:pt x="46" y="603"/>
                        <a:pt x="46" y="603"/>
                        <a:pt x="46" y="603"/>
                      </a:cubicBezTo>
                      <a:cubicBezTo>
                        <a:pt x="22" y="609"/>
                        <a:pt x="0" y="590"/>
                        <a:pt x="0" y="566"/>
                      </a:cubicBezTo>
                      <a:cubicBezTo>
                        <a:pt x="0" y="39"/>
                        <a:pt x="0" y="39"/>
                        <a:pt x="0" y="39"/>
                      </a:cubicBezTo>
                      <a:cubicBezTo>
                        <a:pt x="0" y="17"/>
                        <a:pt x="17" y="0"/>
                        <a:pt x="38" y="0"/>
                      </a:cubicBezTo>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sp>
            <p:nvSpPr>
              <p:cNvPr id="24" name="Oval 23">
                <a:extLst>
                  <a:ext uri="{FF2B5EF4-FFF2-40B4-BE49-F238E27FC236}">
                    <a16:creationId xmlns:a16="http://schemas.microsoft.com/office/drawing/2014/main" id="{628085A5-3DA3-AE43-8319-344FBFBE7953}"/>
                  </a:ext>
                </a:extLst>
              </p:cNvPr>
              <p:cNvSpPr/>
              <p:nvPr/>
            </p:nvSpPr>
            <p:spPr>
              <a:xfrm>
                <a:off x="1539616" y="1966952"/>
                <a:ext cx="914400" cy="914400"/>
              </a:xfrm>
              <a:prstGeom prst="ellipse">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Arial" panose="020B0604020202020204" pitchFamily="34" charset="0"/>
                  <a:cs typeface="Arial" panose="020B0604020202020204" pitchFamily="34" charset="0"/>
                </a:endParaRPr>
              </a:p>
            </p:txBody>
          </p:sp>
          <p:sp>
            <p:nvSpPr>
              <p:cNvPr id="25" name="Oval 24">
                <a:extLst>
                  <a:ext uri="{FF2B5EF4-FFF2-40B4-BE49-F238E27FC236}">
                    <a16:creationId xmlns:a16="http://schemas.microsoft.com/office/drawing/2014/main" id="{8747D826-3C5D-F845-90C2-A95BE8DC2862}"/>
                  </a:ext>
                </a:extLst>
              </p:cNvPr>
              <p:cNvSpPr/>
              <p:nvPr/>
            </p:nvSpPr>
            <p:spPr>
              <a:xfrm>
                <a:off x="1605703" y="2047032"/>
                <a:ext cx="762000" cy="7620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schemeClr val="tx1"/>
                  </a:solidFill>
                  <a:latin typeface="Arial" panose="020B0604020202020204" pitchFamily="34" charset="0"/>
                  <a:cs typeface="Arial" panose="020B0604020202020204" pitchFamily="34" charset="0"/>
                </a:endParaRPr>
              </a:p>
            </p:txBody>
          </p:sp>
        </p:grpSp>
        <p:grpSp>
          <p:nvGrpSpPr>
            <p:cNvPr id="30" name="Group 29">
              <a:extLst>
                <a:ext uri="{FF2B5EF4-FFF2-40B4-BE49-F238E27FC236}">
                  <a16:creationId xmlns:a16="http://schemas.microsoft.com/office/drawing/2014/main" id="{1713906D-5573-3248-BAB5-530A0BC2EF8D}"/>
                </a:ext>
              </a:extLst>
            </p:cNvPr>
            <p:cNvGrpSpPr/>
            <p:nvPr/>
          </p:nvGrpSpPr>
          <p:grpSpPr>
            <a:xfrm>
              <a:off x="8103772" y="1891050"/>
              <a:ext cx="3377028" cy="3887834"/>
              <a:chOff x="1430579" y="1821572"/>
              <a:chExt cx="3491026" cy="4348274"/>
            </a:xfrm>
          </p:grpSpPr>
          <p:grpSp>
            <p:nvGrpSpPr>
              <p:cNvPr id="31" name="Group 30">
                <a:extLst>
                  <a:ext uri="{FF2B5EF4-FFF2-40B4-BE49-F238E27FC236}">
                    <a16:creationId xmlns:a16="http://schemas.microsoft.com/office/drawing/2014/main" id="{9DBD242F-5FA8-1748-B0EB-87AB6586F382}"/>
                  </a:ext>
                </a:extLst>
              </p:cNvPr>
              <p:cNvGrpSpPr/>
              <p:nvPr/>
            </p:nvGrpSpPr>
            <p:grpSpPr>
              <a:xfrm>
                <a:off x="1430579" y="1821572"/>
                <a:ext cx="3491026" cy="4348274"/>
                <a:chOff x="1430579" y="1821572"/>
                <a:chExt cx="3491026" cy="4348274"/>
              </a:xfrm>
            </p:grpSpPr>
            <p:sp>
              <p:nvSpPr>
                <p:cNvPr id="34" name="Freeform 33">
                  <a:extLst>
                    <a:ext uri="{FF2B5EF4-FFF2-40B4-BE49-F238E27FC236}">
                      <a16:creationId xmlns:a16="http://schemas.microsoft.com/office/drawing/2014/main" id="{E811D3DC-D65F-BB43-B914-EB6565C686CC}"/>
                    </a:ext>
                  </a:extLst>
                </p:cNvPr>
                <p:cNvSpPr>
                  <a:spLocks/>
                </p:cNvSpPr>
                <p:nvPr/>
              </p:nvSpPr>
              <p:spPr bwMode="auto">
                <a:xfrm>
                  <a:off x="1430579" y="1821572"/>
                  <a:ext cx="2828954" cy="2871088"/>
                </a:xfrm>
                <a:custGeom>
                  <a:avLst/>
                  <a:gdLst>
                    <a:gd name="T0" fmla="*/ 38 w 459"/>
                    <a:gd name="T1" fmla="*/ 0 h 609"/>
                    <a:gd name="T2" fmla="*/ 421 w 459"/>
                    <a:gd name="T3" fmla="*/ 0 h 609"/>
                    <a:gd name="T4" fmla="*/ 459 w 459"/>
                    <a:gd name="T5" fmla="*/ 39 h 609"/>
                    <a:gd name="T6" fmla="*/ 459 w 459"/>
                    <a:gd name="T7" fmla="*/ 483 h 609"/>
                    <a:gd name="T8" fmla="*/ 429 w 459"/>
                    <a:gd name="T9" fmla="*/ 520 h 609"/>
                    <a:gd name="T10" fmla="*/ 46 w 459"/>
                    <a:gd name="T11" fmla="*/ 603 h 609"/>
                    <a:gd name="T12" fmla="*/ 0 w 459"/>
                    <a:gd name="T13" fmla="*/ 566 h 609"/>
                    <a:gd name="T14" fmla="*/ 0 w 459"/>
                    <a:gd name="T15" fmla="*/ 39 h 609"/>
                    <a:gd name="T16" fmla="*/ 38 w 459"/>
                    <a:gd name="T17" fmla="*/ 0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9" h="609">
                      <a:moveTo>
                        <a:pt x="38" y="0"/>
                      </a:moveTo>
                      <a:cubicBezTo>
                        <a:pt x="421" y="0"/>
                        <a:pt x="421" y="0"/>
                        <a:pt x="421" y="0"/>
                      </a:cubicBezTo>
                      <a:cubicBezTo>
                        <a:pt x="442" y="0"/>
                        <a:pt x="459" y="17"/>
                        <a:pt x="459" y="39"/>
                      </a:cubicBezTo>
                      <a:cubicBezTo>
                        <a:pt x="459" y="483"/>
                        <a:pt x="459" y="483"/>
                        <a:pt x="459" y="483"/>
                      </a:cubicBezTo>
                      <a:cubicBezTo>
                        <a:pt x="459" y="501"/>
                        <a:pt x="446" y="517"/>
                        <a:pt x="429" y="520"/>
                      </a:cubicBezTo>
                      <a:cubicBezTo>
                        <a:pt x="46" y="603"/>
                        <a:pt x="46" y="603"/>
                        <a:pt x="46" y="603"/>
                      </a:cubicBezTo>
                      <a:cubicBezTo>
                        <a:pt x="22" y="609"/>
                        <a:pt x="0" y="590"/>
                        <a:pt x="0" y="566"/>
                      </a:cubicBezTo>
                      <a:cubicBezTo>
                        <a:pt x="0" y="39"/>
                        <a:pt x="0" y="39"/>
                        <a:pt x="0" y="39"/>
                      </a:cubicBezTo>
                      <a:cubicBezTo>
                        <a:pt x="0" y="17"/>
                        <a:pt x="17" y="0"/>
                        <a:pt x="38" y="0"/>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35" name="Round Same Side Corner Rectangle 34">
                  <a:extLst>
                    <a:ext uri="{FF2B5EF4-FFF2-40B4-BE49-F238E27FC236}">
                      <a16:creationId xmlns:a16="http://schemas.microsoft.com/office/drawing/2014/main" id="{D6AE510E-56AA-A94B-82D7-BA6CCA095B44}"/>
                    </a:ext>
                  </a:extLst>
                </p:cNvPr>
                <p:cNvSpPr/>
                <p:nvPr/>
              </p:nvSpPr>
              <p:spPr>
                <a:xfrm rot="10800000">
                  <a:off x="1814055" y="3743472"/>
                  <a:ext cx="3106185" cy="2258652"/>
                </a:xfrm>
                <a:prstGeom prst="round2SameRect">
                  <a:avLst>
                    <a:gd name="adj1" fmla="val 628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36" name="그림 64">
                  <a:extLst>
                    <a:ext uri="{FF2B5EF4-FFF2-40B4-BE49-F238E27FC236}">
                      <a16:creationId xmlns:a16="http://schemas.microsoft.com/office/drawing/2014/main" id="{F0D26A6B-343F-F442-ADDB-F4B100B4B88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16200000" flipH="1">
                  <a:off x="3261552" y="4714997"/>
                  <a:ext cx="167722" cy="2741976"/>
                </a:xfrm>
                <a:prstGeom prst="rect">
                  <a:avLst/>
                </a:prstGeom>
              </p:spPr>
            </p:pic>
            <p:sp>
              <p:nvSpPr>
                <p:cNvPr id="37" name="Freeform 36">
                  <a:extLst>
                    <a:ext uri="{FF2B5EF4-FFF2-40B4-BE49-F238E27FC236}">
                      <a16:creationId xmlns:a16="http://schemas.microsoft.com/office/drawing/2014/main" id="{064AC589-C306-9648-9B52-1AA94C10A633}"/>
                    </a:ext>
                  </a:extLst>
                </p:cNvPr>
                <p:cNvSpPr>
                  <a:spLocks/>
                </p:cNvSpPr>
                <p:nvPr/>
              </p:nvSpPr>
              <p:spPr bwMode="auto">
                <a:xfrm rot="10800000">
                  <a:off x="1814056" y="1984331"/>
                  <a:ext cx="3107549" cy="2871088"/>
                </a:xfrm>
                <a:custGeom>
                  <a:avLst/>
                  <a:gdLst>
                    <a:gd name="T0" fmla="*/ 38 w 459"/>
                    <a:gd name="T1" fmla="*/ 0 h 609"/>
                    <a:gd name="T2" fmla="*/ 421 w 459"/>
                    <a:gd name="T3" fmla="*/ 0 h 609"/>
                    <a:gd name="T4" fmla="*/ 459 w 459"/>
                    <a:gd name="T5" fmla="*/ 39 h 609"/>
                    <a:gd name="T6" fmla="*/ 459 w 459"/>
                    <a:gd name="T7" fmla="*/ 483 h 609"/>
                    <a:gd name="T8" fmla="*/ 429 w 459"/>
                    <a:gd name="T9" fmla="*/ 520 h 609"/>
                    <a:gd name="T10" fmla="*/ 46 w 459"/>
                    <a:gd name="T11" fmla="*/ 603 h 609"/>
                    <a:gd name="T12" fmla="*/ 0 w 459"/>
                    <a:gd name="T13" fmla="*/ 566 h 609"/>
                    <a:gd name="T14" fmla="*/ 0 w 459"/>
                    <a:gd name="T15" fmla="*/ 39 h 609"/>
                    <a:gd name="T16" fmla="*/ 38 w 459"/>
                    <a:gd name="T17" fmla="*/ 0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9" h="609">
                      <a:moveTo>
                        <a:pt x="38" y="0"/>
                      </a:moveTo>
                      <a:cubicBezTo>
                        <a:pt x="421" y="0"/>
                        <a:pt x="421" y="0"/>
                        <a:pt x="421" y="0"/>
                      </a:cubicBezTo>
                      <a:cubicBezTo>
                        <a:pt x="442" y="0"/>
                        <a:pt x="459" y="17"/>
                        <a:pt x="459" y="39"/>
                      </a:cubicBezTo>
                      <a:cubicBezTo>
                        <a:pt x="459" y="483"/>
                        <a:pt x="459" y="483"/>
                        <a:pt x="459" y="483"/>
                      </a:cubicBezTo>
                      <a:cubicBezTo>
                        <a:pt x="459" y="501"/>
                        <a:pt x="446" y="517"/>
                        <a:pt x="429" y="520"/>
                      </a:cubicBezTo>
                      <a:cubicBezTo>
                        <a:pt x="46" y="603"/>
                        <a:pt x="46" y="603"/>
                        <a:pt x="46" y="603"/>
                      </a:cubicBezTo>
                      <a:cubicBezTo>
                        <a:pt x="22" y="609"/>
                        <a:pt x="0" y="590"/>
                        <a:pt x="0" y="566"/>
                      </a:cubicBezTo>
                      <a:cubicBezTo>
                        <a:pt x="0" y="39"/>
                        <a:pt x="0" y="39"/>
                        <a:pt x="0" y="39"/>
                      </a:cubicBezTo>
                      <a:cubicBezTo>
                        <a:pt x="0" y="17"/>
                        <a:pt x="17" y="0"/>
                        <a:pt x="38" y="0"/>
                      </a:cubicBezTo>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sp>
            <p:nvSpPr>
              <p:cNvPr id="32" name="Oval 31">
                <a:extLst>
                  <a:ext uri="{FF2B5EF4-FFF2-40B4-BE49-F238E27FC236}">
                    <a16:creationId xmlns:a16="http://schemas.microsoft.com/office/drawing/2014/main" id="{55738764-91C9-5640-8F76-6DC05CCD1B0B}"/>
                  </a:ext>
                </a:extLst>
              </p:cNvPr>
              <p:cNvSpPr/>
              <p:nvPr/>
            </p:nvSpPr>
            <p:spPr>
              <a:xfrm>
                <a:off x="1539616" y="1966952"/>
                <a:ext cx="914400" cy="914400"/>
              </a:xfrm>
              <a:prstGeom prst="ellipse">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Arial" panose="020B0604020202020204" pitchFamily="34" charset="0"/>
                  <a:cs typeface="Arial" panose="020B0604020202020204" pitchFamily="34" charset="0"/>
                </a:endParaRPr>
              </a:p>
            </p:txBody>
          </p:sp>
          <p:sp>
            <p:nvSpPr>
              <p:cNvPr id="33" name="Oval 32">
                <a:extLst>
                  <a:ext uri="{FF2B5EF4-FFF2-40B4-BE49-F238E27FC236}">
                    <a16:creationId xmlns:a16="http://schemas.microsoft.com/office/drawing/2014/main" id="{52197D81-F5A6-E14E-9E93-246173FDC1A5}"/>
                  </a:ext>
                </a:extLst>
              </p:cNvPr>
              <p:cNvSpPr/>
              <p:nvPr/>
            </p:nvSpPr>
            <p:spPr>
              <a:xfrm>
                <a:off x="1605703" y="2047032"/>
                <a:ext cx="762000" cy="7620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schemeClr val="tx1"/>
                  </a:solidFill>
                  <a:latin typeface="Arial" panose="020B0604020202020204" pitchFamily="34" charset="0"/>
                  <a:cs typeface="Arial" panose="020B0604020202020204" pitchFamily="34" charset="0"/>
                </a:endParaRPr>
              </a:p>
            </p:txBody>
          </p:sp>
        </p:grpSp>
        <p:sp>
          <p:nvSpPr>
            <p:cNvPr id="41" name="TextBox 40">
              <a:extLst>
                <a:ext uri="{FF2B5EF4-FFF2-40B4-BE49-F238E27FC236}">
                  <a16:creationId xmlns:a16="http://schemas.microsoft.com/office/drawing/2014/main" id="{354E111D-39AF-934A-9543-3F6D75B39980}"/>
                </a:ext>
              </a:extLst>
            </p:cNvPr>
            <p:cNvSpPr txBox="1"/>
            <p:nvPr/>
          </p:nvSpPr>
          <p:spPr>
            <a:xfrm>
              <a:off x="1098312" y="2845548"/>
              <a:ext cx="2667310" cy="2691955"/>
            </a:xfrm>
            <a:prstGeom prst="rect">
              <a:avLst/>
            </a:prstGeom>
            <a:noFill/>
          </p:spPr>
          <p:txBody>
            <a:bodyPr wrap="square" rtlCol="0">
              <a:spAutoFit/>
            </a:bodyPr>
            <a:lstStyle/>
            <a:p>
              <a:pPr marL="9525" lvl="1">
                <a:lnSpc>
                  <a:spcPct val="120000"/>
                </a:lnSpc>
                <a:spcBef>
                  <a:spcPts val="0"/>
                </a:spcBef>
                <a:spcAft>
                  <a:spcPts val="0"/>
                </a:spcAft>
                <a:buNone/>
              </a:pPr>
              <a:r>
                <a:rPr lang="en-US" sz="1600" b="1" dirty="0">
                  <a:solidFill>
                    <a:schemeClr val="tx2"/>
                  </a:solidFill>
                </a:rPr>
                <a:t>CARENET Trial</a:t>
              </a:r>
            </a:p>
            <a:p>
              <a:pPr marL="9525" lvl="1">
                <a:lnSpc>
                  <a:spcPct val="120000"/>
                </a:lnSpc>
                <a:spcBef>
                  <a:spcPts val="0"/>
                </a:spcBef>
                <a:spcAft>
                  <a:spcPts val="0"/>
                </a:spcAft>
                <a:buNone/>
              </a:pPr>
              <a:endParaRPr lang="en-US" sz="800" b="1" dirty="0">
                <a:solidFill>
                  <a:schemeClr val="tx2"/>
                </a:solidFill>
              </a:endParaRPr>
            </a:p>
            <a:p>
              <a:pPr marL="9525" lvl="1">
                <a:lnSpc>
                  <a:spcPct val="120000"/>
                </a:lnSpc>
                <a:spcBef>
                  <a:spcPts val="0"/>
                </a:spcBef>
                <a:spcAft>
                  <a:spcPts val="0"/>
                </a:spcAft>
                <a:buNone/>
              </a:pPr>
              <a:r>
                <a:rPr lang="en-US" sz="1600" dirty="0">
                  <a:solidFill>
                    <a:schemeClr val="tx2"/>
                  </a:solidFill>
                </a:rPr>
                <a:t>First in Man Study- Demonstrated Safety, Efficacy, &amp; Neuroprotection over other stents data</a:t>
              </a:r>
            </a:p>
            <a:p>
              <a:pPr marL="9525" lvl="1">
                <a:lnSpc>
                  <a:spcPct val="120000"/>
                </a:lnSpc>
                <a:spcBef>
                  <a:spcPts val="0"/>
                </a:spcBef>
                <a:spcAft>
                  <a:spcPts val="0"/>
                </a:spcAft>
                <a:buNone/>
              </a:pPr>
              <a:r>
                <a:rPr lang="en-US" sz="1400" b="1" dirty="0">
                  <a:solidFill>
                    <a:schemeClr val="tx2"/>
                  </a:solidFill>
                </a:rPr>
                <a:t>Reduction of embolization</a:t>
              </a:r>
            </a:p>
            <a:p>
              <a:pPr marL="9525" lvl="1">
                <a:lnSpc>
                  <a:spcPct val="120000"/>
                </a:lnSpc>
                <a:spcBef>
                  <a:spcPts val="0"/>
                </a:spcBef>
                <a:spcAft>
                  <a:spcPts val="0"/>
                </a:spcAft>
                <a:buNone/>
              </a:pPr>
              <a:r>
                <a:rPr lang="en-US" sz="1200" i="1" dirty="0">
                  <a:solidFill>
                    <a:schemeClr val="tx2"/>
                  </a:solidFill>
                </a:rPr>
                <a:t>(50% fewer lesions / 80% less volume with 0 events @ 30 days)</a:t>
              </a:r>
            </a:p>
          </p:txBody>
        </p:sp>
      </p:grpSp>
      <p:sp>
        <p:nvSpPr>
          <p:cNvPr id="4" name="Text Placeholder 3">
            <a:extLst>
              <a:ext uri="{FF2B5EF4-FFF2-40B4-BE49-F238E27FC236}">
                <a16:creationId xmlns:a16="http://schemas.microsoft.com/office/drawing/2014/main" id="{3E1CFFD5-2714-4C46-84C8-3338D98F480E}"/>
              </a:ext>
            </a:extLst>
          </p:cNvPr>
          <p:cNvSpPr>
            <a:spLocks noGrp="1"/>
          </p:cNvSpPr>
          <p:nvPr>
            <p:ph type="body" sz="quarter" idx="13"/>
          </p:nvPr>
        </p:nvSpPr>
        <p:spPr/>
        <p:txBody>
          <a:bodyPr>
            <a:normAutofit lnSpcReduction="10000"/>
          </a:bodyPr>
          <a:lstStyle/>
          <a:p>
            <a:r>
              <a:rPr lang="en-US" dirty="0"/>
              <a:t>2015-2022</a:t>
            </a:r>
          </a:p>
        </p:txBody>
      </p:sp>
      <p:sp>
        <p:nvSpPr>
          <p:cNvPr id="2" name="Title 1">
            <a:extLst>
              <a:ext uri="{FF2B5EF4-FFF2-40B4-BE49-F238E27FC236}">
                <a16:creationId xmlns:a16="http://schemas.microsoft.com/office/drawing/2014/main" id="{A3354916-EF82-5442-A9A4-A86579C59985}"/>
              </a:ext>
            </a:extLst>
          </p:cNvPr>
          <p:cNvSpPr>
            <a:spLocks noGrp="1"/>
          </p:cNvSpPr>
          <p:nvPr>
            <p:ph type="title"/>
          </p:nvPr>
        </p:nvSpPr>
        <p:spPr/>
        <p:txBody>
          <a:bodyPr/>
          <a:lstStyle/>
          <a:p>
            <a:r>
              <a:rPr lang="en-US" dirty="0"/>
              <a:t>Clinical Support Highlights   </a:t>
            </a:r>
          </a:p>
        </p:txBody>
      </p:sp>
      <p:pic>
        <p:nvPicPr>
          <p:cNvPr id="15" name="Graphic 14">
            <a:extLst>
              <a:ext uri="{FF2B5EF4-FFF2-40B4-BE49-F238E27FC236}">
                <a16:creationId xmlns:a16="http://schemas.microsoft.com/office/drawing/2014/main" id="{165C2E68-A55C-074A-8B8F-A9C4983AEA1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6249" y="4969329"/>
            <a:ext cx="487446" cy="487446"/>
          </a:xfrm>
          <a:prstGeom prst="rect">
            <a:avLst/>
          </a:prstGeom>
        </p:spPr>
      </p:pic>
      <p:sp>
        <p:nvSpPr>
          <p:cNvPr id="47" name="TextBox 46">
            <a:extLst>
              <a:ext uri="{FF2B5EF4-FFF2-40B4-BE49-F238E27FC236}">
                <a16:creationId xmlns:a16="http://schemas.microsoft.com/office/drawing/2014/main" id="{AB3D83C6-4F6E-1645-84AA-8222A83342C8}"/>
              </a:ext>
            </a:extLst>
          </p:cNvPr>
          <p:cNvSpPr txBox="1"/>
          <p:nvPr/>
        </p:nvSpPr>
        <p:spPr>
          <a:xfrm>
            <a:off x="4816750" y="2658537"/>
            <a:ext cx="2571326" cy="3349250"/>
          </a:xfrm>
          <a:prstGeom prst="rect">
            <a:avLst/>
          </a:prstGeom>
          <a:noFill/>
        </p:spPr>
        <p:txBody>
          <a:bodyPr wrap="square" rtlCol="0">
            <a:spAutoFit/>
          </a:bodyPr>
          <a:lstStyle/>
          <a:p>
            <a:pPr marL="9525" lvl="1">
              <a:lnSpc>
                <a:spcPct val="120000"/>
              </a:lnSpc>
              <a:spcBef>
                <a:spcPts val="0"/>
              </a:spcBef>
              <a:spcAft>
                <a:spcPts val="0"/>
              </a:spcAft>
              <a:buNone/>
            </a:pPr>
            <a:r>
              <a:rPr lang="en-US" sz="1600" b="1" dirty="0">
                <a:solidFill>
                  <a:schemeClr val="tx2"/>
                </a:solidFill>
              </a:rPr>
              <a:t>PARADIGM + Extend </a:t>
            </a:r>
          </a:p>
          <a:p>
            <a:pPr marL="9525" lvl="1">
              <a:lnSpc>
                <a:spcPct val="120000"/>
              </a:lnSpc>
              <a:spcBef>
                <a:spcPts val="0"/>
              </a:spcBef>
              <a:spcAft>
                <a:spcPts val="0"/>
              </a:spcAft>
              <a:buNone/>
            </a:pPr>
            <a:endParaRPr lang="en-US" sz="800" b="1" dirty="0">
              <a:solidFill>
                <a:schemeClr val="tx2"/>
              </a:solidFill>
            </a:endParaRPr>
          </a:p>
          <a:p>
            <a:pPr marL="9525" lvl="1">
              <a:lnSpc>
                <a:spcPct val="120000"/>
              </a:lnSpc>
              <a:spcBef>
                <a:spcPts val="0"/>
              </a:spcBef>
              <a:spcAft>
                <a:spcPts val="0"/>
              </a:spcAft>
              <a:buNone/>
            </a:pPr>
            <a:r>
              <a:rPr lang="en-US" sz="1600" dirty="0">
                <a:solidFill>
                  <a:schemeClr val="tx2"/>
                </a:solidFill>
              </a:rPr>
              <a:t>Opened CARENET study inclusion criteria all comers. </a:t>
            </a:r>
          </a:p>
          <a:p>
            <a:pPr marL="9525" lvl="1">
              <a:lnSpc>
                <a:spcPct val="120000"/>
              </a:lnSpc>
              <a:spcBef>
                <a:spcPts val="0"/>
              </a:spcBef>
              <a:spcAft>
                <a:spcPts val="0"/>
              </a:spcAft>
              <a:buNone/>
            </a:pPr>
            <a:r>
              <a:rPr lang="en-US" sz="1400" b="1" dirty="0">
                <a:solidFill>
                  <a:schemeClr val="tx2"/>
                </a:solidFill>
              </a:rPr>
              <a:t>Concluded the safety and clinical outcomes were applicable to all. </a:t>
            </a:r>
          </a:p>
          <a:p>
            <a:pPr marL="9525" lvl="1">
              <a:lnSpc>
                <a:spcPct val="120000"/>
              </a:lnSpc>
              <a:spcBef>
                <a:spcPts val="0"/>
              </a:spcBef>
              <a:spcAft>
                <a:spcPts val="0"/>
              </a:spcAft>
              <a:buNone/>
            </a:pPr>
            <a:r>
              <a:rPr lang="en-US" sz="1200" i="1" dirty="0">
                <a:solidFill>
                  <a:schemeClr val="tx2"/>
                </a:solidFill>
              </a:rPr>
              <a:t>500 patients followed 5 years. Defines standard for measured sustained protection and long-term outcomes </a:t>
            </a:r>
          </a:p>
          <a:p>
            <a:pPr marL="9525" lvl="1">
              <a:lnSpc>
                <a:spcPct val="120000"/>
              </a:lnSpc>
              <a:spcBef>
                <a:spcPts val="0"/>
              </a:spcBef>
              <a:spcAft>
                <a:spcPts val="0"/>
              </a:spcAft>
              <a:buNone/>
            </a:pPr>
            <a:endParaRPr lang="en-US" sz="1600" dirty="0">
              <a:solidFill>
                <a:schemeClr val="tx2"/>
              </a:solidFill>
            </a:endParaRPr>
          </a:p>
        </p:txBody>
      </p:sp>
      <p:sp>
        <p:nvSpPr>
          <p:cNvPr id="48" name="TextBox 47">
            <a:extLst>
              <a:ext uri="{FF2B5EF4-FFF2-40B4-BE49-F238E27FC236}">
                <a16:creationId xmlns:a16="http://schemas.microsoft.com/office/drawing/2014/main" id="{34C1CE86-A394-D94C-AA7F-35062FFF6514}"/>
              </a:ext>
            </a:extLst>
          </p:cNvPr>
          <p:cNvSpPr txBox="1"/>
          <p:nvPr/>
        </p:nvSpPr>
        <p:spPr>
          <a:xfrm>
            <a:off x="8629859" y="2912514"/>
            <a:ext cx="2652437" cy="2064091"/>
          </a:xfrm>
          <a:prstGeom prst="rect">
            <a:avLst/>
          </a:prstGeom>
          <a:noFill/>
        </p:spPr>
        <p:txBody>
          <a:bodyPr wrap="square" rtlCol="0">
            <a:spAutoFit/>
          </a:bodyPr>
          <a:lstStyle/>
          <a:p>
            <a:pPr marL="9525" lvl="1">
              <a:lnSpc>
                <a:spcPct val="120000"/>
              </a:lnSpc>
              <a:spcBef>
                <a:spcPts val="0"/>
              </a:spcBef>
              <a:spcAft>
                <a:spcPts val="0"/>
              </a:spcAft>
              <a:buNone/>
            </a:pPr>
            <a:r>
              <a:rPr lang="en-US" sz="1600" b="1" dirty="0"/>
              <a:t>Randomized Control Trial</a:t>
            </a:r>
          </a:p>
          <a:p>
            <a:pPr marL="9525" lvl="1">
              <a:lnSpc>
                <a:spcPct val="120000"/>
              </a:lnSpc>
              <a:spcBef>
                <a:spcPts val="0"/>
              </a:spcBef>
              <a:spcAft>
                <a:spcPts val="0"/>
              </a:spcAft>
              <a:buNone/>
            </a:pPr>
            <a:endParaRPr lang="en-US" sz="800" b="1" dirty="0">
              <a:solidFill>
                <a:schemeClr val="tx2"/>
              </a:solidFill>
            </a:endParaRPr>
          </a:p>
          <a:p>
            <a:pPr marL="9525" lvl="1">
              <a:lnSpc>
                <a:spcPct val="120000"/>
              </a:lnSpc>
              <a:spcBef>
                <a:spcPts val="0"/>
              </a:spcBef>
              <a:spcAft>
                <a:spcPts val="0"/>
              </a:spcAft>
              <a:buNone/>
            </a:pPr>
            <a:r>
              <a:rPr lang="en-US" sz="1600" dirty="0">
                <a:solidFill>
                  <a:schemeClr val="tx2"/>
                </a:solidFill>
              </a:rPr>
              <a:t>CGuard vs. Conventional Stent (Abbott Acculink) </a:t>
            </a:r>
          </a:p>
          <a:p>
            <a:pPr marL="9525" lvl="1">
              <a:lnSpc>
                <a:spcPct val="120000"/>
              </a:lnSpc>
              <a:spcBef>
                <a:spcPts val="0"/>
              </a:spcBef>
              <a:spcAft>
                <a:spcPts val="0"/>
              </a:spcAft>
              <a:buNone/>
            </a:pPr>
            <a:r>
              <a:rPr lang="en-US" sz="1400" b="1" dirty="0">
                <a:solidFill>
                  <a:schemeClr val="tx2"/>
                </a:solidFill>
              </a:rPr>
              <a:t>CGuard superiority in Randomized study format</a:t>
            </a:r>
          </a:p>
          <a:p>
            <a:pPr marL="9525" lvl="1">
              <a:lnSpc>
                <a:spcPct val="120000"/>
              </a:lnSpc>
              <a:spcBef>
                <a:spcPts val="0"/>
              </a:spcBef>
              <a:spcAft>
                <a:spcPts val="0"/>
              </a:spcAft>
              <a:buNone/>
            </a:pPr>
            <a:r>
              <a:rPr lang="en-US" sz="1200" dirty="0">
                <a:solidFill>
                  <a:schemeClr val="tx2"/>
                </a:solidFill>
              </a:rPr>
              <a:t>Confirms CARENET results with statistical significance </a:t>
            </a:r>
          </a:p>
        </p:txBody>
      </p:sp>
      <p:pic>
        <p:nvPicPr>
          <p:cNvPr id="50" name="Graphic 49">
            <a:extLst>
              <a:ext uri="{FF2B5EF4-FFF2-40B4-BE49-F238E27FC236}">
                <a16:creationId xmlns:a16="http://schemas.microsoft.com/office/drawing/2014/main" id="{6958D6AA-38D1-DE43-BBA4-9DED5AAE386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36897" y="2223832"/>
            <a:ext cx="385924" cy="385924"/>
          </a:xfrm>
          <a:prstGeom prst="rect">
            <a:avLst/>
          </a:prstGeom>
        </p:spPr>
      </p:pic>
      <p:pic>
        <p:nvPicPr>
          <p:cNvPr id="52" name="Graphic 51">
            <a:extLst>
              <a:ext uri="{FF2B5EF4-FFF2-40B4-BE49-F238E27FC236}">
                <a16:creationId xmlns:a16="http://schemas.microsoft.com/office/drawing/2014/main" id="{9E748169-EE16-0A47-8A53-9C02ADD99B9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16218" y="2245569"/>
            <a:ext cx="364187" cy="364187"/>
          </a:xfrm>
          <a:prstGeom prst="rect">
            <a:avLst/>
          </a:prstGeom>
        </p:spPr>
      </p:pic>
      <p:pic>
        <p:nvPicPr>
          <p:cNvPr id="54" name="Graphic 53">
            <a:extLst>
              <a:ext uri="{FF2B5EF4-FFF2-40B4-BE49-F238E27FC236}">
                <a16:creationId xmlns:a16="http://schemas.microsoft.com/office/drawing/2014/main" id="{C1E04FD6-D8C4-0346-BE11-40F4BB83DD0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685154" y="2242041"/>
            <a:ext cx="371241" cy="371241"/>
          </a:xfrm>
          <a:prstGeom prst="rect">
            <a:avLst/>
          </a:prstGeom>
        </p:spPr>
      </p:pic>
    </p:spTree>
    <p:extLst>
      <p:ext uri="{BB962C8B-B14F-4D97-AF65-F5344CB8AC3E}">
        <p14:creationId xmlns:p14="http://schemas.microsoft.com/office/powerpoint/2010/main" val="12522635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165C2E68-A55C-074A-8B8F-A9C4983AEA1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6249" y="4969329"/>
            <a:ext cx="487446" cy="487446"/>
          </a:xfrm>
          <a:prstGeom prst="rect">
            <a:avLst/>
          </a:prstGeom>
        </p:spPr>
      </p:pic>
      <p:sp>
        <p:nvSpPr>
          <p:cNvPr id="9" name="Title 2">
            <a:extLst>
              <a:ext uri="{FF2B5EF4-FFF2-40B4-BE49-F238E27FC236}">
                <a16:creationId xmlns:a16="http://schemas.microsoft.com/office/drawing/2014/main" id="{8D78E56B-08CE-ED68-C0E1-6AB2745191AD}"/>
              </a:ext>
            </a:extLst>
          </p:cNvPr>
          <p:cNvSpPr>
            <a:spLocks noGrp="1"/>
          </p:cNvSpPr>
          <p:nvPr>
            <p:ph type="title"/>
          </p:nvPr>
        </p:nvSpPr>
        <p:spPr>
          <a:xfrm>
            <a:off x="320406" y="360007"/>
            <a:ext cx="11424553" cy="432473"/>
          </a:xfrm>
        </p:spPr>
        <p:txBody>
          <a:bodyPr/>
          <a:lstStyle/>
          <a:p>
            <a:r>
              <a:rPr lang="en-US" dirty="0"/>
              <a:t>CARMEN Meta-Analysis (112 Studies, 68K Patients) </a:t>
            </a:r>
          </a:p>
        </p:txBody>
      </p:sp>
      <p:sp>
        <p:nvSpPr>
          <p:cNvPr id="10" name="TextBox 9">
            <a:extLst>
              <a:ext uri="{FF2B5EF4-FFF2-40B4-BE49-F238E27FC236}">
                <a16:creationId xmlns:a16="http://schemas.microsoft.com/office/drawing/2014/main" id="{2A5B43F1-838B-5B4D-205D-8DE4DBFCFB96}"/>
              </a:ext>
            </a:extLst>
          </p:cNvPr>
          <p:cNvSpPr txBox="1"/>
          <p:nvPr/>
        </p:nvSpPr>
        <p:spPr>
          <a:xfrm>
            <a:off x="257267" y="1461136"/>
            <a:ext cx="3903343" cy="3693319"/>
          </a:xfrm>
          <a:prstGeom prst="rect">
            <a:avLst/>
          </a:prstGeom>
          <a:noFill/>
        </p:spPr>
        <p:txBody>
          <a:bodyPr wrap="square">
            <a:spAutoFit/>
          </a:bodyPr>
          <a:lstStyle/>
          <a:p>
            <a:pPr marL="285750" indent="-285750">
              <a:buFont typeface="Wingdings" panose="05000000000000000000" pitchFamily="2" charset="2"/>
              <a:buChar char="§"/>
            </a:pPr>
            <a:r>
              <a:rPr lang="en-US" dirty="0">
                <a:effectLst/>
                <a:latin typeface="Lato" panose="020F0502020204030203" pitchFamily="34" charset="0"/>
                <a:ea typeface="Lato" panose="020F0502020204030203" pitchFamily="34" charset="0"/>
                <a:cs typeface="Lato" panose="020F0502020204030203" pitchFamily="34" charset="0"/>
              </a:rPr>
              <a:t>Improvements from second-generation stents (SGS) relative to first-generation stents (FGS), but important differences exist amongst the SGS:</a:t>
            </a:r>
          </a:p>
          <a:p>
            <a:pPr marL="285750" indent="-285750">
              <a:buFont typeface="Wingdings" panose="05000000000000000000" pitchFamily="2" charset="2"/>
              <a:buChar char="§"/>
            </a:pPr>
            <a:endParaRPr lang="en-US" b="1" u="sng" dirty="0">
              <a:latin typeface="Lato" panose="020F0502020204030203" pitchFamily="34" charset="0"/>
              <a:ea typeface="Lato" panose="020F0502020204030203" pitchFamily="34" charset="0"/>
              <a:cs typeface="Lato" panose="020F0502020204030203" pitchFamily="34" charset="0"/>
            </a:endParaRPr>
          </a:p>
          <a:p>
            <a:pPr marL="285750" indent="-285750">
              <a:buFont typeface="Wingdings" panose="05000000000000000000" pitchFamily="2" charset="2"/>
              <a:buChar char="§"/>
            </a:pPr>
            <a:r>
              <a:rPr lang="en-US" b="1" u="sng" dirty="0" err="1">
                <a:effectLst/>
                <a:latin typeface="Lato" panose="020F0502020204030203" pitchFamily="34" charset="0"/>
                <a:ea typeface="Lato" panose="020F0502020204030203" pitchFamily="34" charset="0"/>
                <a:cs typeface="Lato" panose="020F0502020204030203" pitchFamily="34" charset="0"/>
              </a:rPr>
              <a:t>CGuard’s</a:t>
            </a:r>
            <a:r>
              <a:rPr lang="en-US" b="1" u="sng" dirty="0">
                <a:effectLst/>
                <a:latin typeface="Lato" panose="020F0502020204030203" pitchFamily="34" charset="0"/>
                <a:ea typeface="Lato" panose="020F0502020204030203" pitchFamily="34" charset="0"/>
                <a:cs typeface="Lato" panose="020F0502020204030203" pitchFamily="34" charset="0"/>
              </a:rPr>
              <a:t> MicroNet </a:t>
            </a:r>
            <a:r>
              <a:rPr lang="en-US" b="1" dirty="0">
                <a:effectLst/>
                <a:latin typeface="Lato" panose="020F0502020204030203" pitchFamily="34" charset="0"/>
                <a:ea typeface="Lato" panose="020F0502020204030203" pitchFamily="34" charset="0"/>
                <a:cs typeface="Lato" panose="020F0502020204030203" pitchFamily="34" charset="0"/>
              </a:rPr>
              <a:t>drives improvement both in event reduction (due to improved scaffolding) and restenosis reduction (due to less metal burden)</a:t>
            </a:r>
            <a:endParaRPr lang="en-US" b="1" dirty="0">
              <a:latin typeface="Lato" panose="020F0502020204030203" pitchFamily="34" charset="0"/>
              <a:ea typeface="Lato" panose="020F0502020204030203" pitchFamily="34" charset="0"/>
              <a:cs typeface="Lato" panose="020F0502020204030203" pitchFamily="34" charset="0"/>
            </a:endParaRPr>
          </a:p>
          <a:p>
            <a:pPr marL="285750" indent="-285750">
              <a:buFont typeface="Wingdings" panose="05000000000000000000" pitchFamily="2" charset="2"/>
              <a:buChar char="§"/>
            </a:pPr>
            <a:endParaRPr lang="en-US" b="1" dirty="0">
              <a:effectLst/>
              <a:latin typeface="Lato" panose="020F0502020204030203" pitchFamily="34" charset="0"/>
              <a:ea typeface="Lato" panose="020F0502020204030203" pitchFamily="34" charset="0"/>
              <a:cs typeface="Lato" panose="020F0502020204030203" pitchFamily="34" charset="0"/>
            </a:endParaRPr>
          </a:p>
        </p:txBody>
      </p:sp>
      <p:sp>
        <p:nvSpPr>
          <p:cNvPr id="11" name="Rectangle 10">
            <a:extLst>
              <a:ext uri="{FF2B5EF4-FFF2-40B4-BE49-F238E27FC236}">
                <a16:creationId xmlns:a16="http://schemas.microsoft.com/office/drawing/2014/main" id="{59F0C3EE-19A3-5C78-8D21-1918F2667C82}"/>
              </a:ext>
            </a:extLst>
          </p:cNvPr>
          <p:cNvSpPr/>
          <p:nvPr/>
        </p:nvSpPr>
        <p:spPr>
          <a:xfrm>
            <a:off x="176802" y="6232816"/>
            <a:ext cx="10770136" cy="215444"/>
          </a:xfrm>
          <a:prstGeom prst="rect">
            <a:avLst/>
          </a:prstGeom>
        </p:spPr>
        <p:txBody>
          <a:bodyPr wrap="square">
            <a:spAutoFit/>
          </a:bodyPr>
          <a:lstStyle/>
          <a:p>
            <a:pPr marL="117475" indent="-117475">
              <a:buFont typeface="+mj-lt"/>
              <a:buAutoNum type="arabicPeriod"/>
            </a:pPr>
            <a:r>
              <a:rPr lang="en-US" sz="800" dirty="0">
                <a:solidFill>
                  <a:schemeClr val="bg1">
                    <a:lumMod val="50000"/>
                  </a:schemeClr>
                </a:solidFill>
                <a:latin typeface="Lato" panose="020F0502020204030203" pitchFamily="34" charset="0"/>
              </a:rPr>
              <a:t>Clinical Outcomes of Second- versus First-Generation Carotid Stents: A Systematic Review and Meta-Analysis, J. Clin. Med. 2022, 11</a:t>
            </a:r>
            <a:r>
              <a:rPr lang="en-GB" sz="800" dirty="0">
                <a:solidFill>
                  <a:schemeClr val="bg1">
                    <a:lumMod val="50000"/>
                  </a:schemeClr>
                </a:solidFill>
                <a:latin typeface="Lato" panose="020F0502020204030203" pitchFamily="34" charset="0"/>
              </a:rPr>
              <a:t> </a:t>
            </a:r>
            <a:endParaRPr lang="en-US" sz="800" dirty="0">
              <a:solidFill>
                <a:schemeClr val="tx2"/>
              </a:solidFill>
              <a:latin typeface="Lato" panose="020F0502020204030203" pitchFamily="34" charset="0"/>
              <a:ea typeface="Lato" panose="020F0502020204030203" pitchFamily="34" charset="0"/>
              <a:cs typeface="Lato" panose="020F0502020204030203" pitchFamily="34" charset="0"/>
            </a:endParaRPr>
          </a:p>
        </p:txBody>
      </p:sp>
      <p:pic>
        <p:nvPicPr>
          <p:cNvPr id="13" name="Picture 12">
            <a:extLst>
              <a:ext uri="{FF2B5EF4-FFF2-40B4-BE49-F238E27FC236}">
                <a16:creationId xmlns:a16="http://schemas.microsoft.com/office/drawing/2014/main" id="{C1B2AF18-DDD7-EADE-8A90-501EABD09C7B}"/>
              </a:ext>
            </a:extLst>
          </p:cNvPr>
          <p:cNvPicPr>
            <a:picLocks noChangeAspect="1"/>
          </p:cNvPicPr>
          <p:nvPr/>
        </p:nvPicPr>
        <p:blipFill>
          <a:blip r:embed="rId5"/>
          <a:stretch>
            <a:fillRect/>
          </a:stretch>
        </p:blipFill>
        <p:spPr>
          <a:xfrm>
            <a:off x="4160610" y="710990"/>
            <a:ext cx="7339656" cy="5436019"/>
          </a:xfrm>
          <a:prstGeom prst="rect">
            <a:avLst/>
          </a:prstGeom>
        </p:spPr>
      </p:pic>
      <p:sp>
        <p:nvSpPr>
          <p:cNvPr id="38" name="Rectangle 37">
            <a:extLst>
              <a:ext uri="{FF2B5EF4-FFF2-40B4-BE49-F238E27FC236}">
                <a16:creationId xmlns:a16="http://schemas.microsoft.com/office/drawing/2014/main" id="{437900D7-D93B-E79C-9AD4-DE7AC60D11AB}"/>
              </a:ext>
            </a:extLst>
          </p:cNvPr>
          <p:cNvSpPr/>
          <p:nvPr/>
        </p:nvSpPr>
        <p:spPr>
          <a:xfrm>
            <a:off x="10400014" y="1498664"/>
            <a:ext cx="822960" cy="4572000"/>
          </a:xfrm>
          <a:prstGeom prst="rect">
            <a:avLst/>
          </a:prstGeom>
          <a:solidFill>
            <a:schemeClr val="accent2">
              <a:lumMod val="20000"/>
              <a:lumOff val="80000"/>
              <a:alpha val="38000"/>
            </a:schemeClr>
          </a:solidFill>
          <a:ln w="50800">
            <a:solidFill>
              <a:srgbClr val="87C45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33282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CE9D1E-0140-E560-6372-AFDA9D9A30D0}"/>
              </a:ext>
            </a:extLst>
          </p:cNvPr>
          <p:cNvSpPr/>
          <p:nvPr/>
        </p:nvSpPr>
        <p:spPr>
          <a:xfrm>
            <a:off x="0" y="1179946"/>
            <a:ext cx="12192000" cy="44981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Lato"/>
                <a:ea typeface="+mn-ea"/>
                <a:cs typeface="+mn-cs"/>
              </a:rPr>
              <a:t>     </a:t>
            </a:r>
            <a:r>
              <a:rPr kumimoji="0" lang="en-US" sz="2400" b="1" i="0" u="none" strike="noStrike" kern="1200" cap="none" spc="0" normalizeH="0" baseline="0" noProof="0" dirty="0">
                <a:ln>
                  <a:noFill/>
                </a:ln>
                <a:solidFill>
                  <a:srgbClr val="FFFFFF"/>
                </a:solidFill>
                <a:effectLst/>
                <a:uLnTx/>
                <a:uFillTx/>
                <a:latin typeface="Lato"/>
                <a:ea typeface="+mn-ea"/>
                <a:cs typeface="+mn-cs"/>
              </a:rPr>
              <a:t>US Regulatory Pathway</a:t>
            </a:r>
            <a:endParaRPr kumimoji="0" lang="en-US" sz="1800" b="1" i="0" u="none" strike="noStrike" kern="1200" cap="none" spc="0" normalizeH="0" baseline="0" noProof="0" dirty="0">
              <a:ln>
                <a:noFill/>
              </a:ln>
              <a:solidFill>
                <a:srgbClr val="FFFFFF"/>
              </a:solidFill>
              <a:effectLst/>
              <a:uLnTx/>
              <a:uFillTx/>
              <a:latin typeface="Lato"/>
              <a:ea typeface="+mn-ea"/>
              <a:cs typeface="+mn-cs"/>
            </a:endParaRPr>
          </a:p>
        </p:txBody>
      </p:sp>
    </p:spTree>
    <p:extLst>
      <p:ext uri="{BB962C8B-B14F-4D97-AF65-F5344CB8AC3E}">
        <p14:creationId xmlns:p14="http://schemas.microsoft.com/office/powerpoint/2010/main" val="17353758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497DC48-A8EE-1D4F-A3BD-A7E28F7EDED3}"/>
              </a:ext>
            </a:extLst>
          </p:cNvPr>
          <p:cNvSpPr>
            <a:spLocks noGrp="1"/>
          </p:cNvSpPr>
          <p:nvPr>
            <p:ph type="title"/>
          </p:nvPr>
        </p:nvSpPr>
        <p:spPr>
          <a:xfrm>
            <a:off x="326685" y="260224"/>
            <a:ext cx="11321832" cy="432473"/>
          </a:xfrm>
        </p:spPr>
        <p:txBody>
          <a:bodyPr/>
          <a:lstStyle/>
          <a:p>
            <a:r>
              <a:rPr lang="en-US" dirty="0"/>
              <a:t>PMA Trial Design (CGuardians I) </a:t>
            </a:r>
          </a:p>
        </p:txBody>
      </p:sp>
      <p:sp>
        <p:nvSpPr>
          <p:cNvPr id="4" name="Rectangle 3">
            <a:extLst>
              <a:ext uri="{FF2B5EF4-FFF2-40B4-BE49-F238E27FC236}">
                <a16:creationId xmlns:a16="http://schemas.microsoft.com/office/drawing/2014/main" id="{F4C443C5-2B62-4E4A-943D-DAEBA30959E7}"/>
              </a:ext>
            </a:extLst>
          </p:cNvPr>
          <p:cNvSpPr/>
          <p:nvPr/>
        </p:nvSpPr>
        <p:spPr>
          <a:xfrm>
            <a:off x="3795904" y="6371426"/>
            <a:ext cx="3469219" cy="21544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2"/>
                </a:solidFill>
                <a:effectLst/>
                <a:uLnTx/>
                <a:uFillTx/>
                <a:latin typeface="Lato" panose="020F0502020204030203" pitchFamily="34" charset="0"/>
                <a:ea typeface="Lato" panose="020F0502020204030203" pitchFamily="34" charset="0"/>
                <a:cs typeface="Lato" panose="020F0502020204030203" pitchFamily="34" charset="0"/>
              </a:rPr>
              <a:t>* 2021 Health Research International Market Report; </a:t>
            </a:r>
            <a:r>
              <a:rPr lang="en-US" sz="800" dirty="0">
                <a:solidFill>
                  <a:schemeClr val="tx2"/>
                </a:solidFill>
                <a:latin typeface="Lato" panose="020F0502020204030203" pitchFamily="34" charset="0"/>
                <a:ea typeface="Lato" panose="020F0502020204030203" pitchFamily="34" charset="0"/>
                <a:cs typeface="Lato" panose="020F0502020204030203" pitchFamily="34" charset="0"/>
              </a:rPr>
              <a:t>i</a:t>
            </a:r>
            <a:r>
              <a:rPr kumimoji="0" lang="en-US" sz="800" b="0" i="0" u="none" strike="noStrike" kern="1200" cap="none" spc="0" normalizeH="0" baseline="0" noProof="0" dirty="0" err="1">
                <a:ln>
                  <a:noFill/>
                </a:ln>
                <a:solidFill>
                  <a:schemeClr val="tx2"/>
                </a:solidFill>
                <a:effectLst/>
                <a:uLnTx/>
                <a:uFillTx/>
                <a:latin typeface="Lato" panose="020F0502020204030203" pitchFamily="34" charset="0"/>
                <a:ea typeface="Lato" panose="020F0502020204030203" pitchFamily="34" charset="0"/>
                <a:cs typeface="Lato" panose="020F0502020204030203" pitchFamily="34" charset="0"/>
              </a:rPr>
              <a:t>nternal</a:t>
            </a:r>
            <a:r>
              <a:rPr kumimoji="0" lang="en-US" sz="800" b="0" i="0" u="none" strike="noStrike" kern="1200" cap="none" spc="0" normalizeH="0" baseline="0" noProof="0" dirty="0">
                <a:ln>
                  <a:noFill/>
                </a:ln>
                <a:solidFill>
                  <a:schemeClr val="tx2"/>
                </a:solidFill>
                <a:effectLst/>
                <a:uLnTx/>
                <a:uFillTx/>
                <a:latin typeface="Lato" panose="020F0502020204030203" pitchFamily="34" charset="0"/>
                <a:ea typeface="Lato" panose="020F0502020204030203" pitchFamily="34" charset="0"/>
                <a:cs typeface="Lato" panose="020F0502020204030203" pitchFamily="34" charset="0"/>
              </a:rPr>
              <a:t> estimates </a:t>
            </a:r>
          </a:p>
        </p:txBody>
      </p:sp>
      <p:sp>
        <p:nvSpPr>
          <p:cNvPr id="2" name="Rectangle 1">
            <a:extLst>
              <a:ext uri="{FF2B5EF4-FFF2-40B4-BE49-F238E27FC236}">
                <a16:creationId xmlns:a16="http://schemas.microsoft.com/office/drawing/2014/main" id="{A06D2A4F-B752-47B6-92B0-90799BBE5455}"/>
              </a:ext>
            </a:extLst>
          </p:cNvPr>
          <p:cNvSpPr/>
          <p:nvPr/>
        </p:nvSpPr>
        <p:spPr>
          <a:xfrm>
            <a:off x="365331" y="5773597"/>
            <a:ext cx="10307216" cy="584775"/>
          </a:xfrm>
          <a:prstGeom prst="rect">
            <a:avLst/>
          </a:prstGeom>
        </p:spPr>
        <p:txBody>
          <a:bodyPr wrap="square">
            <a:spAutoFit/>
          </a:bodyPr>
          <a:lstStyle/>
          <a:p>
            <a:pPr marL="11113" lvl="1" indent="-11113"/>
            <a:r>
              <a:rPr lang="en-US" sz="800" dirty="0">
                <a:solidFill>
                  <a:schemeClr val="tx2"/>
                </a:solidFill>
              </a:rPr>
              <a:t>***  1. IRONGUARD I </a:t>
            </a:r>
            <a:r>
              <a:rPr lang="en-GB" sz="800" dirty="0" err="1">
                <a:solidFill>
                  <a:schemeClr val="tx2"/>
                </a:solidFill>
              </a:rPr>
              <a:t>EuroIntervention</a:t>
            </a:r>
            <a:r>
              <a:rPr lang="en-GB" sz="800" dirty="0">
                <a:solidFill>
                  <a:schemeClr val="tx2"/>
                </a:solidFill>
              </a:rPr>
              <a:t> 2018 Nov 20. 14:1150-1152 2. </a:t>
            </a:r>
            <a:r>
              <a:rPr lang="en-US" sz="800" dirty="0">
                <a:solidFill>
                  <a:schemeClr val="tx2"/>
                </a:solidFill>
              </a:rPr>
              <a:t>IRONGUARD II 1-Year Results From a Prospective Experience on CAS Using the </a:t>
            </a:r>
            <a:r>
              <a:rPr lang="en-US" sz="800" dirty="0" err="1">
                <a:solidFill>
                  <a:schemeClr val="tx2"/>
                </a:solidFill>
              </a:rPr>
              <a:t>CGuard</a:t>
            </a:r>
            <a:r>
              <a:rPr lang="en-US" sz="800" dirty="0">
                <a:solidFill>
                  <a:schemeClr val="tx2"/>
                </a:solidFill>
              </a:rPr>
              <a:t> Stent System</a:t>
            </a:r>
            <a:r>
              <a:rPr lang="en-GB" sz="800" dirty="0">
                <a:solidFill>
                  <a:schemeClr val="tx2"/>
                </a:solidFill>
              </a:rPr>
              <a:t> JACC: Cardiovascular Interventions Vol. 14, No. 17, 2021. 3.  Academic Data Registry PARADIGN-EXTENDED Monitored 30 days and 12 Months Outcomes Report, Oct 24, 2022 (Prospective evaluation of All-comer percutaneous carotid revascularisation in symptomatic and increased risk asymptomatic carotid artery stenosis using </a:t>
            </a:r>
            <a:r>
              <a:rPr lang="en-GB" sz="800" dirty="0" err="1">
                <a:solidFill>
                  <a:schemeClr val="tx2"/>
                </a:solidFill>
              </a:rPr>
              <a:t>CGuard</a:t>
            </a:r>
            <a:r>
              <a:rPr lang="en-GB" sz="800" dirty="0">
                <a:solidFill>
                  <a:schemeClr val="tx2"/>
                </a:solidFill>
              </a:rPr>
              <a:t>  </a:t>
            </a:r>
            <a:r>
              <a:rPr lang="en-GB" sz="800" dirty="0" err="1">
                <a:solidFill>
                  <a:schemeClr val="tx2"/>
                </a:solidFill>
              </a:rPr>
              <a:t>MicroNet</a:t>
            </a:r>
            <a:r>
              <a:rPr lang="en-GB" sz="800" dirty="0">
                <a:solidFill>
                  <a:schemeClr val="tx2"/>
                </a:solidFill>
              </a:rPr>
              <a:t> –covered embolic prevention stent system) 4. 5 Year Clinical Ultrasound Outcomes in CARENET Prospective </a:t>
            </a:r>
            <a:r>
              <a:rPr lang="en-GB" sz="800" dirty="0" err="1">
                <a:solidFill>
                  <a:schemeClr val="tx2"/>
                </a:solidFill>
              </a:rPr>
              <a:t>Multicenter</a:t>
            </a:r>
            <a:r>
              <a:rPr lang="en-GB" sz="800" dirty="0">
                <a:solidFill>
                  <a:schemeClr val="tx2"/>
                </a:solidFill>
              </a:rPr>
              <a:t> Trial of </a:t>
            </a:r>
            <a:r>
              <a:rPr lang="en-GB" sz="800" dirty="0" err="1">
                <a:solidFill>
                  <a:schemeClr val="tx2"/>
                </a:solidFill>
              </a:rPr>
              <a:t>CGuard</a:t>
            </a:r>
            <a:r>
              <a:rPr lang="en-GB" sz="800" dirty="0">
                <a:solidFill>
                  <a:schemeClr val="tx2"/>
                </a:solidFill>
              </a:rPr>
              <a:t> </a:t>
            </a:r>
            <a:r>
              <a:rPr lang="en-GB" sz="800" dirty="0" err="1">
                <a:solidFill>
                  <a:schemeClr val="tx2"/>
                </a:solidFill>
              </a:rPr>
              <a:t>MicroNET</a:t>
            </a:r>
            <a:r>
              <a:rPr lang="en-GB" sz="800" dirty="0">
                <a:solidFill>
                  <a:schemeClr val="tx2"/>
                </a:solidFill>
              </a:rPr>
              <a:t> Covered Stent JACC:  Cardiovascular Interventions Vol. 15, No. 18, 2022 September 26, 2022:1183-1891</a:t>
            </a:r>
            <a:endParaRPr lang="en-IL" sz="800" dirty="0">
              <a:solidFill>
                <a:schemeClr val="tx2"/>
              </a:solidFill>
            </a:endParaRPr>
          </a:p>
        </p:txBody>
      </p:sp>
      <p:sp>
        <p:nvSpPr>
          <p:cNvPr id="6" name="Rectangle 5">
            <a:extLst>
              <a:ext uri="{FF2B5EF4-FFF2-40B4-BE49-F238E27FC236}">
                <a16:creationId xmlns:a16="http://schemas.microsoft.com/office/drawing/2014/main" id="{13612F28-81FD-4A47-BD63-C3E2EF334BAA}"/>
              </a:ext>
            </a:extLst>
          </p:cNvPr>
          <p:cNvSpPr/>
          <p:nvPr/>
        </p:nvSpPr>
        <p:spPr>
          <a:xfrm>
            <a:off x="120656" y="1327015"/>
            <a:ext cx="11283153" cy="3986989"/>
          </a:xfrm>
          <a:prstGeom prst="rect">
            <a:avLst/>
          </a:prstGeom>
        </p:spPr>
        <p:txBody>
          <a:bodyPr wrap="square">
            <a:spAutoFit/>
          </a:bodyPr>
          <a:lstStyle/>
          <a:p>
            <a:pPr marL="296863" lvl="1" indent="-285750">
              <a:lnSpc>
                <a:spcPct val="120000"/>
              </a:lnSpc>
              <a:buFont typeface="Arial" panose="020B0604020202020204" pitchFamily="34" charset="0"/>
              <a:buChar char="•"/>
            </a:pPr>
            <a:r>
              <a:rPr lang="en-US" sz="1400" b="1" dirty="0">
                <a:latin typeface="+mj-lt"/>
              </a:rPr>
              <a:t>Pivotal study objective </a:t>
            </a:r>
            <a:r>
              <a:rPr lang="en-US" sz="1400" dirty="0">
                <a:latin typeface="+mj-lt"/>
              </a:rPr>
              <a:t>evaluate the safety and efficacy of the CGuard™ Carotid Stent System in the treatment of carotid artery stenosis</a:t>
            </a:r>
          </a:p>
          <a:p>
            <a:pPr marL="11113" lvl="1">
              <a:lnSpc>
                <a:spcPct val="120000"/>
              </a:lnSpc>
            </a:pPr>
            <a:endParaRPr lang="en-US" sz="1400" dirty="0">
              <a:latin typeface="+mj-lt"/>
            </a:endParaRPr>
          </a:p>
          <a:p>
            <a:pPr marL="754063" lvl="2" indent="-285750">
              <a:buFont typeface="Arial" panose="020B0604020202020204" pitchFamily="34" charset="0"/>
              <a:buChar char="•"/>
            </a:pPr>
            <a:r>
              <a:rPr lang="en-US" sz="1400" b="1" dirty="0">
                <a:latin typeface="+mj-lt"/>
              </a:rPr>
              <a:t>Intent to Treat Protocol </a:t>
            </a:r>
          </a:p>
          <a:p>
            <a:pPr marL="754063" lvl="2" indent="-285750">
              <a:buFont typeface="Arial" panose="020B0604020202020204" pitchFamily="34" charset="0"/>
              <a:buChar char="•"/>
            </a:pPr>
            <a:endParaRPr lang="en-US" sz="1400" b="1" dirty="0">
              <a:latin typeface="+mj-lt"/>
            </a:endParaRPr>
          </a:p>
          <a:p>
            <a:pPr marL="754063" lvl="2" indent="-285750">
              <a:buFont typeface="Arial" panose="020B0604020202020204" pitchFamily="34" charset="0"/>
              <a:buChar char="•"/>
            </a:pPr>
            <a:r>
              <a:rPr lang="en-US" sz="1400" b="1" dirty="0">
                <a:latin typeface="+mj-lt"/>
              </a:rPr>
              <a:t>Primary Endpoint: </a:t>
            </a:r>
            <a:r>
              <a:rPr lang="en-US" sz="1400" dirty="0">
                <a:latin typeface="+mj-lt"/>
              </a:rPr>
              <a:t>Symptomatic and asymptomatic patients undergoing carotid artery stenting (CAS) to a performance goal of &lt;</a:t>
            </a:r>
            <a:r>
              <a:rPr lang="en-US" sz="1400" b="1" dirty="0">
                <a:latin typeface="+mj-lt"/>
              </a:rPr>
              <a:t>11.6% </a:t>
            </a:r>
            <a:r>
              <a:rPr lang="en-US" sz="1400" dirty="0">
                <a:latin typeface="+mj-lt"/>
              </a:rPr>
              <a:t>developed from published CAS literature. (</a:t>
            </a:r>
            <a:r>
              <a:rPr lang="en-US" sz="1400" dirty="0">
                <a:solidFill>
                  <a:srgbClr val="000000"/>
                </a:solidFill>
                <a:effectLst/>
                <a:latin typeface="+mj-lt"/>
                <a:ea typeface="Lato" panose="020F0502020204030203" pitchFamily="34" charset="0"/>
                <a:cs typeface="Lato" panose="020F0502020204030203" pitchFamily="34" charset="0"/>
              </a:rPr>
              <a:t>Composite of DSMI through 30 days or ipsilateral stroke 31 - 365 days post-index procedure). </a:t>
            </a:r>
            <a:r>
              <a:rPr lang="en-US" sz="1400" dirty="0">
                <a:latin typeface="+mj-lt"/>
              </a:rPr>
              <a:t>Calculation will be the composite of the following: incidence of the following major adverse events: death (all‐ cause mortality), all stroke, and myocardial infarction (DSMI) through 30‐days post‐index procedure, based on the clinical events or ipsilateral stroke from 31‐365-day follow‐up, based on CEC adjudication. </a:t>
            </a:r>
          </a:p>
          <a:p>
            <a:pPr marL="754063" lvl="2" indent="-285750">
              <a:buFont typeface="Arial" panose="020B0604020202020204" pitchFamily="34" charset="0"/>
              <a:buChar char="•"/>
            </a:pPr>
            <a:endParaRPr lang="en-US" sz="1400" dirty="0">
              <a:latin typeface="+mj-lt"/>
            </a:endParaRPr>
          </a:p>
          <a:p>
            <a:pPr marL="754063" lvl="2" indent="-285750">
              <a:buFont typeface="Arial" panose="020B0604020202020204" pitchFamily="34" charset="0"/>
              <a:buChar char="•"/>
            </a:pPr>
            <a:r>
              <a:rPr lang="en-US" sz="1400" dirty="0">
                <a:latin typeface="+mj-lt"/>
              </a:rPr>
              <a:t>In European clinical studies, CGuard data of </a:t>
            </a:r>
            <a:r>
              <a:rPr lang="en-US" sz="1400" b="1" dirty="0">
                <a:latin typeface="+mj-lt"/>
              </a:rPr>
              <a:t>1,485 patients </a:t>
            </a:r>
            <a:r>
              <a:rPr lang="en-US" sz="1400" dirty="0">
                <a:latin typeface="+mj-lt"/>
              </a:rPr>
              <a:t>followed for one year - </a:t>
            </a:r>
            <a:r>
              <a:rPr lang="en-US" sz="1400" b="1" dirty="0">
                <a:latin typeface="+mj-lt"/>
              </a:rPr>
              <a:t>1.32%*** </a:t>
            </a:r>
          </a:p>
          <a:p>
            <a:pPr marL="754063" lvl="2" indent="-285750">
              <a:buFont typeface="Arial" panose="020B0604020202020204" pitchFamily="34" charset="0"/>
              <a:buChar char="•"/>
            </a:pPr>
            <a:endParaRPr lang="en-US" sz="1400" b="1" dirty="0">
              <a:latin typeface="+mj-lt"/>
            </a:endParaRPr>
          </a:p>
          <a:p>
            <a:pPr marL="296863" lvl="1" indent="-285750">
              <a:buFont typeface="Arial" panose="020B0604020202020204" pitchFamily="34" charset="0"/>
              <a:buChar char="•"/>
            </a:pPr>
            <a:r>
              <a:rPr lang="en-US" sz="1400" b="1" dirty="0">
                <a:latin typeface="+mj-lt"/>
              </a:rPr>
              <a:t>Chris Metzger, M.D. </a:t>
            </a:r>
            <a:r>
              <a:rPr lang="en-US" sz="1400" dirty="0">
                <a:latin typeface="+mj-lt"/>
              </a:rPr>
              <a:t>(Ballad Health) : Principal Investigator </a:t>
            </a:r>
          </a:p>
          <a:p>
            <a:pPr marL="296863" lvl="1" indent="-285750">
              <a:lnSpc>
                <a:spcPct val="120000"/>
              </a:lnSpc>
              <a:buFont typeface="Arial" panose="020B0604020202020204" pitchFamily="34" charset="0"/>
              <a:buChar char="•"/>
            </a:pPr>
            <a:r>
              <a:rPr lang="en-US" sz="1400" b="1" dirty="0">
                <a:latin typeface="+mj-lt"/>
              </a:rPr>
              <a:t>316 Patients – </a:t>
            </a:r>
            <a:r>
              <a:rPr lang="en-US" sz="1400" b="1" dirty="0">
                <a:solidFill>
                  <a:schemeClr val="accent1"/>
                </a:solidFill>
                <a:latin typeface="+mj-lt"/>
              </a:rPr>
              <a:t>Enrollment completed (23 months)</a:t>
            </a:r>
            <a:endParaRPr lang="en-US" sz="1400" dirty="0">
              <a:solidFill>
                <a:schemeClr val="accent1"/>
              </a:solidFill>
              <a:latin typeface="+mj-lt"/>
            </a:endParaRPr>
          </a:p>
          <a:p>
            <a:pPr marL="296863" lvl="1" indent="-285750">
              <a:lnSpc>
                <a:spcPct val="120000"/>
              </a:lnSpc>
              <a:buFont typeface="Arial" panose="020B0604020202020204" pitchFamily="34" charset="0"/>
              <a:buChar char="•"/>
            </a:pPr>
            <a:r>
              <a:rPr lang="en-US" sz="1400" b="1" dirty="0">
                <a:latin typeface="+mj-lt"/>
              </a:rPr>
              <a:t>25 Centers </a:t>
            </a:r>
            <a:r>
              <a:rPr lang="en-US" sz="1400" dirty="0">
                <a:latin typeface="+mj-lt"/>
              </a:rPr>
              <a:t>(20 in the United States and 5 in Europe)</a:t>
            </a:r>
          </a:p>
          <a:p>
            <a:pPr marL="296863" lvl="1" indent="-285750">
              <a:lnSpc>
                <a:spcPct val="120000"/>
              </a:lnSpc>
              <a:buFont typeface="Arial" panose="020B0604020202020204" pitchFamily="34" charset="0"/>
              <a:buChar char="•"/>
            </a:pPr>
            <a:r>
              <a:rPr lang="en-US" sz="1400" b="1" dirty="0">
                <a:latin typeface="+mj-lt"/>
              </a:rPr>
              <a:t>HCC (Hart Clinical Consultants) </a:t>
            </a:r>
            <a:r>
              <a:rPr lang="en-US" sz="1400" dirty="0">
                <a:latin typeface="+mj-lt"/>
              </a:rPr>
              <a:t>CRO specializing in Carotid trial execution </a:t>
            </a:r>
          </a:p>
          <a:p>
            <a:pPr marL="296863" lvl="1" indent="-285750">
              <a:lnSpc>
                <a:spcPct val="120000"/>
              </a:lnSpc>
              <a:buFont typeface="Arial" panose="020B0604020202020204" pitchFamily="34" charset="0"/>
              <a:buChar char="•"/>
            </a:pPr>
            <a:r>
              <a:rPr lang="en-US" sz="1400" b="1" dirty="0">
                <a:latin typeface="+mj-lt"/>
              </a:rPr>
              <a:t>Christina Brennan, M.D. </a:t>
            </a:r>
            <a:r>
              <a:rPr lang="en-US" sz="1400" dirty="0">
                <a:latin typeface="+mj-lt"/>
              </a:rPr>
              <a:t>and </a:t>
            </a:r>
            <a:r>
              <a:rPr lang="en-US" sz="1400" b="1" dirty="0">
                <a:latin typeface="+mj-lt"/>
              </a:rPr>
              <a:t>Gary Roubin, M.D.,PhD. : </a:t>
            </a:r>
            <a:r>
              <a:rPr lang="en-US" sz="1400" dirty="0">
                <a:latin typeface="+mj-lt"/>
              </a:rPr>
              <a:t>Supporting advisory experts </a:t>
            </a:r>
          </a:p>
        </p:txBody>
      </p:sp>
      <p:sp>
        <p:nvSpPr>
          <p:cNvPr id="3" name="Title 3">
            <a:extLst>
              <a:ext uri="{FF2B5EF4-FFF2-40B4-BE49-F238E27FC236}">
                <a16:creationId xmlns:a16="http://schemas.microsoft.com/office/drawing/2014/main" id="{4447F9CD-55ED-81B3-3EEE-B90635DE09A8}"/>
              </a:ext>
            </a:extLst>
          </p:cNvPr>
          <p:cNvSpPr txBox="1">
            <a:spLocks/>
          </p:cNvSpPr>
          <p:nvPr/>
        </p:nvSpPr>
        <p:spPr>
          <a:xfrm>
            <a:off x="365331" y="721457"/>
            <a:ext cx="11321832" cy="432473"/>
          </a:xfrm>
          <a:prstGeom prst="rect">
            <a:avLst/>
          </a:prstGeom>
        </p:spPr>
        <p:txBody>
          <a:bodyPr vert="horz" lIns="0" tIns="45720" rIns="0" bIns="45720" rtlCol="0" anchor="b">
            <a:normAutofit fontScale="85000" lnSpcReduction="10000"/>
          </a:bodyPr>
          <a:lstStyle>
            <a:lvl1pPr algn="l" defTabSz="914400" rtl="0" eaLnBrk="1" latinLnBrk="0" hangingPunct="1">
              <a:lnSpc>
                <a:spcPct val="90000"/>
              </a:lnSpc>
              <a:spcBef>
                <a:spcPct val="0"/>
              </a:spcBef>
              <a:buNone/>
              <a:defRPr sz="2400" b="1" kern="1200">
                <a:solidFill>
                  <a:schemeClr val="accent1"/>
                </a:solidFill>
                <a:latin typeface="Lato" panose="020F0502020204030203" pitchFamily="34" charset="0"/>
                <a:ea typeface="Lato" panose="020F0502020204030203" pitchFamily="34" charset="0"/>
                <a:cs typeface="Lato" panose="020F0502020204030203" pitchFamily="34" charset="0"/>
              </a:defRPr>
            </a:lvl1pPr>
          </a:lstStyle>
          <a:p>
            <a:r>
              <a:rPr lang="en-US" b="0" dirty="0"/>
              <a:t>FDA Trial Performance Goal – 11.6% vs European Clinical Trials’ Mean Performance 1.32% (w/ 1 Yr) </a:t>
            </a:r>
          </a:p>
        </p:txBody>
      </p:sp>
    </p:spTree>
    <p:extLst>
      <p:ext uri="{BB962C8B-B14F-4D97-AF65-F5344CB8AC3E}">
        <p14:creationId xmlns:p14="http://schemas.microsoft.com/office/powerpoint/2010/main" val="29645171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4512E79-B176-FF4B-9661-3CBD7518DCD8}"/>
              </a:ext>
            </a:extLst>
          </p:cNvPr>
          <p:cNvSpPr>
            <a:spLocks noGrp="1"/>
          </p:cNvSpPr>
          <p:nvPr>
            <p:ph type="body" sz="quarter" idx="13"/>
          </p:nvPr>
        </p:nvSpPr>
        <p:spPr/>
        <p:txBody>
          <a:bodyPr>
            <a:normAutofit lnSpcReduction="10000"/>
          </a:bodyPr>
          <a:lstStyle/>
          <a:p>
            <a:r>
              <a:rPr lang="en-US" dirty="0"/>
              <a:t>Forward Looking Statement</a:t>
            </a:r>
          </a:p>
        </p:txBody>
      </p:sp>
      <p:sp>
        <p:nvSpPr>
          <p:cNvPr id="14" name="Title 1">
            <a:extLst>
              <a:ext uri="{FF2B5EF4-FFF2-40B4-BE49-F238E27FC236}">
                <a16:creationId xmlns:a16="http://schemas.microsoft.com/office/drawing/2014/main" id="{730D68CD-D1AB-3D4A-A0D8-E945732DCC6B}"/>
              </a:ext>
            </a:extLst>
          </p:cNvPr>
          <p:cNvSpPr>
            <a:spLocks noGrp="1"/>
          </p:cNvSpPr>
          <p:nvPr>
            <p:ph type="title"/>
          </p:nvPr>
        </p:nvSpPr>
        <p:spPr/>
        <p:txBody>
          <a:bodyPr/>
          <a:lstStyle/>
          <a:p>
            <a:r>
              <a:rPr lang="en-US" dirty="0"/>
              <a:t>Disclaimers</a:t>
            </a:r>
          </a:p>
        </p:txBody>
      </p:sp>
      <p:sp>
        <p:nvSpPr>
          <p:cNvPr id="15" name="Rectangle 14">
            <a:extLst>
              <a:ext uri="{FF2B5EF4-FFF2-40B4-BE49-F238E27FC236}">
                <a16:creationId xmlns:a16="http://schemas.microsoft.com/office/drawing/2014/main" id="{2F3F7689-BFF8-EE42-8528-DD3C14CB3C2B}"/>
              </a:ext>
            </a:extLst>
          </p:cNvPr>
          <p:cNvSpPr/>
          <p:nvPr/>
        </p:nvSpPr>
        <p:spPr>
          <a:xfrm>
            <a:off x="323497" y="1481870"/>
            <a:ext cx="11424553" cy="4154984"/>
          </a:xfrm>
          <a:prstGeom prst="rect">
            <a:avLst/>
          </a:prstGeom>
        </p:spPr>
        <p:txBody>
          <a:bodyPr wrap="square">
            <a:spAutoFit/>
          </a:bodyPr>
          <a:lstStyle/>
          <a:p>
            <a:pPr>
              <a:spcBef>
                <a:spcPts val="600"/>
              </a:spcBef>
            </a:pPr>
            <a:r>
              <a:rPr lang="en-US" sz="1200" dirty="0">
                <a:latin typeface="Arial" panose="020B0604020202020204" pitchFamily="34" charset="0"/>
                <a:cs typeface="Arial" panose="020B0604020202020204" pitchFamily="34" charset="0"/>
              </a:rPr>
              <a:t>This presentation contains "forward-looking statements." Such statements may be preceded by the words "intends," "may," "will," "plans," "expects," "anticipates," "projects," "predicts," "estimates," "aims," "believes," "hopes," "potential" or similar words. For example, the Company is using forward-looking statements when it discusses the potential commercialization and market opportunities for its products and product candidates, its cash runway, and its anticipated future milestone Company events. Forward-looking statements are not guarantees of future performance, are based on certain assumptions and are subject to various known and unknown risks and uncertainties, many of which are beyond the Company's control, and cannot be predicted or quantified and consequently, actual results may differ materially from those expressed or implied by such forward-looking statements. Such risks and uncertainties include, without limitation, risks and uncertainties associated with (i) market acceptance of our existing and new products, (ii) negative clinical trial results or lengthy product delays in key markets, (iii) an inability to secure regulatory approvals for the sale of our products, (iv) intense competition in the medical device industry from much larger, multinational companies, (v) product liability claims, (vi) product malfunctions, (vii) our limited manufacturing capabilities and reliance on subcontractors for assistance, (viii) insufficient or inadequate reimbursement by governmental and other third party payors for our products, (ix) our efforts to successfully obtain and maintain intellectual property protection covering our products, which may not be successful, (x) legislative or regulatory reform of the healthcare system in both the U.S. and foreign jurisdictions, (xi) our reliance on single suppliers for certain product components, (xii) the fact that we will need to raise additional capital to meet our business requirements in the future and that such capital raising may be costly, dilutive or difficult to obtain and (xiii) the fact that we conduct business in multiple foreign jurisdictions, exposing us to foreign currency exchange rate fluctuations, logistical and communications challenges, burdens and costs of compliance with foreign laws and political and economic instability in each jurisdiction. More detailed information about the Company and the risk factors that may affect the realization of forward- looking statements is set forth in the Company's filings with the Securities and Exchange Commission (SEC), including the Company's Annual Report on Form 10-K and its Quarterly Reports on Form 10-Q. Investors and security holders are urged to read these documents free of charge on the SEC's web site at http://www.sec.gov. The Company assumes no obligation to publicly update or revise its forward-looking statements as a result of new information, future events or otherwise.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This presentation shall not constitute an offer to sell or the solicitation of an offer to buy, nor shall there be any sale of these securities in any state or other jurisdiction in which such offer, solicitation or sale would be unlawful prior to registration or qualification under the securities laws of any such state or other jurisdiction.</a:t>
            </a:r>
          </a:p>
          <a:p>
            <a:endParaRPr lang="en-US" sz="1200" dirty="0">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2E7AD44F-5AFE-1049-B58F-13AB06D53060}"/>
              </a:ext>
            </a:extLst>
          </p:cNvPr>
          <p:cNvPicPr>
            <a:picLocks noChangeAspect="1"/>
          </p:cNvPicPr>
          <p:nvPr/>
        </p:nvPicPr>
        <p:blipFill>
          <a:blip r:embed="rId3"/>
          <a:srcRect/>
          <a:stretch/>
        </p:blipFill>
        <p:spPr>
          <a:xfrm>
            <a:off x="348116" y="6426882"/>
            <a:ext cx="1405526" cy="191795"/>
          </a:xfrm>
          <a:prstGeom prst="rect">
            <a:avLst/>
          </a:prstGeom>
        </p:spPr>
      </p:pic>
      <p:sp>
        <p:nvSpPr>
          <p:cNvPr id="20" name="TextBox 19">
            <a:extLst>
              <a:ext uri="{FF2B5EF4-FFF2-40B4-BE49-F238E27FC236}">
                <a16:creationId xmlns:a16="http://schemas.microsoft.com/office/drawing/2014/main" id="{0F414E06-8F71-DD41-9C9C-792FB1B49EDB}"/>
              </a:ext>
            </a:extLst>
          </p:cNvPr>
          <p:cNvSpPr txBox="1"/>
          <p:nvPr/>
        </p:nvSpPr>
        <p:spPr>
          <a:xfrm>
            <a:off x="11629938" y="6426882"/>
            <a:ext cx="250390" cy="230832"/>
          </a:xfrm>
          <a:prstGeom prst="rect">
            <a:avLst/>
          </a:prstGeom>
          <a:noFill/>
        </p:spPr>
        <p:txBody>
          <a:bodyPr wrap="none" rtlCol="0" anchor="ctr" anchorCtr="0">
            <a:spAutoFit/>
          </a:bodyPr>
          <a:lstStyle/>
          <a:p>
            <a:fld id="{C24ED7F5-0699-4A52-94E8-A1B69988AE5E}" type="slidenum">
              <a:rPr lang="en-US" sz="900" b="1" smtClean="0">
                <a:solidFill>
                  <a:schemeClr val="bg1"/>
                </a:solidFill>
              </a:rPr>
              <a:t>2</a:t>
            </a:fld>
            <a:endParaRPr lang="en-US" sz="900" b="1">
              <a:solidFill>
                <a:schemeClr val="bg1"/>
              </a:solidFill>
            </a:endParaRPr>
          </a:p>
        </p:txBody>
      </p:sp>
    </p:spTree>
    <p:extLst>
      <p:ext uri="{BB962C8B-B14F-4D97-AF65-F5344CB8AC3E}">
        <p14:creationId xmlns:p14="http://schemas.microsoft.com/office/powerpoint/2010/main" val="6318786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DDF45BD-1CA9-F811-B7EB-B39FA3F34ACF}"/>
              </a:ext>
            </a:extLst>
          </p:cNvPr>
          <p:cNvSpPr>
            <a:spLocks noGrp="1"/>
          </p:cNvSpPr>
          <p:nvPr>
            <p:ph type="title"/>
          </p:nvPr>
        </p:nvSpPr>
        <p:spPr>
          <a:xfrm>
            <a:off x="982131" y="326926"/>
            <a:ext cx="10515600" cy="698436"/>
          </a:xfrm>
        </p:spPr>
        <p:txBody>
          <a:bodyPr>
            <a:normAutofit/>
          </a:bodyPr>
          <a:lstStyle/>
          <a:p>
            <a:r>
              <a:rPr lang="en-US" sz="2400" b="1">
                <a:solidFill>
                  <a:schemeClr val="accent1"/>
                </a:solidFill>
                <a:latin typeface="Lato" panose="020F0502020204030203" pitchFamily="34" charset="0"/>
                <a:ea typeface="Lato" panose="020F0502020204030203" pitchFamily="34" charset="0"/>
                <a:cs typeface="Lato" panose="020F0502020204030203" pitchFamily="34" charset="0"/>
              </a:rPr>
              <a:t>C-Guardians</a:t>
            </a:r>
            <a:r>
              <a:rPr lang="en-US" sz="2400" b="1" dirty="0">
                <a:solidFill>
                  <a:schemeClr val="accent1"/>
                </a:solidFill>
                <a:latin typeface="Lato" panose="020F0502020204030203" pitchFamily="34" charset="0"/>
                <a:ea typeface="Lato" panose="020F0502020204030203" pitchFamily="34" charset="0"/>
                <a:cs typeface="Lato" panose="020F0502020204030203" pitchFamily="34" charset="0"/>
              </a:rPr>
              <a:t>: 30-day Major Adverse Events</a:t>
            </a:r>
          </a:p>
        </p:txBody>
      </p:sp>
      <p:sp>
        <p:nvSpPr>
          <p:cNvPr id="10" name="Text Placeholder 3">
            <a:extLst>
              <a:ext uri="{FF2B5EF4-FFF2-40B4-BE49-F238E27FC236}">
                <a16:creationId xmlns:a16="http://schemas.microsoft.com/office/drawing/2014/main" id="{A73EF473-DDF7-6FFF-63EF-A2AB3FCF02D5}"/>
              </a:ext>
            </a:extLst>
          </p:cNvPr>
          <p:cNvSpPr txBox="1">
            <a:spLocks/>
          </p:cNvSpPr>
          <p:nvPr/>
        </p:nvSpPr>
        <p:spPr>
          <a:xfrm>
            <a:off x="982131" y="5359531"/>
            <a:ext cx="10017173" cy="7800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100" dirty="0"/>
              <a:t>* Hierarchical: patient count (each patient first occurrence of the most serious event).</a:t>
            </a:r>
          </a:p>
          <a:p>
            <a:pPr marL="0" indent="0">
              <a:buNone/>
            </a:pPr>
            <a:r>
              <a:rPr lang="en-US" sz="1100" baseline="30000" dirty="0"/>
              <a:t>#</a:t>
            </a:r>
            <a:r>
              <a:rPr lang="en-US" sz="1100" dirty="0"/>
              <a:t> Non-hierarchical: event count (multiple events in each patient are counted individually).</a:t>
            </a:r>
          </a:p>
          <a:p>
            <a:pPr marL="0" indent="0">
              <a:buNone/>
            </a:pPr>
            <a:r>
              <a:rPr lang="en-US" sz="1100" dirty="0"/>
              <a:t>^ Per Protocol Analysis excludes 1 patient (did not take dual antiplatelet therapy; had a major stroke and died).</a:t>
            </a:r>
          </a:p>
        </p:txBody>
      </p:sp>
      <p:graphicFrame>
        <p:nvGraphicFramePr>
          <p:cNvPr id="11" name="Table 4">
            <a:extLst>
              <a:ext uri="{FF2B5EF4-FFF2-40B4-BE49-F238E27FC236}">
                <a16:creationId xmlns:a16="http://schemas.microsoft.com/office/drawing/2014/main" id="{D5C3B8FE-4018-9BDB-72BA-144E11A4A15C}"/>
              </a:ext>
            </a:extLst>
          </p:cNvPr>
          <p:cNvGraphicFramePr>
            <a:graphicFrameLocks noGrp="1"/>
          </p:cNvGraphicFramePr>
          <p:nvPr>
            <p:extLst>
              <p:ext uri="{D42A27DB-BD31-4B8C-83A1-F6EECF244321}">
                <p14:modId xmlns:p14="http://schemas.microsoft.com/office/powerpoint/2010/main" val="1861996457"/>
              </p:ext>
            </p:extLst>
          </p:nvPr>
        </p:nvGraphicFramePr>
        <p:xfrm>
          <a:off x="982131" y="1534608"/>
          <a:ext cx="10017173" cy="3715848"/>
        </p:xfrm>
        <a:graphic>
          <a:graphicData uri="http://schemas.openxmlformats.org/drawingml/2006/table">
            <a:tbl>
              <a:tblPr firstRow="1" bandRow="1">
                <a:tableStyleId>{5C22544A-7EE6-4342-B048-85BDC9FD1C3A}</a:tableStyleId>
              </a:tblPr>
              <a:tblGrid>
                <a:gridCol w="4473251">
                  <a:extLst>
                    <a:ext uri="{9D8B030D-6E8A-4147-A177-3AD203B41FA5}">
                      <a16:colId xmlns:a16="http://schemas.microsoft.com/office/drawing/2014/main" val="1906881897"/>
                    </a:ext>
                  </a:extLst>
                </a:gridCol>
                <a:gridCol w="2794491">
                  <a:extLst>
                    <a:ext uri="{9D8B030D-6E8A-4147-A177-3AD203B41FA5}">
                      <a16:colId xmlns:a16="http://schemas.microsoft.com/office/drawing/2014/main" val="2678439614"/>
                    </a:ext>
                  </a:extLst>
                </a:gridCol>
                <a:gridCol w="2749431">
                  <a:extLst>
                    <a:ext uri="{9D8B030D-6E8A-4147-A177-3AD203B41FA5}">
                      <a16:colId xmlns:a16="http://schemas.microsoft.com/office/drawing/2014/main" val="3125390888"/>
                    </a:ext>
                  </a:extLst>
                </a:gridCol>
              </a:tblGrid>
              <a:tr h="41287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Event rate in % (n)</a:t>
                      </a:r>
                    </a:p>
                  </a:txBody>
                  <a:tcPr/>
                </a:tc>
                <a:tc>
                  <a:txBody>
                    <a:bodyPr/>
                    <a:lstStyle/>
                    <a:p>
                      <a:pPr algn="ctr"/>
                      <a:r>
                        <a:rPr lang="en-US" dirty="0"/>
                        <a:t>ITT (N=316)</a:t>
                      </a:r>
                    </a:p>
                  </a:txBody>
                  <a:tcPr/>
                </a:tc>
                <a:tc>
                  <a:txBody>
                    <a:bodyPr/>
                    <a:lstStyle/>
                    <a:p>
                      <a:pPr algn="ctr"/>
                      <a:r>
                        <a:rPr lang="en-US" dirty="0"/>
                        <a:t>Per Protocol</a:t>
                      </a:r>
                      <a:r>
                        <a:rPr lang="en-US" baseline="30000" dirty="0"/>
                        <a:t>^</a:t>
                      </a:r>
                      <a:endParaRPr lang="en-US" dirty="0"/>
                    </a:p>
                  </a:txBody>
                  <a:tcPr/>
                </a:tc>
                <a:extLst>
                  <a:ext uri="{0D108BD9-81ED-4DB2-BD59-A6C34878D82A}">
                    <a16:rowId xmlns:a16="http://schemas.microsoft.com/office/drawing/2014/main" val="3681866718"/>
                  </a:ext>
                </a:extLst>
              </a:tr>
              <a:tr h="4128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2"/>
                          </a:solidFill>
                        </a:rPr>
                        <a:t>Death, Stroke or MI</a:t>
                      </a:r>
                      <a:r>
                        <a:rPr lang="en-US" baseline="30000" dirty="0">
                          <a:solidFill>
                            <a:schemeClr val="tx2"/>
                          </a:solidFill>
                        </a:rPr>
                        <a:t>*</a:t>
                      </a:r>
                      <a:endParaRPr lang="en-US" dirty="0">
                        <a:solidFill>
                          <a:schemeClr val="tx2"/>
                        </a:solidFill>
                      </a:endParaRPr>
                    </a:p>
                  </a:txBody>
                  <a:tcPr/>
                </a:tc>
                <a:tc>
                  <a:txBody>
                    <a:bodyPr/>
                    <a:lstStyle/>
                    <a:p>
                      <a:pPr algn="ctr"/>
                      <a:r>
                        <a:rPr lang="en-US" sz="1800" dirty="0">
                          <a:solidFill>
                            <a:schemeClr val="tx2"/>
                          </a:solidFill>
                        </a:rPr>
                        <a:t>0.95% (3)</a:t>
                      </a:r>
                    </a:p>
                  </a:txBody>
                  <a:tcPr/>
                </a:tc>
                <a:tc>
                  <a:txBody>
                    <a:bodyPr/>
                    <a:lstStyle/>
                    <a:p>
                      <a:pPr algn="ctr"/>
                      <a:r>
                        <a:rPr lang="en-US" sz="1800" dirty="0">
                          <a:solidFill>
                            <a:schemeClr val="tx2"/>
                          </a:solidFill>
                        </a:rPr>
                        <a:t>0.63% (2)</a:t>
                      </a:r>
                    </a:p>
                  </a:txBody>
                  <a:tcPr/>
                </a:tc>
                <a:extLst>
                  <a:ext uri="{0D108BD9-81ED-4DB2-BD59-A6C34878D82A}">
                    <a16:rowId xmlns:a16="http://schemas.microsoft.com/office/drawing/2014/main" val="3943464883"/>
                  </a:ext>
                </a:extLst>
              </a:tr>
              <a:tr h="412872">
                <a:tc>
                  <a:txBody>
                    <a:bodyPr/>
                    <a:lstStyle/>
                    <a:p>
                      <a:pPr marL="2286000" marR="0" lvl="5"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2"/>
                          </a:solidFill>
                        </a:rPr>
                        <a:t>Death</a:t>
                      </a:r>
                      <a:r>
                        <a:rPr lang="en-US" baseline="30000" dirty="0">
                          <a:solidFill>
                            <a:schemeClr val="tx2"/>
                          </a:solidFill>
                        </a:rPr>
                        <a:t>#</a:t>
                      </a:r>
                      <a:endParaRPr lang="en-US" dirty="0">
                        <a:solidFill>
                          <a:schemeClr val="tx2"/>
                        </a:solidFill>
                      </a:endParaRPr>
                    </a:p>
                  </a:txBody>
                  <a:tcPr/>
                </a:tc>
                <a:tc>
                  <a:txBody>
                    <a:bodyPr/>
                    <a:lstStyle/>
                    <a:p>
                      <a:pPr algn="ctr"/>
                      <a:r>
                        <a:rPr lang="en-US" sz="1800" dirty="0">
                          <a:solidFill>
                            <a:schemeClr val="tx2"/>
                          </a:solidFill>
                        </a:rPr>
                        <a:t> 0.32% (1)</a:t>
                      </a:r>
                    </a:p>
                  </a:txBody>
                  <a:tcPr anchor="ctr"/>
                </a:tc>
                <a:tc>
                  <a:txBody>
                    <a:bodyPr/>
                    <a:lstStyle/>
                    <a:p>
                      <a:pPr algn="ctr"/>
                      <a:r>
                        <a:rPr lang="en-US" sz="1800" dirty="0">
                          <a:solidFill>
                            <a:schemeClr val="tx2"/>
                          </a:solidFill>
                        </a:rPr>
                        <a:t> 0.% (0)</a:t>
                      </a:r>
                    </a:p>
                  </a:txBody>
                  <a:tcPr anchor="ctr"/>
                </a:tc>
                <a:extLst>
                  <a:ext uri="{0D108BD9-81ED-4DB2-BD59-A6C34878D82A}">
                    <a16:rowId xmlns:a16="http://schemas.microsoft.com/office/drawing/2014/main" val="1869519563"/>
                  </a:ext>
                </a:extLst>
              </a:tr>
              <a:tr h="412872">
                <a:tc>
                  <a:txBody>
                    <a:bodyPr/>
                    <a:lstStyle/>
                    <a:p>
                      <a:pPr marL="2286000" marR="0" lvl="5"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2"/>
                          </a:solidFill>
                        </a:rPr>
                        <a:t>Any stroke</a:t>
                      </a:r>
                      <a:r>
                        <a:rPr lang="en-US" baseline="30000" dirty="0">
                          <a:solidFill>
                            <a:schemeClr val="tx2"/>
                          </a:solidFill>
                        </a:rPr>
                        <a:t>#</a:t>
                      </a:r>
                      <a:endParaRPr lang="en-US" dirty="0">
                        <a:solidFill>
                          <a:schemeClr val="tx2"/>
                        </a:solidFill>
                      </a:endParaRPr>
                    </a:p>
                  </a:txBody>
                  <a:tcPr/>
                </a:tc>
                <a:tc>
                  <a:txBody>
                    <a:bodyPr/>
                    <a:lstStyle/>
                    <a:p>
                      <a:pPr algn="ctr"/>
                      <a:r>
                        <a:rPr lang="en-US" sz="1800" dirty="0">
                          <a:solidFill>
                            <a:schemeClr val="tx2"/>
                          </a:solidFill>
                        </a:rPr>
                        <a:t> 0.95% (3)</a:t>
                      </a:r>
                    </a:p>
                  </a:txBody>
                  <a:tcPr anchor="ctr"/>
                </a:tc>
                <a:tc>
                  <a:txBody>
                    <a:bodyPr/>
                    <a:lstStyle/>
                    <a:p>
                      <a:pPr algn="ctr"/>
                      <a:r>
                        <a:rPr lang="en-US" sz="1800" dirty="0">
                          <a:solidFill>
                            <a:schemeClr val="tx2"/>
                          </a:solidFill>
                        </a:rPr>
                        <a:t> 0.63% (2)</a:t>
                      </a:r>
                    </a:p>
                  </a:txBody>
                  <a:tcPr anchor="ctr"/>
                </a:tc>
                <a:extLst>
                  <a:ext uri="{0D108BD9-81ED-4DB2-BD59-A6C34878D82A}">
                    <a16:rowId xmlns:a16="http://schemas.microsoft.com/office/drawing/2014/main" val="3357890196"/>
                  </a:ext>
                </a:extLst>
              </a:tr>
              <a:tr h="412872">
                <a:tc>
                  <a:txBody>
                    <a:bodyPr/>
                    <a:lstStyle/>
                    <a:p>
                      <a:pPr marL="2286000" marR="0" lvl="5"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2"/>
                          </a:solidFill>
                        </a:rPr>
                        <a:t>Major Stroke</a:t>
                      </a:r>
                      <a:r>
                        <a:rPr lang="en-US" baseline="30000" dirty="0">
                          <a:solidFill>
                            <a:schemeClr val="tx2"/>
                          </a:solidFill>
                        </a:rPr>
                        <a:t>#</a:t>
                      </a:r>
                      <a:endParaRPr lang="en-US" dirty="0">
                        <a:solidFill>
                          <a:schemeClr val="tx2"/>
                        </a:solidFill>
                      </a:endParaRPr>
                    </a:p>
                  </a:txBody>
                  <a:tcPr/>
                </a:tc>
                <a:tc>
                  <a:txBody>
                    <a:bodyPr/>
                    <a:lstStyle/>
                    <a:p>
                      <a:pPr algn="ctr"/>
                      <a:r>
                        <a:rPr lang="en-US" sz="1800" dirty="0">
                          <a:solidFill>
                            <a:schemeClr val="tx2"/>
                          </a:solidFill>
                        </a:rPr>
                        <a:t> 0.32% (1)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2"/>
                          </a:solidFill>
                        </a:rPr>
                        <a:t> 0.0 % (0)</a:t>
                      </a:r>
                    </a:p>
                  </a:txBody>
                  <a:tcPr anchor="ctr"/>
                </a:tc>
                <a:extLst>
                  <a:ext uri="{0D108BD9-81ED-4DB2-BD59-A6C34878D82A}">
                    <a16:rowId xmlns:a16="http://schemas.microsoft.com/office/drawing/2014/main" val="1121653734"/>
                  </a:ext>
                </a:extLst>
              </a:tr>
              <a:tr h="412872">
                <a:tc>
                  <a:txBody>
                    <a:bodyPr/>
                    <a:lstStyle/>
                    <a:p>
                      <a:pPr marL="2286000" marR="0" lvl="5"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2"/>
                          </a:solidFill>
                        </a:rPr>
                        <a:t>Minor Stroke</a:t>
                      </a:r>
                      <a:r>
                        <a:rPr lang="en-US" baseline="30000" dirty="0">
                          <a:solidFill>
                            <a:schemeClr val="tx2"/>
                          </a:solidFill>
                        </a:rPr>
                        <a:t>#</a:t>
                      </a:r>
                      <a:endParaRPr lang="en-US" dirty="0">
                        <a:solidFill>
                          <a:schemeClr val="tx2"/>
                        </a:solidFill>
                      </a:endParaRPr>
                    </a:p>
                  </a:txBody>
                  <a:tcPr/>
                </a:tc>
                <a:tc>
                  <a:txBody>
                    <a:bodyPr/>
                    <a:lstStyle/>
                    <a:p>
                      <a:pPr algn="ctr"/>
                      <a:r>
                        <a:rPr lang="en-US" sz="1800" dirty="0">
                          <a:solidFill>
                            <a:schemeClr val="tx2"/>
                          </a:solidFill>
                        </a:rPr>
                        <a:t> 0.63% (2)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2"/>
                          </a:solidFill>
                        </a:rPr>
                        <a:t> 0.62% (2)</a:t>
                      </a:r>
                    </a:p>
                  </a:txBody>
                  <a:tcPr anchor="ctr"/>
                </a:tc>
                <a:extLst>
                  <a:ext uri="{0D108BD9-81ED-4DB2-BD59-A6C34878D82A}">
                    <a16:rowId xmlns:a16="http://schemas.microsoft.com/office/drawing/2014/main" val="2311027048"/>
                  </a:ext>
                </a:extLst>
              </a:tr>
              <a:tr h="412872">
                <a:tc>
                  <a:txBody>
                    <a:bodyPr/>
                    <a:lstStyle/>
                    <a:p>
                      <a:pPr marL="2286000" marR="0" lvl="5"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2"/>
                          </a:solidFill>
                        </a:rPr>
                        <a:t>MI</a:t>
                      </a:r>
                      <a:r>
                        <a:rPr lang="en-US" baseline="30000" dirty="0">
                          <a:solidFill>
                            <a:schemeClr val="tx2"/>
                          </a:solidFill>
                        </a:rPr>
                        <a:t>#</a:t>
                      </a:r>
                      <a:endParaRPr lang="en-US" dirty="0">
                        <a:solidFill>
                          <a:schemeClr val="tx2"/>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2"/>
                          </a:solidFill>
                        </a:rPr>
                        <a:t>0.0% (0)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olidFill>
                            <a:schemeClr val="tx2"/>
                          </a:solidFill>
                        </a:rPr>
                        <a:t>0.0% (0)</a:t>
                      </a:r>
                      <a:endParaRPr lang="en-US" sz="1800" dirty="0">
                        <a:solidFill>
                          <a:schemeClr val="tx2"/>
                        </a:solidFill>
                      </a:endParaRPr>
                    </a:p>
                  </a:txBody>
                  <a:tcPr anchor="ctr"/>
                </a:tc>
                <a:extLst>
                  <a:ext uri="{0D108BD9-81ED-4DB2-BD59-A6C34878D82A}">
                    <a16:rowId xmlns:a16="http://schemas.microsoft.com/office/drawing/2014/main" val="2735563458"/>
                  </a:ext>
                </a:extLst>
              </a:tr>
              <a:tr h="4128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2"/>
                          </a:solidFill>
                        </a:rPr>
                        <a:t>Death or any stroke</a:t>
                      </a:r>
                      <a:r>
                        <a:rPr lang="en-US" baseline="30000" dirty="0">
                          <a:solidFill>
                            <a:schemeClr val="tx2"/>
                          </a:solidFill>
                        </a:rPr>
                        <a:t>*</a:t>
                      </a:r>
                      <a:endParaRPr lang="en-US" dirty="0">
                        <a:solidFill>
                          <a:schemeClr val="tx2"/>
                        </a:solidFill>
                      </a:endParaRPr>
                    </a:p>
                  </a:txBody>
                  <a:tcPr/>
                </a:tc>
                <a:tc>
                  <a:txBody>
                    <a:bodyPr/>
                    <a:lstStyle/>
                    <a:p>
                      <a:pPr algn="ctr"/>
                      <a:r>
                        <a:rPr lang="en-US" sz="1800" dirty="0">
                          <a:solidFill>
                            <a:schemeClr val="tx2"/>
                          </a:solidFill>
                        </a:rPr>
                        <a:t>0.95% (3)</a:t>
                      </a:r>
                    </a:p>
                  </a:txBody>
                  <a:tcPr/>
                </a:tc>
                <a:tc>
                  <a:txBody>
                    <a:bodyPr/>
                    <a:lstStyle/>
                    <a:p>
                      <a:pPr algn="ctr"/>
                      <a:r>
                        <a:rPr lang="en-US" sz="1800" dirty="0">
                          <a:solidFill>
                            <a:schemeClr val="tx2"/>
                          </a:solidFill>
                        </a:rPr>
                        <a:t> 0.63% (2)</a:t>
                      </a:r>
                    </a:p>
                  </a:txBody>
                  <a:tcPr/>
                </a:tc>
                <a:extLst>
                  <a:ext uri="{0D108BD9-81ED-4DB2-BD59-A6C34878D82A}">
                    <a16:rowId xmlns:a16="http://schemas.microsoft.com/office/drawing/2014/main" val="2483911343"/>
                  </a:ext>
                </a:extLst>
              </a:tr>
              <a:tr h="4128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2"/>
                          </a:solidFill>
                        </a:rPr>
                        <a:t>Death or major stroke</a:t>
                      </a:r>
                      <a:r>
                        <a:rPr lang="en-US" baseline="30000" dirty="0">
                          <a:solidFill>
                            <a:schemeClr val="tx2"/>
                          </a:solidFill>
                        </a:rPr>
                        <a:t>*</a:t>
                      </a:r>
                      <a:endParaRPr lang="en-US" dirty="0">
                        <a:solidFill>
                          <a:schemeClr val="tx2"/>
                        </a:solidFill>
                      </a:endParaRPr>
                    </a:p>
                  </a:txBody>
                  <a:tcPr/>
                </a:tc>
                <a:tc>
                  <a:txBody>
                    <a:bodyPr/>
                    <a:lstStyle/>
                    <a:p>
                      <a:pPr algn="ctr"/>
                      <a:r>
                        <a:rPr lang="en-US" sz="1800" dirty="0">
                          <a:solidFill>
                            <a:schemeClr val="tx2"/>
                          </a:solidFill>
                        </a:rPr>
                        <a:t>0.32% (1)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2"/>
                          </a:solidFill>
                        </a:rPr>
                        <a:t>0.0</a:t>
                      </a:r>
                      <a:r>
                        <a:rPr lang="en-US" sz="1800">
                          <a:solidFill>
                            <a:schemeClr val="tx2"/>
                          </a:solidFill>
                        </a:rPr>
                        <a:t>% (0)</a:t>
                      </a:r>
                      <a:endParaRPr lang="en-US" sz="1800" dirty="0">
                        <a:solidFill>
                          <a:schemeClr val="tx2"/>
                        </a:solidFill>
                      </a:endParaRPr>
                    </a:p>
                  </a:txBody>
                  <a:tcPr/>
                </a:tc>
                <a:extLst>
                  <a:ext uri="{0D108BD9-81ED-4DB2-BD59-A6C34878D82A}">
                    <a16:rowId xmlns:a16="http://schemas.microsoft.com/office/drawing/2014/main" val="2752154819"/>
                  </a:ext>
                </a:extLst>
              </a:tr>
            </a:tbl>
          </a:graphicData>
        </a:graphic>
      </p:graphicFrame>
      <p:sp>
        <p:nvSpPr>
          <p:cNvPr id="12" name="Text Placeholder 15">
            <a:extLst>
              <a:ext uri="{FF2B5EF4-FFF2-40B4-BE49-F238E27FC236}">
                <a16:creationId xmlns:a16="http://schemas.microsoft.com/office/drawing/2014/main" id="{DE2A14EB-0A6A-7F9E-0A55-FE14A52A305A}"/>
              </a:ext>
            </a:extLst>
          </p:cNvPr>
          <p:cNvSpPr txBox="1">
            <a:spLocks/>
          </p:cNvSpPr>
          <p:nvPr/>
        </p:nvSpPr>
        <p:spPr>
          <a:xfrm>
            <a:off x="5837494" y="6248645"/>
            <a:ext cx="5316702" cy="381357"/>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mj-lt"/>
              <a:buNone/>
              <a:defRPr sz="120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tx2"/>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tx2"/>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s-ES" dirty="0" err="1">
                <a:solidFill>
                  <a:schemeClr val="tx2">
                    <a:lumMod val="75000"/>
                  </a:schemeClr>
                </a:solidFill>
                <a:latin typeface="Lato"/>
                <a:ea typeface="Lato"/>
                <a:cs typeface="Lato"/>
              </a:rPr>
              <a:t>CGuard</a:t>
            </a:r>
            <a:r>
              <a:rPr lang="en-US" altLang="es-ES" dirty="0">
                <a:solidFill>
                  <a:schemeClr val="tx2">
                    <a:lumMod val="75000"/>
                  </a:schemeClr>
                </a:solidFill>
                <a:latin typeface="Lato"/>
                <a:ea typeface="Lato"/>
                <a:cs typeface="Lato"/>
              </a:rPr>
              <a:t> Stent system is investigational only and not for sale in the USA.</a:t>
            </a:r>
            <a:endParaRPr lang="en-US" dirty="0"/>
          </a:p>
        </p:txBody>
      </p:sp>
      <p:sp>
        <p:nvSpPr>
          <p:cNvPr id="13" name="Oval 12">
            <a:extLst>
              <a:ext uri="{FF2B5EF4-FFF2-40B4-BE49-F238E27FC236}">
                <a16:creationId xmlns:a16="http://schemas.microsoft.com/office/drawing/2014/main" id="{C91F0C28-AC26-B5DC-8305-D75B89F744EE}"/>
              </a:ext>
            </a:extLst>
          </p:cNvPr>
          <p:cNvSpPr/>
          <p:nvPr/>
        </p:nvSpPr>
        <p:spPr>
          <a:xfrm>
            <a:off x="5969000" y="1894739"/>
            <a:ext cx="1587500" cy="49314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BA182B4-CEF4-97CA-93B7-56120957F6AB}"/>
              </a:ext>
            </a:extLst>
          </p:cNvPr>
          <p:cNvSpPr/>
          <p:nvPr/>
        </p:nvSpPr>
        <p:spPr>
          <a:xfrm>
            <a:off x="8795302" y="1894739"/>
            <a:ext cx="1587500" cy="49314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02DDB74-CF53-028F-E4E5-0866C1BB4424}"/>
              </a:ext>
            </a:extLst>
          </p:cNvPr>
          <p:cNvSpPr/>
          <p:nvPr/>
        </p:nvSpPr>
        <p:spPr>
          <a:xfrm>
            <a:off x="5990717" y="4380889"/>
            <a:ext cx="1587500" cy="49314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697EA23-BAC6-C5C1-5FBD-86E5191CE0D9}"/>
              </a:ext>
            </a:extLst>
          </p:cNvPr>
          <p:cNvSpPr/>
          <p:nvPr/>
        </p:nvSpPr>
        <p:spPr>
          <a:xfrm>
            <a:off x="8795302" y="4380889"/>
            <a:ext cx="1587500" cy="49314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3">
            <a:extLst>
              <a:ext uri="{FF2B5EF4-FFF2-40B4-BE49-F238E27FC236}">
                <a16:creationId xmlns:a16="http://schemas.microsoft.com/office/drawing/2014/main" id="{C038FBCE-1B75-F6F3-2B66-AC4355B20F3F}"/>
              </a:ext>
            </a:extLst>
          </p:cNvPr>
          <p:cNvSpPr>
            <a:spLocks noGrp="1"/>
          </p:cNvSpPr>
          <p:nvPr>
            <p:ph type="body" sz="quarter" idx="13"/>
          </p:nvPr>
        </p:nvSpPr>
        <p:spPr>
          <a:xfrm>
            <a:off x="982131" y="1053705"/>
            <a:ext cx="9207900" cy="331788"/>
          </a:xfrm>
        </p:spPr>
        <p:txBody>
          <a:bodyPr>
            <a:normAutofit lnSpcReduction="10000"/>
          </a:bodyPr>
          <a:lstStyle/>
          <a:p>
            <a:r>
              <a:rPr lang="en-US" dirty="0"/>
              <a:t>Results presented at VEITH - 2023</a:t>
            </a:r>
          </a:p>
        </p:txBody>
      </p:sp>
    </p:spTree>
    <p:extLst>
      <p:ext uri="{BB962C8B-B14F-4D97-AF65-F5344CB8AC3E}">
        <p14:creationId xmlns:p14="http://schemas.microsoft.com/office/powerpoint/2010/main" val="13853052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CE9D1E-0140-E560-6372-AFDA9D9A30D0}"/>
              </a:ext>
            </a:extLst>
          </p:cNvPr>
          <p:cNvSpPr/>
          <p:nvPr/>
        </p:nvSpPr>
        <p:spPr>
          <a:xfrm>
            <a:off x="0" y="1179946"/>
            <a:ext cx="12192000" cy="44981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t>    </a:t>
            </a:r>
            <a:r>
              <a:rPr lang="en-US" sz="2400" b="1" dirty="0"/>
              <a:t>TCAR </a:t>
            </a:r>
            <a:endParaRPr lang="en-US" b="1" dirty="0"/>
          </a:p>
        </p:txBody>
      </p:sp>
    </p:spTree>
    <p:extLst>
      <p:ext uri="{BB962C8B-B14F-4D97-AF65-F5344CB8AC3E}">
        <p14:creationId xmlns:p14="http://schemas.microsoft.com/office/powerpoint/2010/main" val="13085905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1">
            <a:extLst>
              <a:ext uri="{FF2B5EF4-FFF2-40B4-BE49-F238E27FC236}">
                <a16:creationId xmlns:a16="http://schemas.microsoft.com/office/drawing/2014/main" id="{6CD2538C-6113-CA16-82CA-12CE2DD3F814}"/>
              </a:ext>
            </a:extLst>
          </p:cNvPr>
          <p:cNvGrpSpPr/>
          <p:nvPr/>
        </p:nvGrpSpPr>
        <p:grpSpPr>
          <a:xfrm>
            <a:off x="101600" y="124865"/>
            <a:ext cx="12192000" cy="5498418"/>
            <a:chOff x="101600" y="123789"/>
            <a:chExt cx="12192000" cy="5499494"/>
          </a:xfrm>
        </p:grpSpPr>
        <p:pic>
          <p:nvPicPr>
            <p:cNvPr id="6" name="Picture 16" descr="A picture containing measure&#10;&#10;Description automatically generated">
              <a:extLst>
                <a:ext uri="{FF2B5EF4-FFF2-40B4-BE49-F238E27FC236}">
                  <a16:creationId xmlns:a16="http://schemas.microsoft.com/office/drawing/2014/main" id="{45CA483C-9ED9-838B-E982-8F8F07DFBBB4}"/>
                </a:ext>
              </a:extLst>
            </p:cNvPr>
            <p:cNvPicPr>
              <a:picLocks noChangeAspect="1"/>
            </p:cNvPicPr>
            <p:nvPr/>
          </p:nvPicPr>
          <p:blipFill>
            <a:blip r:embed="rId2"/>
            <a:stretch>
              <a:fillRect/>
            </a:stretch>
          </p:blipFill>
          <p:spPr>
            <a:xfrm rot="1905524">
              <a:off x="5266541" y="501383"/>
              <a:ext cx="874546" cy="266399"/>
            </a:xfrm>
            <a:prstGeom prst="rect">
              <a:avLst/>
            </a:prstGeom>
          </p:spPr>
        </p:pic>
        <p:pic>
          <p:nvPicPr>
            <p:cNvPr id="7" name="Imagen 5">
              <a:extLst>
                <a:ext uri="{FF2B5EF4-FFF2-40B4-BE49-F238E27FC236}">
                  <a16:creationId xmlns:a16="http://schemas.microsoft.com/office/drawing/2014/main" id="{0CAB78B5-7054-94D7-9D72-F7D7CD0C8EF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65" b="93210" l="2228" r="98568">
                          <a14:foregroundMark x1="5768" y1="51146" x2="17741" y2="40300"/>
                          <a14:foregroundMark x1="34805" y1="16490" x2="55131" y2="23369"/>
                          <a14:foregroundMark x1="26054" y1="51852" x2="43556" y2="27690"/>
                          <a14:foregroundMark x1="43556" y1="27690" x2="43755" y2="27601"/>
                          <a14:foregroundMark x1="17741" y1="61023" x2="19451" y2="70811"/>
                          <a14:foregroundMark x1="19451" y1="70811" x2="20008" y2="71693"/>
                          <a14:foregroundMark x1="8751" y1="61552" x2="16985" y2="62875"/>
                          <a14:foregroundMark x1="6285" y1="58289" x2="21161" y2="80952"/>
                          <a14:foregroundMark x1="52506" y1="93386" x2="66070" y2="82804"/>
                          <a14:foregroundMark x1="44391" y1="27601" x2="49045" y2="38095"/>
                          <a14:foregroundMark x1="49045" y1="38095" x2="52904" y2="41182"/>
                          <a14:foregroundMark x1="52904" y1="41182" x2="53142" y2="41182"/>
                          <a14:foregroundMark x1="39698" y1="48325" x2="76253" y2="29453"/>
                          <a14:foregroundMark x1="76253" y1="29453" x2="76372" y2="29453"/>
                          <a14:foregroundMark x1="22315" y1="65168" x2="42403" y2="71252"/>
                          <a14:foregroundMark x1="21082" y1="81129" x2="32220" y2="86949"/>
                          <a14:foregroundMark x1="2228" y1="41446" x2="5967" y2="63139"/>
                          <a14:foregroundMark x1="91567" y1="88272" x2="94710" y2="82540"/>
                          <a14:foregroundMark x1="85561" y1="77690" x2="98568" y2="85273"/>
                          <a14:foregroundMark x1="8473" y1="28219" x2="10024" y2="28483"/>
                          <a14:foregroundMark x1="9706" y1="27337" x2="10660" y2="28219"/>
                          <a14:foregroundMark x1="40533" y1="56702" x2="49204" y2="55026"/>
                          <a14:foregroundMark x1="49204" y1="55026" x2="56165" y2="55732"/>
                          <a14:foregroundMark x1="59507" y1="59436" x2="73071" y2="59965"/>
                          <a14:foregroundMark x1="73071" y1="59965" x2="78679" y2="63404"/>
                          <a14:foregroundMark x1="86913" y1="31305" x2="89101" y2="28219"/>
                          <a14:foregroundMark x1="85561" y1="30071" x2="90453" y2="30335"/>
                          <a14:foregroundMark x1="90453" y1="30335" x2="93357" y2="32892"/>
                          <a14:foregroundMark x1="54694" y1="19489" x2="72116" y2="14638"/>
                          <a14:foregroundMark x1="4813" y1="30335" x2="2228" y2="39330"/>
                          <a14:foregroundMark x1="6484" y1="28219" x2="10461" y2="27601"/>
                          <a14:foregroundMark x1="10461" y1="27601" x2="19053" y2="30423"/>
                          <a14:foregroundMark x1="19053" y1="30423" x2="22912" y2="33951"/>
                          <a14:foregroundMark x1="22912" y1="33951" x2="27168" y2="29806"/>
                          <a14:foregroundMark x1="27168" y1="29806" x2="34924" y2="16402"/>
                          <a14:foregroundMark x1="34924" y1="16402" x2="39459" y2="14198"/>
                          <a14:foregroundMark x1="39459" y1="14198" x2="49801" y2="19048"/>
                          <a14:foregroundMark x1="30231" y1="16490" x2="35282" y2="16931"/>
                          <a14:foregroundMark x1="35282" y1="16931" x2="36158" y2="15344"/>
                          <a14:foregroundMark x1="27009" y1="28483" x2="35163" y2="16755"/>
                          <a14:foregroundMark x1="35163" y1="16755" x2="39539" y2="16490"/>
                          <a14:foregroundMark x1="39539" y1="16490" x2="39817" y2="16490"/>
                          <a14:foregroundMark x1="39379" y1="14638" x2="35243" y2="14903"/>
                          <a14:foregroundMark x1="35243" y1="14903" x2="29515" y2="22046"/>
                          <a14:foregroundMark x1="73150" y1="28219" x2="87311" y2="29189"/>
                          <a14:foregroundMark x1="74503" y1="27778" x2="80708" y2="26984"/>
                          <a14:foregroundMark x1="80708" y1="26984" x2="87311" y2="28219"/>
                          <a14:foregroundMark x1="48449" y1="18078" x2="52426" y2="19400"/>
                          <a14:foregroundMark x1="52426" y1="19400" x2="53341" y2="20635"/>
                          <a14:foregroundMark x1="52625" y1="20899" x2="67820" y2="14638"/>
                          <a14:foregroundMark x1="54177" y1="18783" x2="60660" y2="16931"/>
                          <a14:foregroundMark x1="60541" y1="16490" x2="61774" y2="16755"/>
                          <a14:foregroundMark x1="33055" y1="16490" x2="37033" y2="14638"/>
                          <a14:foregroundMark x1="37033" y1="14638" x2="38663" y2="15344"/>
                          <a14:foregroundMark x1="35839" y1="13668" x2="30350" y2="17637"/>
                          <a14:foregroundMark x1="35322" y1="14374" x2="37311" y2="14903"/>
                          <a14:foregroundMark x1="5967" y1="28483" x2="4495" y2="31041"/>
                          <a14:foregroundMark x1="4097" y1="30776" x2="2506" y2="37919"/>
                          <a14:foregroundMark x1="6364" y1="28483" x2="11814" y2="27072"/>
                          <a14:foregroundMark x1="11814" y1="27072" x2="17224" y2="27249"/>
                          <a14:foregroundMark x1="17224" y1="27249" x2="17224" y2="27337"/>
                          <a14:foregroundMark x1="7200" y1="27072" x2="10342" y2="27337"/>
                          <a14:foregroundMark x1="9825" y1="26631" x2="10660" y2="27072"/>
                          <a14:foregroundMark x1="9507" y1="26896" x2="8234" y2="25750"/>
                          <a14:foregroundMark x1="16985" y1="27778" x2="20326" y2="29453"/>
                          <a14:foregroundMark x1="86277" y1="58995" x2="86915" y2="58831"/>
                          <a14:backgroundMark x1="40453" y1="54145" x2="44073" y2="53175"/>
                          <a14:backgroundMark x1="53262" y1="53704" x2="54296" y2="51852"/>
                          <a14:backgroundMark x1="44073" y1="54145" x2="43039" y2="54321"/>
                          <a14:backgroundMark x1="39181" y1="52293" x2="46340" y2="53527"/>
                          <a14:backgroundMark x1="46340" y1="53527" x2="56881" y2="49735"/>
                          <a14:backgroundMark x1="57120" y1="52028" x2="65235" y2="51146"/>
                          <a14:backgroundMark x1="65235" y1="51146" x2="85004" y2="58289"/>
                          <a14:backgroundMark x1="84805" y1="44885" x2="88703" y2="41270"/>
                          <a14:backgroundMark x1="88703" y1="41270" x2="88862" y2="40741"/>
                          <a14:backgroundMark x1="82737" y1="47002" x2="83134" y2="45150"/>
                          <a14:backgroundMark x1="83970" y1="47178" x2="83771" y2="45150"/>
                          <a14:backgroundMark x1="84288" y1="45326" x2="84089" y2="45855"/>
                          <a14:backgroundMark x1="84169" y1="45150" x2="84288" y2="46032"/>
                          <a14:backgroundMark x1="88146" y1="39330" x2="91169" y2="45414"/>
                          <a14:backgroundMark x1="91169" y1="45414" x2="92403" y2="54145"/>
                          <a14:backgroundMark x1="92403" y1="54145" x2="91368" y2="55291"/>
                          <a14:backgroundMark x1="89698" y1="57143" x2="88862" y2="53880"/>
                          <a14:backgroundMark x1="87947" y1="57848" x2="86675" y2="58025"/>
                          <a14:backgroundMark x1="86356" y1="58289" x2="85243" y2="58289"/>
                          <a14:backgroundMark x1="86356" y1="58554" x2="85322" y2="58730"/>
                        </a14:backgroundRemoval>
                      </a14:imgEffect>
                      <a14:imgEffect>
                        <a14:brightnessContrast bright="47000"/>
                      </a14:imgEffect>
                    </a14:imgLayer>
                  </a14:imgProps>
                </a:ext>
              </a:extLst>
            </a:blip>
            <a:stretch>
              <a:fillRect/>
            </a:stretch>
          </p:blipFill>
          <p:spPr>
            <a:xfrm>
              <a:off x="101600" y="123789"/>
              <a:ext cx="12192000" cy="5499494"/>
            </a:xfrm>
            <a:prstGeom prst="rect">
              <a:avLst/>
            </a:prstGeom>
            <a:ln>
              <a:noFill/>
            </a:ln>
          </p:spPr>
        </p:pic>
        <p:grpSp>
          <p:nvGrpSpPr>
            <p:cNvPr id="8" name="Grupo 53">
              <a:extLst>
                <a:ext uri="{FF2B5EF4-FFF2-40B4-BE49-F238E27FC236}">
                  <a16:creationId xmlns:a16="http://schemas.microsoft.com/office/drawing/2014/main" id="{A1C49861-1EC5-FCC6-8B2E-39783A591BC8}"/>
                </a:ext>
              </a:extLst>
            </p:cNvPr>
            <p:cNvGrpSpPr/>
            <p:nvPr/>
          </p:nvGrpSpPr>
          <p:grpSpPr>
            <a:xfrm>
              <a:off x="8293381" y="2259900"/>
              <a:ext cx="2907354" cy="887364"/>
              <a:chOff x="8499487" y="3030946"/>
              <a:chExt cx="2907354" cy="887364"/>
            </a:xfrm>
          </p:grpSpPr>
          <p:sp>
            <p:nvSpPr>
              <p:cNvPr id="23" name="Arco 28">
                <a:extLst>
                  <a:ext uri="{FF2B5EF4-FFF2-40B4-BE49-F238E27FC236}">
                    <a16:creationId xmlns:a16="http://schemas.microsoft.com/office/drawing/2014/main" id="{2699195B-1FC7-ED8D-4FB6-A9F9110208E5}"/>
                  </a:ext>
                </a:extLst>
              </p:cNvPr>
              <p:cNvSpPr/>
              <p:nvPr/>
            </p:nvSpPr>
            <p:spPr>
              <a:xfrm rot="1539041">
                <a:off x="10231113" y="3259268"/>
                <a:ext cx="1061729" cy="412453"/>
              </a:xfrm>
              <a:prstGeom prst="arc">
                <a:avLst>
                  <a:gd name="adj1" fmla="val 13131145"/>
                  <a:gd name="adj2" fmla="val 21394281"/>
                </a:avLst>
              </a:prstGeom>
              <a:ln w="38100" cmpd="dbl">
                <a:solidFill>
                  <a:schemeClr val="accent1">
                    <a:lumMod val="40000"/>
                    <a:lumOff val="6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24" name="Picture 12" descr="A picture containing icon&#10;&#10;Description automatically generated">
                <a:extLst>
                  <a:ext uri="{FF2B5EF4-FFF2-40B4-BE49-F238E27FC236}">
                    <a16:creationId xmlns:a16="http://schemas.microsoft.com/office/drawing/2014/main" id="{101DC871-7FA5-823A-7F65-D85A199B41B3}"/>
                  </a:ext>
                </a:extLst>
              </p:cNvPr>
              <p:cNvPicPr>
                <a:picLocks noChangeAspect="1"/>
              </p:cNvPicPr>
              <p:nvPr/>
            </p:nvPicPr>
            <p:blipFill rotWithShape="1">
              <a:blip r:embed="rId5"/>
              <a:srcRect l="31815" t="-8375" b="1"/>
              <a:stretch/>
            </p:blipFill>
            <p:spPr>
              <a:xfrm rot="3959309">
                <a:off x="11134336" y="3645805"/>
                <a:ext cx="228186" cy="316824"/>
              </a:xfrm>
              <a:prstGeom prst="rect">
                <a:avLst/>
              </a:prstGeom>
            </p:spPr>
          </p:pic>
          <p:sp>
            <p:nvSpPr>
              <p:cNvPr id="25" name="Arco 30">
                <a:extLst>
                  <a:ext uri="{FF2B5EF4-FFF2-40B4-BE49-F238E27FC236}">
                    <a16:creationId xmlns:a16="http://schemas.microsoft.com/office/drawing/2014/main" id="{629216E3-38F6-19F6-3FB4-01C4A8D26A53}"/>
                  </a:ext>
                </a:extLst>
              </p:cNvPr>
              <p:cNvSpPr/>
              <p:nvPr/>
            </p:nvSpPr>
            <p:spPr>
              <a:xfrm rot="9255954">
                <a:off x="8499487" y="3063683"/>
                <a:ext cx="2102163" cy="766952"/>
              </a:xfrm>
              <a:prstGeom prst="arc">
                <a:avLst>
                  <a:gd name="adj1" fmla="val 11426302"/>
                  <a:gd name="adj2" fmla="val 14925965"/>
                </a:avLst>
              </a:prstGeom>
              <a:ln w="60325" cmpd="thickThin">
                <a:solidFill>
                  <a:srgbClr val="00B0F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26" name="Grupo 31">
                <a:extLst>
                  <a:ext uri="{FF2B5EF4-FFF2-40B4-BE49-F238E27FC236}">
                    <a16:creationId xmlns:a16="http://schemas.microsoft.com/office/drawing/2014/main" id="{1FE62A39-ABE5-D828-71B3-2D10E689CC58}"/>
                  </a:ext>
                </a:extLst>
              </p:cNvPr>
              <p:cNvGrpSpPr/>
              <p:nvPr/>
            </p:nvGrpSpPr>
            <p:grpSpPr>
              <a:xfrm rot="20948723">
                <a:off x="10425930" y="3030946"/>
                <a:ext cx="233916" cy="193917"/>
                <a:chOff x="9296401" y="953388"/>
                <a:chExt cx="233916" cy="193917"/>
              </a:xfrm>
              <a:solidFill>
                <a:srgbClr val="00B050"/>
              </a:solidFill>
            </p:grpSpPr>
            <p:sp>
              <p:nvSpPr>
                <p:cNvPr id="27" name="Rectángulo 32">
                  <a:extLst>
                    <a:ext uri="{FF2B5EF4-FFF2-40B4-BE49-F238E27FC236}">
                      <a16:creationId xmlns:a16="http://schemas.microsoft.com/office/drawing/2014/main" id="{1EF3F087-16D4-A24C-BC52-98961A3B508C}"/>
                    </a:ext>
                  </a:extLst>
                </p:cNvPr>
                <p:cNvSpPr/>
                <p:nvPr/>
              </p:nvSpPr>
              <p:spPr>
                <a:xfrm rot="2837829">
                  <a:off x="9384530" y="1051561"/>
                  <a:ext cx="134679" cy="56809"/>
                </a:xfrm>
                <a:prstGeom prst="rect">
                  <a:avLst/>
                </a:prstGeom>
                <a:solidFill>
                  <a:schemeClr val="tx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8" name="Grupo 33">
                  <a:extLst>
                    <a:ext uri="{FF2B5EF4-FFF2-40B4-BE49-F238E27FC236}">
                      <a16:creationId xmlns:a16="http://schemas.microsoft.com/office/drawing/2014/main" id="{4BEF5EA1-1154-7E4F-F96D-9D98B1FCEF51}"/>
                    </a:ext>
                  </a:extLst>
                </p:cNvPr>
                <p:cNvGrpSpPr/>
                <p:nvPr/>
              </p:nvGrpSpPr>
              <p:grpSpPr>
                <a:xfrm rot="2950599">
                  <a:off x="9342476" y="907313"/>
                  <a:ext cx="141766" cy="233916"/>
                  <a:chOff x="9342476" y="907312"/>
                  <a:chExt cx="191386" cy="375683"/>
                </a:xfrm>
                <a:grpFill/>
              </p:grpSpPr>
              <p:sp>
                <p:nvSpPr>
                  <p:cNvPr id="29" name="Trapecio 34">
                    <a:extLst>
                      <a:ext uri="{FF2B5EF4-FFF2-40B4-BE49-F238E27FC236}">
                        <a16:creationId xmlns:a16="http://schemas.microsoft.com/office/drawing/2014/main" id="{7392A69A-A64E-71CE-0736-95B842266C08}"/>
                      </a:ext>
                    </a:extLst>
                  </p:cNvPr>
                  <p:cNvSpPr/>
                  <p:nvPr/>
                </p:nvSpPr>
                <p:spPr>
                  <a:xfrm rot="10800000">
                    <a:off x="9377916" y="1019019"/>
                    <a:ext cx="113414" cy="263976"/>
                  </a:xfrm>
                  <a:prstGeom prst="trapezoid">
                    <a:avLst/>
                  </a:prstGeom>
                  <a:solidFill>
                    <a:schemeClr val="tx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ángulo 35">
                    <a:extLst>
                      <a:ext uri="{FF2B5EF4-FFF2-40B4-BE49-F238E27FC236}">
                        <a16:creationId xmlns:a16="http://schemas.microsoft.com/office/drawing/2014/main" id="{CF7A882B-4370-7E9F-315A-B67AC9D5572A}"/>
                      </a:ext>
                    </a:extLst>
                  </p:cNvPr>
                  <p:cNvSpPr/>
                  <p:nvPr/>
                </p:nvSpPr>
                <p:spPr>
                  <a:xfrm>
                    <a:off x="9342476" y="907312"/>
                    <a:ext cx="191386" cy="111707"/>
                  </a:xfrm>
                  <a:prstGeom prst="rect">
                    <a:avLst/>
                  </a:prstGeom>
                  <a:solidFill>
                    <a:schemeClr val="tx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sp>
          <p:nvSpPr>
            <p:cNvPr id="9" name="Forma libre 37">
              <a:extLst>
                <a:ext uri="{FF2B5EF4-FFF2-40B4-BE49-F238E27FC236}">
                  <a16:creationId xmlns:a16="http://schemas.microsoft.com/office/drawing/2014/main" id="{0A8E651E-4238-87F0-062C-3C94B3AB77EA}"/>
                </a:ext>
              </a:extLst>
            </p:cNvPr>
            <p:cNvSpPr/>
            <p:nvPr/>
          </p:nvSpPr>
          <p:spPr>
            <a:xfrm>
              <a:off x="4005481" y="2006151"/>
              <a:ext cx="5339750" cy="45728"/>
            </a:xfrm>
            <a:custGeom>
              <a:avLst/>
              <a:gdLst>
                <a:gd name="connsiteX0" fmla="*/ 0 w 3403600"/>
                <a:gd name="connsiteY0" fmla="*/ 195710 h 195710"/>
                <a:gd name="connsiteX1" fmla="*/ 520700 w 3403600"/>
                <a:gd name="connsiteY1" fmla="*/ 68710 h 195710"/>
                <a:gd name="connsiteX2" fmla="*/ 1282700 w 3403600"/>
                <a:gd name="connsiteY2" fmla="*/ 5210 h 195710"/>
                <a:gd name="connsiteX3" fmla="*/ 2730500 w 3403600"/>
                <a:gd name="connsiteY3" fmla="*/ 5210 h 195710"/>
                <a:gd name="connsiteX4" fmla="*/ 3403600 w 3403600"/>
                <a:gd name="connsiteY4" fmla="*/ 17910 h 195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3600" h="195710">
                  <a:moveTo>
                    <a:pt x="0" y="195710"/>
                  </a:moveTo>
                  <a:cubicBezTo>
                    <a:pt x="153458" y="148085"/>
                    <a:pt x="306917" y="100460"/>
                    <a:pt x="520700" y="68710"/>
                  </a:cubicBezTo>
                  <a:cubicBezTo>
                    <a:pt x="734483" y="36960"/>
                    <a:pt x="914400" y="15793"/>
                    <a:pt x="1282700" y="5210"/>
                  </a:cubicBezTo>
                  <a:cubicBezTo>
                    <a:pt x="1651000" y="-5373"/>
                    <a:pt x="2377017" y="3093"/>
                    <a:pt x="2730500" y="5210"/>
                  </a:cubicBezTo>
                  <a:cubicBezTo>
                    <a:pt x="3083983" y="7327"/>
                    <a:pt x="3243791" y="12618"/>
                    <a:pt x="3403600" y="17910"/>
                  </a:cubicBezTo>
                </a:path>
              </a:pathLst>
            </a:custGeom>
            <a:no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orma libre 38">
              <a:extLst>
                <a:ext uri="{FF2B5EF4-FFF2-40B4-BE49-F238E27FC236}">
                  <a16:creationId xmlns:a16="http://schemas.microsoft.com/office/drawing/2014/main" id="{EA29B7CE-4BEB-E389-2983-E14DCA988D4E}"/>
                </a:ext>
              </a:extLst>
            </p:cNvPr>
            <p:cNvSpPr/>
            <p:nvPr/>
          </p:nvSpPr>
          <p:spPr>
            <a:xfrm>
              <a:off x="3832494" y="1972154"/>
              <a:ext cx="1117600" cy="190500"/>
            </a:xfrm>
            <a:custGeom>
              <a:avLst/>
              <a:gdLst>
                <a:gd name="connsiteX0" fmla="*/ 0 w 1117600"/>
                <a:gd name="connsiteY0" fmla="*/ 190500 h 190500"/>
                <a:gd name="connsiteX1" fmla="*/ 546100 w 1117600"/>
                <a:gd name="connsiteY1" fmla="*/ 38100 h 190500"/>
                <a:gd name="connsiteX2" fmla="*/ 1117600 w 1117600"/>
                <a:gd name="connsiteY2" fmla="*/ 0 h 190500"/>
              </a:gdLst>
              <a:ahLst/>
              <a:cxnLst>
                <a:cxn ang="0">
                  <a:pos x="connsiteX0" y="connsiteY0"/>
                </a:cxn>
                <a:cxn ang="0">
                  <a:pos x="connsiteX1" y="connsiteY1"/>
                </a:cxn>
                <a:cxn ang="0">
                  <a:pos x="connsiteX2" y="connsiteY2"/>
                </a:cxn>
              </a:cxnLst>
              <a:rect l="l" t="t" r="r" b="b"/>
              <a:pathLst>
                <a:path w="1117600" h="190500">
                  <a:moveTo>
                    <a:pt x="0" y="190500"/>
                  </a:moveTo>
                  <a:cubicBezTo>
                    <a:pt x="179916" y="130175"/>
                    <a:pt x="359833" y="69850"/>
                    <a:pt x="546100" y="38100"/>
                  </a:cubicBezTo>
                  <a:cubicBezTo>
                    <a:pt x="732367" y="6350"/>
                    <a:pt x="924983" y="3175"/>
                    <a:pt x="1117600" y="0"/>
                  </a:cubicBezTo>
                </a:path>
              </a:pathLst>
            </a:custGeom>
            <a:noFill/>
            <a:ln w="38100" cmpd="dbl">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Lata 46">
              <a:extLst>
                <a:ext uri="{FF2B5EF4-FFF2-40B4-BE49-F238E27FC236}">
                  <a16:creationId xmlns:a16="http://schemas.microsoft.com/office/drawing/2014/main" id="{01AED55D-C87C-DC65-7BCA-2E9CD354AA5A}"/>
                </a:ext>
              </a:extLst>
            </p:cNvPr>
            <p:cNvSpPr/>
            <p:nvPr/>
          </p:nvSpPr>
          <p:spPr>
            <a:xfrm rot="5123725">
              <a:off x="1847106" y="2366232"/>
              <a:ext cx="143497" cy="546100"/>
            </a:xfrm>
            <a:prstGeom prst="can">
              <a:avLst/>
            </a:prstGeom>
            <a:blipFill dpi="0" rotWithShape="1">
              <a:blip r:embed="rId6">
                <a:alphaModFix amt="43341"/>
              </a:blip>
              <a:srcRect/>
              <a:tile tx="0" ty="0" sx="100000" sy="100000" flip="none" algn="tl"/>
            </a:blip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rma libre 47">
              <a:extLst>
                <a:ext uri="{FF2B5EF4-FFF2-40B4-BE49-F238E27FC236}">
                  <a16:creationId xmlns:a16="http://schemas.microsoft.com/office/drawing/2014/main" id="{AB748446-FC9F-92EF-240D-FC4F0483C210}"/>
                </a:ext>
              </a:extLst>
            </p:cNvPr>
            <p:cNvSpPr/>
            <p:nvPr/>
          </p:nvSpPr>
          <p:spPr>
            <a:xfrm>
              <a:off x="2206894" y="2162654"/>
              <a:ext cx="1689100" cy="444500"/>
            </a:xfrm>
            <a:custGeom>
              <a:avLst/>
              <a:gdLst>
                <a:gd name="connsiteX0" fmla="*/ 0 w 1689100"/>
                <a:gd name="connsiteY0" fmla="*/ 444500 h 444500"/>
                <a:gd name="connsiteX1" fmla="*/ 254000 w 1689100"/>
                <a:gd name="connsiteY1" fmla="*/ 342900 h 444500"/>
                <a:gd name="connsiteX2" fmla="*/ 520700 w 1689100"/>
                <a:gd name="connsiteY2" fmla="*/ 304800 h 444500"/>
                <a:gd name="connsiteX3" fmla="*/ 876300 w 1689100"/>
                <a:gd name="connsiteY3" fmla="*/ 304800 h 444500"/>
                <a:gd name="connsiteX4" fmla="*/ 1219200 w 1689100"/>
                <a:gd name="connsiteY4" fmla="*/ 215900 h 444500"/>
                <a:gd name="connsiteX5" fmla="*/ 1689100 w 1689100"/>
                <a:gd name="connsiteY5" fmla="*/ 0 h 44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9100" h="444500">
                  <a:moveTo>
                    <a:pt x="0" y="444500"/>
                  </a:moveTo>
                  <a:cubicBezTo>
                    <a:pt x="83608" y="405341"/>
                    <a:pt x="167217" y="366183"/>
                    <a:pt x="254000" y="342900"/>
                  </a:cubicBezTo>
                  <a:cubicBezTo>
                    <a:pt x="340783" y="319617"/>
                    <a:pt x="416983" y="311150"/>
                    <a:pt x="520700" y="304800"/>
                  </a:cubicBezTo>
                  <a:cubicBezTo>
                    <a:pt x="624417" y="298450"/>
                    <a:pt x="759883" y="319617"/>
                    <a:pt x="876300" y="304800"/>
                  </a:cubicBezTo>
                  <a:cubicBezTo>
                    <a:pt x="992717" y="289983"/>
                    <a:pt x="1083733" y="266700"/>
                    <a:pt x="1219200" y="215900"/>
                  </a:cubicBezTo>
                  <a:cubicBezTo>
                    <a:pt x="1354667" y="165100"/>
                    <a:pt x="1521883" y="82550"/>
                    <a:pt x="1689100" y="0"/>
                  </a:cubicBezTo>
                </a:path>
              </a:pathLst>
            </a:custGeom>
            <a:noFill/>
            <a:ln w="25400" cmpd="dbl">
              <a:solidFill>
                <a:srgbClr val="87C45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uadroTexto 56">
              <a:extLst>
                <a:ext uri="{FF2B5EF4-FFF2-40B4-BE49-F238E27FC236}">
                  <a16:creationId xmlns:a16="http://schemas.microsoft.com/office/drawing/2014/main" id="{FB3549B1-776C-694D-A600-BD35DFBDA539}"/>
                </a:ext>
              </a:extLst>
            </p:cNvPr>
            <p:cNvSpPr txBox="1"/>
            <p:nvPr/>
          </p:nvSpPr>
          <p:spPr>
            <a:xfrm>
              <a:off x="4923284" y="776763"/>
              <a:ext cx="1093569" cy="276999"/>
            </a:xfrm>
            <a:prstGeom prst="rect">
              <a:avLst/>
            </a:prstGeom>
            <a:noFill/>
          </p:spPr>
          <p:txBody>
            <a:bodyPr wrap="none" rtlCol="0">
              <a:spAutoFit/>
            </a:bodyPr>
            <a:lstStyle/>
            <a:p>
              <a:pPr algn="l">
                <a:buClr>
                  <a:schemeClr val="accent3"/>
                </a:buClr>
              </a:pPr>
              <a:r>
                <a:rPr lang="en-US" sz="1200" dirty="0">
                  <a:solidFill>
                    <a:srgbClr val="8A2518"/>
                  </a:solidFill>
                </a:rPr>
                <a:t>Contrast port</a:t>
              </a:r>
            </a:p>
          </p:txBody>
        </p:sp>
        <p:sp>
          <p:nvSpPr>
            <p:cNvPr id="14" name="CuadroTexto 64">
              <a:extLst>
                <a:ext uri="{FF2B5EF4-FFF2-40B4-BE49-F238E27FC236}">
                  <a16:creationId xmlns:a16="http://schemas.microsoft.com/office/drawing/2014/main" id="{19F9BA4E-8178-AC77-D9A9-0171487692CF}"/>
                </a:ext>
              </a:extLst>
            </p:cNvPr>
            <p:cNvSpPr txBox="1"/>
            <p:nvPr/>
          </p:nvSpPr>
          <p:spPr>
            <a:xfrm>
              <a:off x="7923672" y="3113933"/>
              <a:ext cx="1669047" cy="276999"/>
            </a:xfrm>
            <a:prstGeom prst="rect">
              <a:avLst/>
            </a:prstGeom>
            <a:noFill/>
          </p:spPr>
          <p:txBody>
            <a:bodyPr wrap="none" rtlCol="0">
              <a:spAutoFit/>
            </a:bodyPr>
            <a:lstStyle/>
            <a:p>
              <a:pPr algn="l">
                <a:buClr>
                  <a:schemeClr val="accent3"/>
                </a:buClr>
              </a:pPr>
              <a:r>
                <a:rPr lang="en-US" sz="1200" dirty="0">
                  <a:solidFill>
                    <a:srgbClr val="8A2518"/>
                  </a:solidFill>
                </a:rPr>
                <a:t>Stent pull back device</a:t>
              </a:r>
            </a:p>
          </p:txBody>
        </p:sp>
        <p:sp>
          <p:nvSpPr>
            <p:cNvPr id="15" name="CuadroTexto 65">
              <a:extLst>
                <a:ext uri="{FF2B5EF4-FFF2-40B4-BE49-F238E27FC236}">
                  <a16:creationId xmlns:a16="http://schemas.microsoft.com/office/drawing/2014/main" id="{D527C36B-012C-5C65-40FF-52D435E390DF}"/>
                </a:ext>
              </a:extLst>
            </p:cNvPr>
            <p:cNvSpPr txBox="1"/>
            <p:nvPr/>
          </p:nvSpPr>
          <p:spPr>
            <a:xfrm>
              <a:off x="5739262" y="1697062"/>
              <a:ext cx="936094" cy="276999"/>
            </a:xfrm>
            <a:prstGeom prst="rect">
              <a:avLst/>
            </a:prstGeom>
            <a:noFill/>
          </p:spPr>
          <p:txBody>
            <a:bodyPr wrap="square" rtlCol="0">
              <a:spAutoFit/>
            </a:bodyPr>
            <a:lstStyle/>
            <a:p>
              <a:pPr algn="l">
                <a:buClr>
                  <a:schemeClr val="accent3"/>
                </a:buClr>
              </a:pPr>
              <a:r>
                <a:rPr lang="en-US" sz="1200" dirty="0">
                  <a:solidFill>
                    <a:srgbClr val="8A2518"/>
                  </a:solidFill>
                </a:rPr>
                <a:t>Guidewire</a:t>
              </a:r>
            </a:p>
          </p:txBody>
        </p:sp>
        <p:sp>
          <p:nvSpPr>
            <p:cNvPr id="16" name="CuadroTexto 67">
              <a:extLst>
                <a:ext uri="{FF2B5EF4-FFF2-40B4-BE49-F238E27FC236}">
                  <a16:creationId xmlns:a16="http://schemas.microsoft.com/office/drawing/2014/main" id="{261BF179-FE01-68A8-7F9D-FDB68203EF82}"/>
                </a:ext>
              </a:extLst>
            </p:cNvPr>
            <p:cNvSpPr txBox="1"/>
            <p:nvPr/>
          </p:nvSpPr>
          <p:spPr>
            <a:xfrm>
              <a:off x="2161478" y="1986600"/>
              <a:ext cx="1436612" cy="276999"/>
            </a:xfrm>
            <a:prstGeom prst="rect">
              <a:avLst/>
            </a:prstGeom>
            <a:noFill/>
          </p:spPr>
          <p:txBody>
            <a:bodyPr wrap="none" rtlCol="0">
              <a:spAutoFit/>
            </a:bodyPr>
            <a:lstStyle/>
            <a:p>
              <a:pPr algn="l">
                <a:buClr>
                  <a:schemeClr val="accent3"/>
                </a:buClr>
              </a:pPr>
              <a:r>
                <a:rPr lang="en-US" sz="1200" dirty="0">
                  <a:solidFill>
                    <a:srgbClr val="8A2518"/>
                  </a:solidFill>
                </a:rPr>
                <a:t>Clamping (ligation)</a:t>
              </a:r>
            </a:p>
          </p:txBody>
        </p:sp>
        <p:sp>
          <p:nvSpPr>
            <p:cNvPr id="17" name="CuadroTexto 68">
              <a:extLst>
                <a:ext uri="{FF2B5EF4-FFF2-40B4-BE49-F238E27FC236}">
                  <a16:creationId xmlns:a16="http://schemas.microsoft.com/office/drawing/2014/main" id="{C6820B28-17BE-B016-6F7E-53FCE882DE49}"/>
                </a:ext>
              </a:extLst>
            </p:cNvPr>
            <p:cNvSpPr txBox="1"/>
            <p:nvPr/>
          </p:nvSpPr>
          <p:spPr>
            <a:xfrm rot="21391791">
              <a:off x="1649090" y="2493412"/>
              <a:ext cx="545342" cy="276999"/>
            </a:xfrm>
            <a:prstGeom prst="rect">
              <a:avLst/>
            </a:prstGeom>
            <a:noFill/>
          </p:spPr>
          <p:txBody>
            <a:bodyPr wrap="none" rtlCol="0">
              <a:spAutoFit/>
            </a:bodyPr>
            <a:lstStyle/>
            <a:p>
              <a:pPr algn="l">
                <a:buClr>
                  <a:schemeClr val="accent3"/>
                </a:buClr>
              </a:pPr>
              <a:r>
                <a:rPr lang="en-US" sz="1200" dirty="0">
                  <a:solidFill>
                    <a:srgbClr val="8A2518"/>
                  </a:solidFill>
                </a:rPr>
                <a:t>Stent</a:t>
              </a:r>
            </a:p>
          </p:txBody>
        </p:sp>
        <p:sp>
          <p:nvSpPr>
            <p:cNvPr id="18" name="Forma libre 69">
              <a:extLst>
                <a:ext uri="{FF2B5EF4-FFF2-40B4-BE49-F238E27FC236}">
                  <a16:creationId xmlns:a16="http://schemas.microsoft.com/office/drawing/2014/main" id="{E6E81596-3628-7A39-0CB3-0CD37D96ECF9}"/>
                </a:ext>
              </a:extLst>
            </p:cNvPr>
            <p:cNvSpPr/>
            <p:nvPr/>
          </p:nvSpPr>
          <p:spPr>
            <a:xfrm>
              <a:off x="9626600" y="2895600"/>
              <a:ext cx="76200" cy="115697"/>
            </a:xfrm>
            <a:custGeom>
              <a:avLst/>
              <a:gdLst>
                <a:gd name="connsiteX0" fmla="*/ 0 w 76200"/>
                <a:gd name="connsiteY0" fmla="*/ 0 h 115697"/>
                <a:gd name="connsiteX1" fmla="*/ 50800 w 76200"/>
                <a:gd name="connsiteY1" fmla="*/ 114300 h 115697"/>
                <a:gd name="connsiteX2" fmla="*/ 76200 w 76200"/>
                <a:gd name="connsiteY2" fmla="*/ 114300 h 115697"/>
              </a:gdLst>
              <a:ahLst/>
              <a:cxnLst>
                <a:cxn ang="0">
                  <a:pos x="connsiteX0" y="connsiteY0"/>
                </a:cxn>
                <a:cxn ang="0">
                  <a:pos x="connsiteX1" y="connsiteY1"/>
                </a:cxn>
                <a:cxn ang="0">
                  <a:pos x="connsiteX2" y="connsiteY2"/>
                </a:cxn>
              </a:cxnLst>
              <a:rect l="l" t="t" r="r" b="b"/>
              <a:pathLst>
                <a:path w="76200" h="115697">
                  <a:moveTo>
                    <a:pt x="0" y="0"/>
                  </a:moveTo>
                  <a:cubicBezTo>
                    <a:pt x="9866" y="69062"/>
                    <a:pt x="-9661" y="90116"/>
                    <a:pt x="50800" y="114300"/>
                  </a:cubicBezTo>
                  <a:cubicBezTo>
                    <a:pt x="58661" y="117444"/>
                    <a:pt x="67733" y="114300"/>
                    <a:pt x="76200" y="11430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39" descr="Icon&#10;&#10;Description automatically generated">
              <a:extLst>
                <a:ext uri="{FF2B5EF4-FFF2-40B4-BE49-F238E27FC236}">
                  <a16:creationId xmlns:a16="http://schemas.microsoft.com/office/drawing/2014/main" id="{87A30836-A4C9-606A-2959-B916A99F03EC}"/>
                </a:ext>
              </a:extLst>
            </p:cNvPr>
            <p:cNvPicPr>
              <a:picLocks noChangeAspect="1"/>
            </p:cNvPicPr>
            <p:nvPr/>
          </p:nvPicPr>
          <p:blipFill>
            <a:blip r:embed="rId7"/>
            <a:stretch>
              <a:fillRect/>
            </a:stretch>
          </p:blipFill>
          <p:spPr>
            <a:xfrm rot="15960259">
              <a:off x="11025766" y="3098839"/>
              <a:ext cx="214976" cy="86692"/>
            </a:xfrm>
            <a:prstGeom prst="rect">
              <a:avLst/>
            </a:prstGeom>
          </p:spPr>
        </p:pic>
        <p:grpSp>
          <p:nvGrpSpPr>
            <p:cNvPr id="20" name="Grupo 75">
              <a:extLst>
                <a:ext uri="{FF2B5EF4-FFF2-40B4-BE49-F238E27FC236}">
                  <a16:creationId xmlns:a16="http://schemas.microsoft.com/office/drawing/2014/main" id="{1CD582EE-3CD3-9C2D-DB94-ACBE84F11D0B}"/>
                </a:ext>
              </a:extLst>
            </p:cNvPr>
            <p:cNvGrpSpPr/>
            <p:nvPr/>
          </p:nvGrpSpPr>
          <p:grpSpPr>
            <a:xfrm rot="20402780">
              <a:off x="8470381" y="2971566"/>
              <a:ext cx="196667" cy="203561"/>
              <a:chOff x="8220713" y="5989519"/>
              <a:chExt cx="196667" cy="203561"/>
            </a:xfrm>
          </p:grpSpPr>
          <p:sp>
            <p:nvSpPr>
              <p:cNvPr id="21" name="Rectángulo 73">
                <a:extLst>
                  <a:ext uri="{FF2B5EF4-FFF2-40B4-BE49-F238E27FC236}">
                    <a16:creationId xmlns:a16="http://schemas.microsoft.com/office/drawing/2014/main" id="{CB7566B8-DAE2-8588-6E42-88F08929AA33}"/>
                  </a:ext>
                </a:extLst>
              </p:cNvPr>
              <p:cNvSpPr/>
              <p:nvPr/>
            </p:nvSpPr>
            <p:spPr>
              <a:xfrm rot="1486204">
                <a:off x="8220713" y="5989519"/>
                <a:ext cx="112775" cy="1186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ángulo 74">
                <a:extLst>
                  <a:ext uri="{FF2B5EF4-FFF2-40B4-BE49-F238E27FC236}">
                    <a16:creationId xmlns:a16="http://schemas.microsoft.com/office/drawing/2014/main" id="{18339CFC-ED34-2434-8FC1-498446D6E17C}"/>
                  </a:ext>
                </a:extLst>
              </p:cNvPr>
              <p:cNvSpPr/>
              <p:nvPr/>
            </p:nvSpPr>
            <p:spPr>
              <a:xfrm rot="1486204">
                <a:off x="8249772" y="6029984"/>
                <a:ext cx="167608" cy="1630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1" name="Título 2">
            <a:extLst>
              <a:ext uri="{FF2B5EF4-FFF2-40B4-BE49-F238E27FC236}">
                <a16:creationId xmlns:a16="http://schemas.microsoft.com/office/drawing/2014/main" id="{75D795B4-F1F2-BFDC-9531-474167F32F1B}"/>
              </a:ext>
            </a:extLst>
          </p:cNvPr>
          <p:cNvSpPr>
            <a:spLocks noGrp="1"/>
          </p:cNvSpPr>
          <p:nvPr>
            <p:ph type="title"/>
          </p:nvPr>
        </p:nvSpPr>
        <p:spPr>
          <a:xfrm>
            <a:off x="320406" y="360007"/>
            <a:ext cx="11424553" cy="432473"/>
          </a:xfrm>
        </p:spPr>
        <p:txBody>
          <a:bodyPr>
            <a:normAutofit/>
          </a:bodyPr>
          <a:lstStyle/>
          <a:p>
            <a:r>
              <a:rPr lang="en-US" dirty="0"/>
              <a:t>TCAR Procedure: Reverse Flow </a:t>
            </a:r>
          </a:p>
        </p:txBody>
      </p:sp>
      <p:grpSp>
        <p:nvGrpSpPr>
          <p:cNvPr id="32" name="Grupo 60">
            <a:extLst>
              <a:ext uri="{FF2B5EF4-FFF2-40B4-BE49-F238E27FC236}">
                <a16:creationId xmlns:a16="http://schemas.microsoft.com/office/drawing/2014/main" id="{6DBE97B0-3507-4229-31CA-55B4506AD48B}"/>
              </a:ext>
            </a:extLst>
          </p:cNvPr>
          <p:cNvGrpSpPr/>
          <p:nvPr/>
        </p:nvGrpSpPr>
        <p:grpSpPr>
          <a:xfrm rot="20516050">
            <a:off x="4828794" y="1929780"/>
            <a:ext cx="279451" cy="138652"/>
            <a:chOff x="4903169" y="3262492"/>
            <a:chExt cx="279451" cy="143320"/>
          </a:xfrm>
        </p:grpSpPr>
        <p:pic>
          <p:nvPicPr>
            <p:cNvPr id="33" name="Picture 31" descr="Icon&#10;&#10;Description automatically generated">
              <a:extLst>
                <a:ext uri="{FF2B5EF4-FFF2-40B4-BE49-F238E27FC236}">
                  <a16:creationId xmlns:a16="http://schemas.microsoft.com/office/drawing/2014/main" id="{F71E199A-2273-3C39-6E01-E545692168D6}"/>
                </a:ext>
              </a:extLst>
            </p:cNvPr>
            <p:cNvPicPr>
              <a:picLocks noChangeAspect="1"/>
            </p:cNvPicPr>
            <p:nvPr/>
          </p:nvPicPr>
          <p:blipFill>
            <a:blip r:embed="rId7"/>
            <a:stretch>
              <a:fillRect/>
            </a:stretch>
          </p:blipFill>
          <p:spPr>
            <a:xfrm rot="12055903" flipH="1">
              <a:off x="4903169" y="3262492"/>
              <a:ext cx="266374" cy="107419"/>
            </a:xfrm>
            <a:prstGeom prst="rect">
              <a:avLst/>
            </a:prstGeom>
          </p:spPr>
        </p:pic>
        <p:sp>
          <p:nvSpPr>
            <p:cNvPr id="34" name="Rectángulo redondeado 86">
              <a:extLst>
                <a:ext uri="{FF2B5EF4-FFF2-40B4-BE49-F238E27FC236}">
                  <a16:creationId xmlns:a16="http://schemas.microsoft.com/office/drawing/2014/main" id="{F91843B6-122D-F50E-CC79-3F902F0A61B8}"/>
                </a:ext>
              </a:extLst>
            </p:cNvPr>
            <p:cNvSpPr/>
            <p:nvPr/>
          </p:nvSpPr>
          <p:spPr>
            <a:xfrm rot="1384625">
              <a:off x="5136901" y="3311280"/>
              <a:ext cx="45719" cy="9453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5" name="Grupo 61">
            <a:extLst>
              <a:ext uri="{FF2B5EF4-FFF2-40B4-BE49-F238E27FC236}">
                <a16:creationId xmlns:a16="http://schemas.microsoft.com/office/drawing/2014/main" id="{7E36BEE6-849F-F43B-C9F5-6F0A8FF6F4C7}"/>
              </a:ext>
            </a:extLst>
          </p:cNvPr>
          <p:cNvGrpSpPr/>
          <p:nvPr/>
        </p:nvGrpSpPr>
        <p:grpSpPr>
          <a:xfrm rot="19765634">
            <a:off x="2673205" y="2266258"/>
            <a:ext cx="292371" cy="269595"/>
            <a:chOff x="4041546" y="2745653"/>
            <a:chExt cx="292371" cy="278672"/>
          </a:xfrm>
        </p:grpSpPr>
        <p:sp>
          <p:nvSpPr>
            <p:cNvPr id="36" name="Forma libre 70">
              <a:extLst>
                <a:ext uri="{FF2B5EF4-FFF2-40B4-BE49-F238E27FC236}">
                  <a16:creationId xmlns:a16="http://schemas.microsoft.com/office/drawing/2014/main" id="{2FFC5EC1-EBAC-F547-23F0-D32EB0E72AC7}"/>
                </a:ext>
              </a:extLst>
            </p:cNvPr>
            <p:cNvSpPr/>
            <p:nvPr/>
          </p:nvSpPr>
          <p:spPr>
            <a:xfrm rot="1010564">
              <a:off x="4041546" y="2941962"/>
              <a:ext cx="292371" cy="82363"/>
            </a:xfrm>
            <a:custGeom>
              <a:avLst/>
              <a:gdLst>
                <a:gd name="connsiteX0" fmla="*/ 6656 w 406561"/>
                <a:gd name="connsiteY0" fmla="*/ 92456 h 112211"/>
                <a:gd name="connsiteX1" fmla="*/ 159056 w 406561"/>
                <a:gd name="connsiteY1" fmla="*/ 3556 h 112211"/>
                <a:gd name="connsiteX2" fmla="*/ 336856 w 406561"/>
                <a:gd name="connsiteY2" fmla="*/ 16256 h 112211"/>
                <a:gd name="connsiteX3" fmla="*/ 387656 w 406561"/>
                <a:gd name="connsiteY3" fmla="*/ 105156 h 112211"/>
                <a:gd name="connsiteX4" fmla="*/ 6656 w 406561"/>
                <a:gd name="connsiteY4" fmla="*/ 92456 h 112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561" h="112211">
                  <a:moveTo>
                    <a:pt x="6656" y="92456"/>
                  </a:moveTo>
                  <a:cubicBezTo>
                    <a:pt x="-31444" y="75523"/>
                    <a:pt x="104023" y="16256"/>
                    <a:pt x="159056" y="3556"/>
                  </a:cubicBezTo>
                  <a:cubicBezTo>
                    <a:pt x="214089" y="-9144"/>
                    <a:pt x="336856" y="16256"/>
                    <a:pt x="336856" y="16256"/>
                  </a:cubicBezTo>
                  <a:cubicBezTo>
                    <a:pt x="374956" y="33189"/>
                    <a:pt x="438456" y="90339"/>
                    <a:pt x="387656" y="105156"/>
                  </a:cubicBezTo>
                  <a:cubicBezTo>
                    <a:pt x="336856" y="119973"/>
                    <a:pt x="44756" y="109389"/>
                    <a:pt x="6656" y="92456"/>
                  </a:cubicBezTo>
                  <a:close/>
                </a:path>
              </a:pathLst>
            </a:cu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7" name="Forma libre 76">
              <a:extLst>
                <a:ext uri="{FF2B5EF4-FFF2-40B4-BE49-F238E27FC236}">
                  <a16:creationId xmlns:a16="http://schemas.microsoft.com/office/drawing/2014/main" id="{B02AABE0-133E-7F89-029C-4FA01F66DEAD}"/>
                </a:ext>
              </a:extLst>
            </p:cNvPr>
            <p:cNvSpPr/>
            <p:nvPr/>
          </p:nvSpPr>
          <p:spPr>
            <a:xfrm>
              <a:off x="4201355" y="2745653"/>
              <a:ext cx="90811" cy="237490"/>
            </a:xfrm>
            <a:custGeom>
              <a:avLst/>
              <a:gdLst>
                <a:gd name="connsiteX0" fmla="*/ 62425 w 150348"/>
                <a:gd name="connsiteY0" fmla="*/ 0 h 140677"/>
                <a:gd name="connsiteX1" fmla="*/ 27256 w 150348"/>
                <a:gd name="connsiteY1" fmla="*/ 114300 h 140677"/>
                <a:gd name="connsiteX2" fmla="*/ 18463 w 150348"/>
                <a:gd name="connsiteY2" fmla="*/ 140677 h 140677"/>
                <a:gd name="connsiteX3" fmla="*/ 879 w 150348"/>
                <a:gd name="connsiteY3" fmla="*/ 114300 h 140677"/>
                <a:gd name="connsiteX4" fmla="*/ 9671 w 150348"/>
                <a:gd name="connsiteY4" fmla="*/ 43961 h 140677"/>
                <a:gd name="connsiteX5" fmla="*/ 36048 w 150348"/>
                <a:gd name="connsiteY5" fmla="*/ 35169 h 140677"/>
                <a:gd name="connsiteX6" fmla="*/ 80010 w 150348"/>
                <a:gd name="connsiteY6" fmla="*/ 26377 h 140677"/>
                <a:gd name="connsiteX7" fmla="*/ 150348 w 150348"/>
                <a:gd name="connsiteY7" fmla="*/ 0 h 140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348" h="140677">
                  <a:moveTo>
                    <a:pt x="62425" y="0"/>
                  </a:moveTo>
                  <a:cubicBezTo>
                    <a:pt x="39754" y="79346"/>
                    <a:pt x="51581" y="41324"/>
                    <a:pt x="27256" y="114300"/>
                  </a:cubicBezTo>
                  <a:lnTo>
                    <a:pt x="18463" y="140677"/>
                  </a:lnTo>
                  <a:cubicBezTo>
                    <a:pt x="12602" y="131885"/>
                    <a:pt x="1836" y="124824"/>
                    <a:pt x="879" y="114300"/>
                  </a:cubicBezTo>
                  <a:cubicBezTo>
                    <a:pt x="-1260" y="90768"/>
                    <a:pt x="75" y="65553"/>
                    <a:pt x="9671" y="43961"/>
                  </a:cubicBezTo>
                  <a:cubicBezTo>
                    <a:pt x="13435" y="35492"/>
                    <a:pt x="27057" y="37417"/>
                    <a:pt x="36048" y="35169"/>
                  </a:cubicBezTo>
                  <a:cubicBezTo>
                    <a:pt x="50546" y="31545"/>
                    <a:pt x="65592" y="30309"/>
                    <a:pt x="80010" y="26377"/>
                  </a:cubicBezTo>
                  <a:cubicBezTo>
                    <a:pt x="123250" y="14584"/>
                    <a:pt x="121746" y="14300"/>
                    <a:pt x="15034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grpSp>
        <p:nvGrpSpPr>
          <p:cNvPr id="38" name="Grupo 93">
            <a:extLst>
              <a:ext uri="{FF2B5EF4-FFF2-40B4-BE49-F238E27FC236}">
                <a16:creationId xmlns:a16="http://schemas.microsoft.com/office/drawing/2014/main" id="{81742F72-1758-D064-EA61-0C645DAB6649}"/>
              </a:ext>
            </a:extLst>
          </p:cNvPr>
          <p:cNvGrpSpPr/>
          <p:nvPr/>
        </p:nvGrpSpPr>
        <p:grpSpPr>
          <a:xfrm rot="20885275">
            <a:off x="5379940" y="2100955"/>
            <a:ext cx="362894" cy="555479"/>
            <a:chOff x="9920805" y="3808464"/>
            <a:chExt cx="362894" cy="555479"/>
          </a:xfrm>
        </p:grpSpPr>
        <p:pic>
          <p:nvPicPr>
            <p:cNvPr id="39" name="Picture 12" descr="A picture containing icon&#10;&#10;Description automatically generated">
              <a:extLst>
                <a:ext uri="{FF2B5EF4-FFF2-40B4-BE49-F238E27FC236}">
                  <a16:creationId xmlns:a16="http://schemas.microsoft.com/office/drawing/2014/main" id="{553681F0-A612-5EED-CCA3-806BEB645B8C}"/>
                </a:ext>
              </a:extLst>
            </p:cNvPr>
            <p:cNvPicPr>
              <a:picLocks noChangeAspect="1"/>
            </p:cNvPicPr>
            <p:nvPr/>
          </p:nvPicPr>
          <p:blipFill rotWithShape="1">
            <a:blip r:embed="rId5"/>
            <a:srcRect t="-1" r="-8549" b="-11993"/>
            <a:stretch/>
          </p:blipFill>
          <p:spPr>
            <a:xfrm rot="3765644">
              <a:off x="9902876" y="4011913"/>
              <a:ext cx="363261" cy="327403"/>
            </a:xfrm>
            <a:prstGeom prst="rect">
              <a:avLst/>
            </a:prstGeom>
          </p:spPr>
        </p:pic>
        <p:pic>
          <p:nvPicPr>
            <p:cNvPr id="40" name="Picture 39" descr="Icon&#10;&#10;Description automatically generated">
              <a:extLst>
                <a:ext uri="{FF2B5EF4-FFF2-40B4-BE49-F238E27FC236}">
                  <a16:creationId xmlns:a16="http://schemas.microsoft.com/office/drawing/2014/main" id="{0584E7CE-D474-2C32-99DB-0A7806900E67}"/>
                </a:ext>
              </a:extLst>
            </p:cNvPr>
            <p:cNvPicPr>
              <a:picLocks noChangeAspect="1"/>
            </p:cNvPicPr>
            <p:nvPr/>
          </p:nvPicPr>
          <p:blipFill>
            <a:blip r:embed="rId7"/>
            <a:stretch>
              <a:fillRect/>
            </a:stretch>
          </p:blipFill>
          <p:spPr>
            <a:xfrm rot="14812126">
              <a:off x="10145885" y="4226128"/>
              <a:ext cx="151638" cy="123991"/>
            </a:xfrm>
            <a:prstGeom prst="rect">
              <a:avLst/>
            </a:prstGeom>
          </p:spPr>
        </p:pic>
        <p:pic>
          <p:nvPicPr>
            <p:cNvPr id="41" name="Picture 39" descr="Icon&#10;&#10;Description automatically generated">
              <a:extLst>
                <a:ext uri="{FF2B5EF4-FFF2-40B4-BE49-F238E27FC236}">
                  <a16:creationId xmlns:a16="http://schemas.microsoft.com/office/drawing/2014/main" id="{0A9F9BDC-DC67-6E1C-5677-F308DC447D76}"/>
                </a:ext>
              </a:extLst>
            </p:cNvPr>
            <p:cNvPicPr>
              <a:picLocks noChangeAspect="1"/>
            </p:cNvPicPr>
            <p:nvPr/>
          </p:nvPicPr>
          <p:blipFill>
            <a:blip r:embed="rId7"/>
            <a:stretch>
              <a:fillRect/>
            </a:stretch>
          </p:blipFill>
          <p:spPr>
            <a:xfrm rot="3470994">
              <a:off x="9927228" y="3883429"/>
              <a:ext cx="251250" cy="101320"/>
            </a:xfrm>
            <a:prstGeom prst="rect">
              <a:avLst/>
            </a:prstGeom>
          </p:spPr>
        </p:pic>
      </p:grpSp>
      <p:sp>
        <p:nvSpPr>
          <p:cNvPr id="42" name="Forma libre 7">
            <a:extLst>
              <a:ext uri="{FF2B5EF4-FFF2-40B4-BE49-F238E27FC236}">
                <a16:creationId xmlns:a16="http://schemas.microsoft.com/office/drawing/2014/main" id="{EBB7D1F8-BA47-3905-846E-EAA75D532654}"/>
              </a:ext>
            </a:extLst>
          </p:cNvPr>
          <p:cNvSpPr/>
          <p:nvPr/>
        </p:nvSpPr>
        <p:spPr>
          <a:xfrm>
            <a:off x="5758962" y="2593731"/>
            <a:ext cx="5373065" cy="1125479"/>
          </a:xfrm>
          <a:custGeom>
            <a:avLst/>
            <a:gdLst>
              <a:gd name="connsiteX0" fmla="*/ 0 w 5373065"/>
              <a:gd name="connsiteY0" fmla="*/ 0 h 1125479"/>
              <a:gd name="connsiteX1" fmla="*/ 316523 w 5373065"/>
              <a:gd name="connsiteY1" fmla="*/ 246184 h 1125479"/>
              <a:gd name="connsiteX2" fmla="*/ 712176 w 5373065"/>
              <a:gd name="connsiteY2" fmla="*/ 465992 h 1125479"/>
              <a:gd name="connsiteX3" fmla="*/ 1934307 w 5373065"/>
              <a:gd name="connsiteY3" fmla="*/ 967154 h 1125479"/>
              <a:gd name="connsiteX4" fmla="*/ 4809392 w 5373065"/>
              <a:gd name="connsiteY4" fmla="*/ 1107831 h 1125479"/>
              <a:gd name="connsiteX5" fmla="*/ 5372100 w 5373065"/>
              <a:gd name="connsiteY5" fmla="*/ 624254 h 112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73065" h="1125479">
                <a:moveTo>
                  <a:pt x="0" y="0"/>
                </a:moveTo>
                <a:cubicBezTo>
                  <a:pt x="98913" y="84259"/>
                  <a:pt x="197827" y="168519"/>
                  <a:pt x="316523" y="246184"/>
                </a:cubicBezTo>
                <a:cubicBezTo>
                  <a:pt x="435219" y="323849"/>
                  <a:pt x="442545" y="345830"/>
                  <a:pt x="712176" y="465992"/>
                </a:cubicBezTo>
                <a:cubicBezTo>
                  <a:pt x="981807" y="586154"/>
                  <a:pt x="1251438" y="860181"/>
                  <a:pt x="1934307" y="967154"/>
                </a:cubicBezTo>
                <a:cubicBezTo>
                  <a:pt x="2617176" y="1074127"/>
                  <a:pt x="4236427" y="1164981"/>
                  <a:pt x="4809392" y="1107831"/>
                </a:cubicBezTo>
                <a:cubicBezTo>
                  <a:pt x="5382357" y="1050681"/>
                  <a:pt x="5377228" y="837467"/>
                  <a:pt x="5372100" y="624254"/>
                </a:cubicBezTo>
              </a:path>
            </a:pathLst>
          </a:custGeom>
          <a:noFill/>
          <a:ln w="34925" cmpd="dbl">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8">
            <a:extLst>
              <a:ext uri="{FF2B5EF4-FFF2-40B4-BE49-F238E27FC236}">
                <a16:creationId xmlns:a16="http://schemas.microsoft.com/office/drawing/2014/main" id="{4C5AA659-20A3-8870-E4E6-9F634BB148C3}"/>
              </a:ext>
            </a:extLst>
          </p:cNvPr>
          <p:cNvPicPr>
            <a:picLocks noChangeAspect="1"/>
          </p:cNvPicPr>
          <p:nvPr/>
        </p:nvPicPr>
        <p:blipFill rotWithShape="1">
          <a:blip r:embed="rId8"/>
          <a:srcRect l="15879" r="21049"/>
          <a:stretch/>
        </p:blipFill>
        <p:spPr>
          <a:xfrm rot="1385728">
            <a:off x="6418734" y="3065592"/>
            <a:ext cx="1152652" cy="401987"/>
          </a:xfrm>
          <a:prstGeom prst="rect">
            <a:avLst/>
          </a:prstGeom>
        </p:spPr>
      </p:pic>
      <p:pic>
        <p:nvPicPr>
          <p:cNvPr id="44" name="Picture 16" descr="A picture containing measure&#10;&#10;Description automatically generated">
            <a:extLst>
              <a:ext uri="{FF2B5EF4-FFF2-40B4-BE49-F238E27FC236}">
                <a16:creationId xmlns:a16="http://schemas.microsoft.com/office/drawing/2014/main" id="{23AA741F-B4A0-11EF-5B15-88C57BA1AEA8}"/>
              </a:ext>
            </a:extLst>
          </p:cNvPr>
          <p:cNvPicPr>
            <a:picLocks noChangeAspect="1"/>
          </p:cNvPicPr>
          <p:nvPr/>
        </p:nvPicPr>
        <p:blipFill>
          <a:blip r:embed="rId2"/>
          <a:stretch>
            <a:fillRect/>
          </a:stretch>
        </p:blipFill>
        <p:spPr>
          <a:xfrm rot="19447220">
            <a:off x="4707061" y="2626327"/>
            <a:ext cx="874546" cy="266399"/>
          </a:xfrm>
          <a:prstGeom prst="rect">
            <a:avLst/>
          </a:prstGeom>
        </p:spPr>
      </p:pic>
      <p:grpSp>
        <p:nvGrpSpPr>
          <p:cNvPr id="45" name="Grupo 98">
            <a:extLst>
              <a:ext uri="{FF2B5EF4-FFF2-40B4-BE49-F238E27FC236}">
                <a16:creationId xmlns:a16="http://schemas.microsoft.com/office/drawing/2014/main" id="{330D03F6-05E6-27CA-65E0-7F65ED87F083}"/>
              </a:ext>
            </a:extLst>
          </p:cNvPr>
          <p:cNvGrpSpPr/>
          <p:nvPr/>
        </p:nvGrpSpPr>
        <p:grpSpPr>
          <a:xfrm rot="21265132">
            <a:off x="5969484" y="719602"/>
            <a:ext cx="381657" cy="560811"/>
            <a:chOff x="7576228" y="2720628"/>
            <a:chExt cx="381657" cy="560811"/>
          </a:xfrm>
        </p:grpSpPr>
        <p:pic>
          <p:nvPicPr>
            <p:cNvPr id="46" name="Picture 12" descr="A picture containing icon&#10;&#10;Description automatically generated">
              <a:extLst>
                <a:ext uri="{FF2B5EF4-FFF2-40B4-BE49-F238E27FC236}">
                  <a16:creationId xmlns:a16="http://schemas.microsoft.com/office/drawing/2014/main" id="{B7DD7D17-4995-FF37-F4AC-B1D20B805FE4}"/>
                </a:ext>
              </a:extLst>
            </p:cNvPr>
            <p:cNvPicPr>
              <a:picLocks noChangeAspect="1"/>
            </p:cNvPicPr>
            <p:nvPr/>
          </p:nvPicPr>
          <p:blipFill rotWithShape="1">
            <a:blip r:embed="rId5"/>
            <a:srcRect l="-7375" t="-14999" r="-3140" b="-10095"/>
            <a:stretch/>
          </p:blipFill>
          <p:spPr>
            <a:xfrm rot="8051503">
              <a:off x="7574062" y="2722794"/>
              <a:ext cx="385990" cy="381657"/>
            </a:xfrm>
            <a:prstGeom prst="rect">
              <a:avLst/>
            </a:prstGeom>
          </p:spPr>
        </p:pic>
        <p:pic>
          <p:nvPicPr>
            <p:cNvPr id="47" name="Picture 39" descr="Icon&#10;&#10;Description automatically generated">
              <a:extLst>
                <a:ext uri="{FF2B5EF4-FFF2-40B4-BE49-F238E27FC236}">
                  <a16:creationId xmlns:a16="http://schemas.microsoft.com/office/drawing/2014/main" id="{0D2DADC5-3108-0042-D60E-D332193D6F3E}"/>
                </a:ext>
              </a:extLst>
            </p:cNvPr>
            <p:cNvPicPr>
              <a:picLocks noChangeAspect="1"/>
            </p:cNvPicPr>
            <p:nvPr/>
          </p:nvPicPr>
          <p:blipFill>
            <a:blip r:embed="rId7"/>
            <a:stretch>
              <a:fillRect/>
            </a:stretch>
          </p:blipFill>
          <p:spPr>
            <a:xfrm rot="8050655">
              <a:off x="7497887" y="3074210"/>
              <a:ext cx="295353" cy="119105"/>
            </a:xfrm>
            <a:prstGeom prst="rect">
              <a:avLst/>
            </a:prstGeom>
          </p:spPr>
        </p:pic>
      </p:grpSp>
      <p:sp>
        <p:nvSpPr>
          <p:cNvPr id="48" name="CuadroTexto 106">
            <a:extLst>
              <a:ext uri="{FF2B5EF4-FFF2-40B4-BE49-F238E27FC236}">
                <a16:creationId xmlns:a16="http://schemas.microsoft.com/office/drawing/2014/main" id="{DB847929-3BB0-20B2-EB88-FCCE77FA3134}"/>
              </a:ext>
            </a:extLst>
          </p:cNvPr>
          <p:cNvSpPr txBox="1"/>
          <p:nvPr/>
        </p:nvSpPr>
        <p:spPr>
          <a:xfrm>
            <a:off x="5005633" y="2882916"/>
            <a:ext cx="1200970" cy="276999"/>
          </a:xfrm>
          <a:prstGeom prst="rect">
            <a:avLst/>
          </a:prstGeom>
          <a:noFill/>
        </p:spPr>
        <p:txBody>
          <a:bodyPr wrap="none" rtlCol="0">
            <a:spAutoFit/>
          </a:bodyPr>
          <a:lstStyle/>
          <a:p>
            <a:pPr algn="l">
              <a:buClr>
                <a:schemeClr val="accent3"/>
              </a:buClr>
            </a:pPr>
            <a:r>
              <a:rPr lang="en-US" sz="1200" dirty="0">
                <a:solidFill>
                  <a:srgbClr val="8A2518"/>
                </a:solidFill>
              </a:rPr>
              <a:t>Aspiration port</a:t>
            </a:r>
          </a:p>
        </p:txBody>
      </p:sp>
      <p:pic>
        <p:nvPicPr>
          <p:cNvPr id="49" name="Picture 48">
            <a:extLst>
              <a:ext uri="{FF2B5EF4-FFF2-40B4-BE49-F238E27FC236}">
                <a16:creationId xmlns:a16="http://schemas.microsoft.com/office/drawing/2014/main" id="{CABF843A-E7F7-2B13-A6B2-6960CD42BB78}"/>
              </a:ext>
              <a:ext uri="{C183D7F6-B498-43B3-948B-1728B52AA6E4}">
                <adec:decorative xmlns:adec="http://schemas.microsoft.com/office/drawing/2017/decorative" val="1"/>
              </a:ext>
            </a:extLst>
          </p:cNvPr>
          <p:cNvPicPr>
            <a:picLocks noChangeAspect="1"/>
          </p:cNvPicPr>
          <p:nvPr/>
        </p:nvPicPr>
        <p:blipFill>
          <a:blip r:embed="rId9">
            <a:alphaModFix/>
          </a:blip>
          <a:stretch>
            <a:fillRect/>
          </a:stretch>
        </p:blipFill>
        <p:spPr>
          <a:xfrm>
            <a:off x="4529706" y="1666862"/>
            <a:ext cx="5048633" cy="567747"/>
          </a:xfrm>
          <a:prstGeom prst="rect">
            <a:avLst/>
          </a:prstGeom>
          <a:noFill/>
        </p:spPr>
      </p:pic>
      <p:sp>
        <p:nvSpPr>
          <p:cNvPr id="50" name="Forma libre 6">
            <a:extLst>
              <a:ext uri="{FF2B5EF4-FFF2-40B4-BE49-F238E27FC236}">
                <a16:creationId xmlns:a16="http://schemas.microsoft.com/office/drawing/2014/main" id="{918D9BA9-CE8A-7B27-0D17-D145C2A97996}"/>
              </a:ext>
            </a:extLst>
          </p:cNvPr>
          <p:cNvSpPr/>
          <p:nvPr/>
        </p:nvSpPr>
        <p:spPr>
          <a:xfrm>
            <a:off x="2945423" y="1983146"/>
            <a:ext cx="2173142" cy="517939"/>
          </a:xfrm>
          <a:custGeom>
            <a:avLst/>
            <a:gdLst>
              <a:gd name="connsiteX0" fmla="*/ 0 w 2382715"/>
              <a:gd name="connsiteY0" fmla="*/ 465992 h 496440"/>
              <a:gd name="connsiteX1" fmla="*/ 211015 w 2382715"/>
              <a:gd name="connsiteY1" fmla="*/ 483576 h 496440"/>
              <a:gd name="connsiteX2" fmla="*/ 685800 w 2382715"/>
              <a:gd name="connsiteY2" fmla="*/ 298938 h 496440"/>
              <a:gd name="connsiteX3" fmla="*/ 1090246 w 2382715"/>
              <a:gd name="connsiteY3" fmla="*/ 105507 h 496440"/>
              <a:gd name="connsiteX4" fmla="*/ 1635369 w 2382715"/>
              <a:gd name="connsiteY4" fmla="*/ 17584 h 496440"/>
              <a:gd name="connsiteX5" fmla="*/ 2382715 w 2382715"/>
              <a:gd name="connsiteY5" fmla="*/ 0 h 49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2715" h="496440">
                <a:moveTo>
                  <a:pt x="0" y="465992"/>
                </a:moveTo>
                <a:cubicBezTo>
                  <a:pt x="48357" y="488705"/>
                  <a:pt x="96715" y="511418"/>
                  <a:pt x="211015" y="483576"/>
                </a:cubicBezTo>
                <a:cubicBezTo>
                  <a:pt x="325315" y="455734"/>
                  <a:pt x="539262" y="361949"/>
                  <a:pt x="685800" y="298938"/>
                </a:cubicBezTo>
                <a:cubicBezTo>
                  <a:pt x="832339" y="235926"/>
                  <a:pt x="931985" y="152399"/>
                  <a:pt x="1090246" y="105507"/>
                </a:cubicBezTo>
                <a:cubicBezTo>
                  <a:pt x="1248507" y="58615"/>
                  <a:pt x="1419958" y="35168"/>
                  <a:pt x="1635369" y="17584"/>
                </a:cubicBezTo>
                <a:cubicBezTo>
                  <a:pt x="1850781" y="-1"/>
                  <a:pt x="2261088" y="1465"/>
                  <a:pt x="2382715" y="0"/>
                </a:cubicBezTo>
              </a:path>
            </a:pathLst>
          </a:custGeom>
          <a:noFill/>
          <a:ln w="50800" cmpd="thinThick"/>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upo 87">
            <a:extLst>
              <a:ext uri="{FF2B5EF4-FFF2-40B4-BE49-F238E27FC236}">
                <a16:creationId xmlns:a16="http://schemas.microsoft.com/office/drawing/2014/main" id="{33992C09-F3CC-60C7-5D2F-DB8BE98E36CC}"/>
              </a:ext>
            </a:extLst>
          </p:cNvPr>
          <p:cNvGrpSpPr/>
          <p:nvPr/>
        </p:nvGrpSpPr>
        <p:grpSpPr>
          <a:xfrm rot="21103868">
            <a:off x="4940698" y="1170096"/>
            <a:ext cx="1160057" cy="1078585"/>
            <a:chOff x="6386907" y="2961981"/>
            <a:chExt cx="1160057" cy="1078585"/>
          </a:xfrm>
        </p:grpSpPr>
        <p:pic>
          <p:nvPicPr>
            <p:cNvPr id="52" name="Imagen 88">
              <a:extLst>
                <a:ext uri="{FF2B5EF4-FFF2-40B4-BE49-F238E27FC236}">
                  <a16:creationId xmlns:a16="http://schemas.microsoft.com/office/drawing/2014/main" id="{80E256C9-9EEB-652F-98FE-113410FA28A6}"/>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8966" b="92759" l="4000" r="94222">
                          <a14:foregroundMark x1="4444" y1="21379" x2="8889" y2="9655"/>
                          <a14:foregroundMark x1="52000" y1="91724" x2="48222" y2="93448"/>
                          <a14:foregroundMark x1="91556" y1="62414" x2="90000" y2="70000"/>
                          <a14:foregroundMark x1="94222" y1="58276" x2="94222" y2="58276"/>
                        </a14:backgroundRemoval>
                      </a14:imgEffect>
                    </a14:imgLayer>
                  </a14:imgProps>
                </a:ext>
              </a:extLst>
            </a:blip>
            <a:stretch>
              <a:fillRect/>
            </a:stretch>
          </p:blipFill>
          <p:spPr>
            <a:xfrm rot="20811023">
              <a:off x="6386907" y="3557253"/>
              <a:ext cx="749970" cy="483313"/>
            </a:xfrm>
            <a:prstGeom prst="rect">
              <a:avLst/>
            </a:prstGeom>
          </p:spPr>
        </p:pic>
        <p:sp>
          <p:nvSpPr>
            <p:cNvPr id="53" name="Freeform: Shape 36">
              <a:extLst>
                <a:ext uri="{FF2B5EF4-FFF2-40B4-BE49-F238E27FC236}">
                  <a16:creationId xmlns:a16="http://schemas.microsoft.com/office/drawing/2014/main" id="{569AC420-B6F6-3760-F477-FB8F16BB35E4}"/>
                </a:ext>
              </a:extLst>
            </p:cNvPr>
            <p:cNvSpPr/>
            <p:nvPr/>
          </p:nvSpPr>
          <p:spPr>
            <a:xfrm>
              <a:off x="7037132" y="3148729"/>
              <a:ext cx="391029" cy="397854"/>
            </a:xfrm>
            <a:custGeom>
              <a:avLst/>
              <a:gdLst>
                <a:gd name="connsiteX0" fmla="*/ 0 w 569595"/>
                <a:gd name="connsiteY0" fmla="*/ 492443 h 492443"/>
                <a:gd name="connsiteX1" fmla="*/ 403860 w 569595"/>
                <a:gd name="connsiteY1" fmla="*/ 177165 h 492443"/>
                <a:gd name="connsiteX2" fmla="*/ 569595 w 569595"/>
                <a:gd name="connsiteY2" fmla="*/ 0 h 492443"/>
                <a:gd name="connsiteX0" fmla="*/ 0 w 569595"/>
                <a:gd name="connsiteY0" fmla="*/ 492443 h 492443"/>
                <a:gd name="connsiteX1" fmla="*/ 403860 w 569595"/>
                <a:gd name="connsiteY1" fmla="*/ 177165 h 492443"/>
                <a:gd name="connsiteX2" fmla="*/ 569595 w 569595"/>
                <a:gd name="connsiteY2" fmla="*/ 0 h 492443"/>
                <a:gd name="connsiteX0" fmla="*/ 0 w 569595"/>
                <a:gd name="connsiteY0" fmla="*/ 492443 h 492443"/>
                <a:gd name="connsiteX1" fmla="*/ 493395 w 569595"/>
                <a:gd name="connsiteY1" fmla="*/ 157162 h 492443"/>
                <a:gd name="connsiteX2" fmla="*/ 569595 w 569595"/>
                <a:gd name="connsiteY2" fmla="*/ 0 h 492443"/>
                <a:gd name="connsiteX0" fmla="*/ 0 w 772477"/>
                <a:gd name="connsiteY0" fmla="*/ 616268 h 616268"/>
                <a:gd name="connsiteX1" fmla="*/ 493395 w 772477"/>
                <a:gd name="connsiteY1" fmla="*/ 280987 h 616268"/>
                <a:gd name="connsiteX2" fmla="*/ 772477 w 772477"/>
                <a:gd name="connsiteY2" fmla="*/ 0 h 616268"/>
              </a:gdLst>
              <a:ahLst/>
              <a:cxnLst>
                <a:cxn ang="0">
                  <a:pos x="connsiteX0" y="connsiteY0"/>
                </a:cxn>
                <a:cxn ang="0">
                  <a:pos x="connsiteX1" y="connsiteY1"/>
                </a:cxn>
                <a:cxn ang="0">
                  <a:pos x="connsiteX2" y="connsiteY2"/>
                </a:cxn>
              </a:cxnLst>
              <a:rect l="l" t="t" r="r" b="b"/>
              <a:pathLst>
                <a:path w="772477" h="616268">
                  <a:moveTo>
                    <a:pt x="0" y="616268"/>
                  </a:moveTo>
                  <a:cubicBezTo>
                    <a:pt x="297339" y="446326"/>
                    <a:pt x="398463" y="363061"/>
                    <a:pt x="493395" y="280987"/>
                  </a:cubicBezTo>
                  <a:cubicBezTo>
                    <a:pt x="588327" y="198913"/>
                    <a:pt x="742950" y="24765"/>
                    <a:pt x="772477" y="0"/>
                  </a:cubicBezTo>
                </a:path>
              </a:pathLst>
            </a:custGeom>
            <a:noFill/>
            <a:ln w="50800" cmpd="dbl">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4" name="Picture 30" descr="Shape&#10;&#10;Description automatically generated">
              <a:extLst>
                <a:ext uri="{FF2B5EF4-FFF2-40B4-BE49-F238E27FC236}">
                  <a16:creationId xmlns:a16="http://schemas.microsoft.com/office/drawing/2014/main" id="{347296C0-9453-9637-2855-4FB121C592C4}"/>
                </a:ext>
              </a:extLst>
            </p:cNvPr>
            <p:cNvPicPr>
              <a:picLocks noChangeAspect="1"/>
            </p:cNvPicPr>
            <p:nvPr/>
          </p:nvPicPr>
          <p:blipFill>
            <a:blip r:embed="rId12"/>
            <a:stretch>
              <a:fillRect/>
            </a:stretch>
          </p:blipFill>
          <p:spPr>
            <a:xfrm rot="8977771">
              <a:off x="6850197" y="3543047"/>
              <a:ext cx="216664" cy="105391"/>
            </a:xfrm>
            <a:prstGeom prst="rect">
              <a:avLst/>
            </a:prstGeom>
            <a:solidFill>
              <a:schemeClr val="accent4">
                <a:lumMod val="40000"/>
                <a:lumOff val="60000"/>
              </a:schemeClr>
            </a:solidFill>
          </p:spPr>
        </p:pic>
        <p:pic>
          <p:nvPicPr>
            <p:cNvPr id="55" name="Picture 12" descr="A picture containing icon&#10;&#10;Description automatically generated">
              <a:extLst>
                <a:ext uri="{FF2B5EF4-FFF2-40B4-BE49-F238E27FC236}">
                  <a16:creationId xmlns:a16="http://schemas.microsoft.com/office/drawing/2014/main" id="{CA73E2F9-0A65-C446-6B40-F1B689579EF5}"/>
                </a:ext>
              </a:extLst>
            </p:cNvPr>
            <p:cNvPicPr>
              <a:picLocks noChangeAspect="1"/>
            </p:cNvPicPr>
            <p:nvPr/>
          </p:nvPicPr>
          <p:blipFill rotWithShape="1">
            <a:blip r:embed="rId5"/>
            <a:srcRect l="-7375" t="10795" r="69864" b="-10096"/>
            <a:stretch/>
          </p:blipFill>
          <p:spPr>
            <a:xfrm rot="8051503">
              <a:off x="7332291" y="2876923"/>
              <a:ext cx="129616" cy="299731"/>
            </a:xfrm>
            <a:prstGeom prst="rect">
              <a:avLst/>
            </a:prstGeom>
          </p:spPr>
        </p:pic>
      </p:grpSp>
      <p:sp>
        <p:nvSpPr>
          <p:cNvPr id="56" name="Arc 55">
            <a:extLst>
              <a:ext uri="{FF2B5EF4-FFF2-40B4-BE49-F238E27FC236}">
                <a16:creationId xmlns:a16="http://schemas.microsoft.com/office/drawing/2014/main" id="{E8C53021-A4C1-E05A-16B4-1D8C126BAD70}"/>
              </a:ext>
            </a:extLst>
          </p:cNvPr>
          <p:cNvSpPr/>
          <p:nvPr/>
        </p:nvSpPr>
        <p:spPr>
          <a:xfrm flipV="1">
            <a:off x="4960426" y="1813195"/>
            <a:ext cx="1330559" cy="185293"/>
          </a:xfrm>
          <a:prstGeom prst="arc">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7" name="Group 56">
            <a:extLst>
              <a:ext uri="{FF2B5EF4-FFF2-40B4-BE49-F238E27FC236}">
                <a16:creationId xmlns:a16="http://schemas.microsoft.com/office/drawing/2014/main" id="{83A308B0-7A05-6F54-E92E-235305EEA80C}"/>
              </a:ext>
            </a:extLst>
          </p:cNvPr>
          <p:cNvGrpSpPr/>
          <p:nvPr/>
        </p:nvGrpSpPr>
        <p:grpSpPr>
          <a:xfrm>
            <a:off x="7976770" y="2200154"/>
            <a:ext cx="1622814" cy="242018"/>
            <a:chOff x="5980552" y="6437255"/>
            <a:chExt cx="1739366" cy="261610"/>
          </a:xfrm>
        </p:grpSpPr>
        <p:sp>
          <p:nvSpPr>
            <p:cNvPr id="58" name="TextBox 57">
              <a:extLst>
                <a:ext uri="{FF2B5EF4-FFF2-40B4-BE49-F238E27FC236}">
                  <a16:creationId xmlns:a16="http://schemas.microsoft.com/office/drawing/2014/main" id="{13821779-CE38-6BCF-8427-7B276071EF0E}"/>
                </a:ext>
              </a:extLst>
            </p:cNvPr>
            <p:cNvSpPr txBox="1"/>
            <p:nvPr/>
          </p:nvSpPr>
          <p:spPr>
            <a:xfrm>
              <a:off x="7069647" y="6437255"/>
              <a:ext cx="650271" cy="261610"/>
            </a:xfrm>
            <a:prstGeom prst="rect">
              <a:avLst/>
            </a:prstGeom>
            <a:noFill/>
          </p:spPr>
          <p:txBody>
            <a:bodyPr wrap="square" rtlCol="0">
              <a:spAutoFit/>
            </a:bodyPr>
            <a:lstStyle/>
            <a:p>
              <a:r>
                <a:rPr lang="en-US" sz="1100" b="1" dirty="0">
                  <a:latin typeface="Lato" panose="020F0502020204030203" pitchFamily="34" charset="0"/>
                </a:rPr>
                <a:t>80CM</a:t>
              </a:r>
            </a:p>
          </p:txBody>
        </p:sp>
        <p:pic>
          <p:nvPicPr>
            <p:cNvPr id="59" name="Picture 58">
              <a:extLst>
                <a:ext uri="{FF2B5EF4-FFF2-40B4-BE49-F238E27FC236}">
                  <a16:creationId xmlns:a16="http://schemas.microsoft.com/office/drawing/2014/main" id="{45243259-7CCC-A8F9-2C1F-1A0F31D60C2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980552" y="6487892"/>
              <a:ext cx="1141035" cy="138280"/>
            </a:xfrm>
            <a:prstGeom prst="rect">
              <a:avLst/>
            </a:prstGeom>
          </p:spPr>
        </p:pic>
      </p:grpSp>
      <p:pic>
        <p:nvPicPr>
          <p:cNvPr id="60" name="Picture 59">
            <a:extLst>
              <a:ext uri="{FF2B5EF4-FFF2-40B4-BE49-F238E27FC236}">
                <a16:creationId xmlns:a16="http://schemas.microsoft.com/office/drawing/2014/main" id="{718E8990-A293-B874-0C09-35501D2F5F5B}"/>
              </a:ext>
            </a:extLst>
          </p:cNvPr>
          <p:cNvPicPr>
            <a:picLocks noChangeAspect="1"/>
          </p:cNvPicPr>
          <p:nvPr/>
        </p:nvPicPr>
        <p:blipFill>
          <a:blip r:embed="rId14"/>
          <a:stretch>
            <a:fillRect/>
          </a:stretch>
        </p:blipFill>
        <p:spPr>
          <a:xfrm rot="1552367">
            <a:off x="6775374" y="2897045"/>
            <a:ext cx="761296" cy="229523"/>
          </a:xfrm>
          <a:prstGeom prst="rect">
            <a:avLst/>
          </a:prstGeom>
        </p:spPr>
      </p:pic>
      <p:sp>
        <p:nvSpPr>
          <p:cNvPr id="61" name="TextBox 60">
            <a:extLst>
              <a:ext uri="{FF2B5EF4-FFF2-40B4-BE49-F238E27FC236}">
                <a16:creationId xmlns:a16="http://schemas.microsoft.com/office/drawing/2014/main" id="{9D311F01-8A00-9212-3211-2E35D1F7187D}"/>
              </a:ext>
            </a:extLst>
          </p:cNvPr>
          <p:cNvSpPr txBox="1"/>
          <p:nvPr/>
        </p:nvSpPr>
        <p:spPr>
          <a:xfrm>
            <a:off x="1363874" y="5681897"/>
            <a:ext cx="10114971" cy="369332"/>
          </a:xfrm>
          <a:prstGeom prst="rect">
            <a:avLst/>
          </a:prstGeom>
          <a:solidFill>
            <a:schemeClr val="bg1"/>
          </a:solidFill>
        </p:spPr>
        <p:txBody>
          <a:bodyPr wrap="square" rtlCol="0">
            <a:spAutoFit/>
          </a:bodyPr>
          <a:lstStyle/>
          <a:p>
            <a:pPr algn="l">
              <a:buClr>
                <a:schemeClr val="accent3"/>
              </a:buClr>
            </a:pPr>
            <a:r>
              <a:rPr lang="en-US" dirty="0"/>
              <a:t>SwitchGuard NPS serves Trans carotid (TCAR) Opportunity with Best-in-Class CGuard Implant </a:t>
            </a:r>
          </a:p>
        </p:txBody>
      </p:sp>
      <p:sp>
        <p:nvSpPr>
          <p:cNvPr id="62" name="TextBox 61">
            <a:extLst>
              <a:ext uri="{FF2B5EF4-FFF2-40B4-BE49-F238E27FC236}">
                <a16:creationId xmlns:a16="http://schemas.microsoft.com/office/drawing/2014/main" id="{0D10EA29-1A6B-6B7B-A80F-E2A233498EBC}"/>
              </a:ext>
            </a:extLst>
          </p:cNvPr>
          <p:cNvSpPr txBox="1"/>
          <p:nvPr/>
        </p:nvSpPr>
        <p:spPr>
          <a:xfrm>
            <a:off x="10058777" y="1665312"/>
            <a:ext cx="484365" cy="215444"/>
          </a:xfrm>
          <a:prstGeom prst="rect">
            <a:avLst/>
          </a:prstGeom>
          <a:noFill/>
        </p:spPr>
        <p:txBody>
          <a:bodyPr wrap="square" rtlCol="0">
            <a:spAutoFit/>
          </a:bodyPr>
          <a:lstStyle>
            <a:defPPr>
              <a:defRPr lang="en-US"/>
            </a:defPPr>
            <a:lvl1pPr>
              <a:defRPr sz="800">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defRPr>
            </a:lvl1pPr>
          </a:lstStyle>
          <a:p>
            <a:r>
              <a:rPr lang="en-US" dirty="0"/>
              <a:t>(1)</a:t>
            </a:r>
          </a:p>
        </p:txBody>
      </p:sp>
      <p:sp>
        <p:nvSpPr>
          <p:cNvPr id="63" name="TextBox 62">
            <a:extLst>
              <a:ext uri="{FF2B5EF4-FFF2-40B4-BE49-F238E27FC236}">
                <a16:creationId xmlns:a16="http://schemas.microsoft.com/office/drawing/2014/main" id="{064245F5-A192-F852-7855-F625D123DDAF}"/>
              </a:ext>
            </a:extLst>
          </p:cNvPr>
          <p:cNvSpPr txBox="1"/>
          <p:nvPr/>
        </p:nvSpPr>
        <p:spPr>
          <a:xfrm>
            <a:off x="4663155" y="5299769"/>
            <a:ext cx="484365" cy="215444"/>
          </a:xfrm>
          <a:prstGeom prst="rect">
            <a:avLst/>
          </a:prstGeom>
          <a:noFill/>
        </p:spPr>
        <p:txBody>
          <a:bodyPr wrap="square" rtlCol="0">
            <a:spAutoFit/>
          </a:bodyPr>
          <a:lstStyle>
            <a:defPPr>
              <a:defRPr lang="en-US"/>
            </a:defPPr>
            <a:lvl1pPr>
              <a:defRPr sz="800">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defRPr>
            </a:lvl1pPr>
          </a:lstStyle>
          <a:p>
            <a:r>
              <a:rPr lang="en-US" dirty="0"/>
              <a:t>(1)</a:t>
            </a:r>
          </a:p>
        </p:txBody>
      </p:sp>
      <p:sp>
        <p:nvSpPr>
          <p:cNvPr id="64" name="Rectangle 63">
            <a:extLst>
              <a:ext uri="{FF2B5EF4-FFF2-40B4-BE49-F238E27FC236}">
                <a16:creationId xmlns:a16="http://schemas.microsoft.com/office/drawing/2014/main" id="{1F074137-D025-2586-78E2-45BD83E2D2BB}"/>
              </a:ext>
            </a:extLst>
          </p:cNvPr>
          <p:cNvSpPr/>
          <p:nvPr/>
        </p:nvSpPr>
        <p:spPr>
          <a:xfrm>
            <a:off x="220355" y="6115774"/>
            <a:ext cx="10770136" cy="338554"/>
          </a:xfrm>
          <a:prstGeom prst="rect">
            <a:avLst/>
          </a:prstGeom>
        </p:spPr>
        <p:txBody>
          <a:bodyPr wrap="square">
            <a:spAutoFit/>
          </a:bodyPr>
          <a:lstStyle/>
          <a:p>
            <a:r>
              <a:rPr lang="en-US" sz="800" b="1" dirty="0">
                <a:solidFill>
                  <a:schemeClr val="bg1">
                    <a:lumMod val="50000"/>
                  </a:schemeClr>
                </a:solidFill>
                <a:latin typeface="Lato" panose="020F0502020204030203" pitchFamily="34" charset="0"/>
              </a:rPr>
              <a:t>1. Transient flow reversal combined with sustained embolic prevention in transcervical revascularization of symptomatic and highly-</a:t>
            </a:r>
            <a:r>
              <a:rPr lang="en-US" sz="800" b="1" dirty="0" err="1">
                <a:solidFill>
                  <a:schemeClr val="bg1">
                    <a:lumMod val="50000"/>
                  </a:schemeClr>
                </a:solidFill>
                <a:latin typeface="Lato" panose="020F0502020204030203" pitchFamily="34" charset="0"/>
              </a:rPr>
              <a:t>emboligenic</a:t>
            </a:r>
            <a:r>
              <a:rPr lang="en-US" sz="800" b="1" dirty="0">
                <a:solidFill>
                  <a:schemeClr val="bg1">
                    <a:lumMod val="50000"/>
                  </a:schemeClr>
                </a:solidFill>
                <a:latin typeface="Lato" panose="020F0502020204030203" pitchFamily="34" charset="0"/>
              </a:rPr>
              <a:t> carotid stenoses for optimized endovascular lumen reconstruction and improved peri- and post-procedural outcomes, Advances in Interventional Cardiology 2020;16, 4 (62):495-506</a:t>
            </a:r>
            <a:endParaRPr lang="en-US" sz="800" dirty="0">
              <a:solidFill>
                <a:schemeClr val="tx2"/>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48305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up of a medical device">
            <a:extLst>
              <a:ext uri="{FF2B5EF4-FFF2-40B4-BE49-F238E27FC236}">
                <a16:creationId xmlns:a16="http://schemas.microsoft.com/office/drawing/2014/main" id="{73D329AC-535D-7640-BCBB-D6DA049A681A}"/>
              </a:ext>
            </a:extLst>
          </p:cNvPr>
          <p:cNvPicPr>
            <a:picLocks noChangeAspect="1"/>
          </p:cNvPicPr>
          <p:nvPr/>
        </p:nvPicPr>
        <p:blipFill>
          <a:blip r:embed="rId2"/>
          <a:stretch>
            <a:fillRect/>
          </a:stretch>
        </p:blipFill>
        <p:spPr>
          <a:xfrm>
            <a:off x="483951" y="2836469"/>
            <a:ext cx="5757723" cy="3440468"/>
          </a:xfrm>
          <a:prstGeom prst="rect">
            <a:avLst/>
          </a:prstGeom>
        </p:spPr>
      </p:pic>
      <p:grpSp>
        <p:nvGrpSpPr>
          <p:cNvPr id="8" name="Group 7">
            <a:extLst>
              <a:ext uri="{FF2B5EF4-FFF2-40B4-BE49-F238E27FC236}">
                <a16:creationId xmlns:a16="http://schemas.microsoft.com/office/drawing/2014/main" id="{3E022E33-AAF3-91A1-8418-277613D7181F}"/>
              </a:ext>
            </a:extLst>
          </p:cNvPr>
          <p:cNvGrpSpPr/>
          <p:nvPr/>
        </p:nvGrpSpPr>
        <p:grpSpPr>
          <a:xfrm>
            <a:off x="712493" y="1296300"/>
            <a:ext cx="4633757" cy="4818637"/>
            <a:chOff x="765549" y="2757232"/>
            <a:chExt cx="4379998" cy="3887454"/>
          </a:xfrm>
        </p:grpSpPr>
        <p:pic>
          <p:nvPicPr>
            <p:cNvPr id="9" name="Picture 8">
              <a:extLst>
                <a:ext uri="{FF2B5EF4-FFF2-40B4-BE49-F238E27FC236}">
                  <a16:creationId xmlns:a16="http://schemas.microsoft.com/office/drawing/2014/main" id="{29F5FCB5-90D0-F9BA-67F8-060350A60356}"/>
                </a:ext>
                <a:ext uri="{C183D7F6-B498-43B3-948B-1728B52AA6E4}">
                  <adec:decorative xmlns:adec="http://schemas.microsoft.com/office/drawing/2017/decorative" val="1"/>
                </a:ext>
              </a:extLst>
            </p:cNvPr>
            <p:cNvPicPr>
              <a:picLocks noChangeAspect="1"/>
            </p:cNvPicPr>
            <p:nvPr/>
          </p:nvPicPr>
          <p:blipFill>
            <a:blip r:embed="rId3">
              <a:alphaModFix/>
            </a:blip>
            <a:stretch>
              <a:fillRect/>
            </a:stretch>
          </p:blipFill>
          <p:spPr>
            <a:xfrm>
              <a:off x="765549" y="2757232"/>
              <a:ext cx="4379998" cy="567747"/>
            </a:xfrm>
            <a:prstGeom prst="rect">
              <a:avLst/>
            </a:prstGeom>
            <a:noFill/>
          </p:spPr>
        </p:pic>
        <p:grpSp>
          <p:nvGrpSpPr>
            <p:cNvPr id="10" name="Group 9">
              <a:extLst>
                <a:ext uri="{FF2B5EF4-FFF2-40B4-BE49-F238E27FC236}">
                  <a16:creationId xmlns:a16="http://schemas.microsoft.com/office/drawing/2014/main" id="{4F1DD5E9-58A0-E513-6536-8E822312BD71}"/>
                </a:ext>
              </a:extLst>
            </p:cNvPr>
            <p:cNvGrpSpPr/>
            <p:nvPr/>
          </p:nvGrpSpPr>
          <p:grpSpPr>
            <a:xfrm>
              <a:off x="2006365" y="3475872"/>
              <a:ext cx="2985984" cy="606567"/>
              <a:chOff x="5901052" y="6437255"/>
              <a:chExt cx="2985984" cy="606567"/>
            </a:xfrm>
          </p:grpSpPr>
          <p:sp>
            <p:nvSpPr>
              <p:cNvPr id="12" name="TextBox 11">
                <a:extLst>
                  <a:ext uri="{FF2B5EF4-FFF2-40B4-BE49-F238E27FC236}">
                    <a16:creationId xmlns:a16="http://schemas.microsoft.com/office/drawing/2014/main" id="{291CA553-1EC0-7367-AD3E-A65785955425}"/>
                  </a:ext>
                </a:extLst>
              </p:cNvPr>
              <p:cNvSpPr txBox="1"/>
              <p:nvPr/>
            </p:nvSpPr>
            <p:spPr>
              <a:xfrm>
                <a:off x="7069647" y="6437255"/>
                <a:ext cx="876352" cy="273130"/>
              </a:xfrm>
              <a:prstGeom prst="rect">
                <a:avLst/>
              </a:prstGeom>
              <a:noFill/>
            </p:spPr>
            <p:txBody>
              <a:bodyPr wrap="square" rtlCol="0">
                <a:spAutoFit/>
              </a:bodyPr>
              <a:lstStyle/>
              <a:p>
                <a:r>
                  <a:rPr lang="en-US" sz="1600" b="1" dirty="0">
                    <a:latin typeface="Lato" panose="020F0502020204030203" pitchFamily="34" charset="0"/>
                  </a:rPr>
                  <a:t>80CM</a:t>
                </a:r>
              </a:p>
            </p:txBody>
          </p:sp>
          <p:pic>
            <p:nvPicPr>
              <p:cNvPr id="13" name="Picture 12">
                <a:extLst>
                  <a:ext uri="{FF2B5EF4-FFF2-40B4-BE49-F238E27FC236}">
                    <a16:creationId xmlns:a16="http://schemas.microsoft.com/office/drawing/2014/main" id="{EF56198E-D320-A54F-2C33-18BE9DCEAF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1052" y="6681956"/>
                <a:ext cx="2985984" cy="361866"/>
              </a:xfrm>
              <a:prstGeom prst="rect">
                <a:avLst/>
              </a:prstGeom>
            </p:spPr>
          </p:pic>
        </p:grpSp>
        <p:pic>
          <p:nvPicPr>
            <p:cNvPr id="11" name="Picture 10">
              <a:extLst>
                <a:ext uri="{FF2B5EF4-FFF2-40B4-BE49-F238E27FC236}">
                  <a16:creationId xmlns:a16="http://schemas.microsoft.com/office/drawing/2014/main" id="{61CA546A-82E9-4A1C-AF35-D0ACE6468489}"/>
                </a:ext>
              </a:extLst>
            </p:cNvPr>
            <p:cNvPicPr>
              <a:picLocks noChangeAspect="1"/>
            </p:cNvPicPr>
            <p:nvPr/>
          </p:nvPicPr>
          <p:blipFill>
            <a:blip r:embed="rId5"/>
            <a:stretch>
              <a:fillRect/>
            </a:stretch>
          </p:blipFill>
          <p:spPr>
            <a:xfrm>
              <a:off x="1161087" y="6135000"/>
              <a:ext cx="1690556" cy="509686"/>
            </a:xfrm>
            <a:prstGeom prst="rect">
              <a:avLst/>
            </a:prstGeom>
          </p:spPr>
        </p:pic>
      </p:grpSp>
      <p:sp>
        <p:nvSpPr>
          <p:cNvPr id="14" name="Rectangle: Rounded Corners 13">
            <a:extLst>
              <a:ext uri="{FF2B5EF4-FFF2-40B4-BE49-F238E27FC236}">
                <a16:creationId xmlns:a16="http://schemas.microsoft.com/office/drawing/2014/main" id="{D70461F3-8628-7196-DC41-D706CC9FE9FE}"/>
              </a:ext>
            </a:extLst>
          </p:cNvPr>
          <p:cNvSpPr/>
          <p:nvPr/>
        </p:nvSpPr>
        <p:spPr>
          <a:xfrm>
            <a:off x="6765421" y="1161284"/>
            <a:ext cx="4633757" cy="4828032"/>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u="sng" dirty="0">
                <a:solidFill>
                  <a:schemeClr val="accent1"/>
                </a:solidFill>
              </a:rPr>
              <a:t>TCAR Market Opportunity</a:t>
            </a:r>
          </a:p>
          <a:p>
            <a:pPr algn="ctr"/>
            <a:endParaRPr lang="en-US" b="1" dirty="0">
              <a:solidFill>
                <a:schemeClr val="accent1"/>
              </a:solidFill>
            </a:endParaRPr>
          </a:p>
          <a:p>
            <a:pPr algn="ctr"/>
            <a:r>
              <a:rPr lang="en-US" b="1" dirty="0">
                <a:solidFill>
                  <a:schemeClr val="accent1"/>
                </a:solidFill>
              </a:rPr>
              <a:t>&gt;2,600 TCAR-trained physicians in the U.S.</a:t>
            </a:r>
            <a:r>
              <a:rPr lang="en-US" b="1" baseline="30000" dirty="0">
                <a:solidFill>
                  <a:schemeClr val="accent1"/>
                </a:solidFill>
              </a:rPr>
              <a:t>1</a:t>
            </a:r>
            <a:r>
              <a:rPr lang="en-US" b="1" dirty="0">
                <a:solidFill>
                  <a:schemeClr val="accent1"/>
                </a:solidFill>
              </a:rPr>
              <a:t> </a:t>
            </a:r>
          </a:p>
          <a:p>
            <a:pPr algn="ctr"/>
            <a:endParaRPr lang="en-US" b="1" dirty="0">
              <a:solidFill>
                <a:schemeClr val="accent1"/>
              </a:solidFill>
            </a:endParaRPr>
          </a:p>
          <a:p>
            <a:pPr algn="ctr"/>
            <a:r>
              <a:rPr lang="en-US" b="1" dirty="0">
                <a:solidFill>
                  <a:schemeClr val="accent1"/>
                </a:solidFill>
              </a:rPr>
              <a:t>&gt;24,000 TCAR procedures ($170M) projected in the U.S. in 2023, strong double-digit growth projected</a:t>
            </a:r>
            <a:r>
              <a:rPr lang="en-US" b="1" baseline="30000" dirty="0">
                <a:solidFill>
                  <a:schemeClr val="accent1"/>
                </a:solidFill>
              </a:rPr>
              <a:t>1,2</a:t>
            </a:r>
          </a:p>
          <a:p>
            <a:pPr algn="ctr"/>
            <a:endParaRPr lang="en-US" b="1" dirty="0">
              <a:solidFill>
                <a:schemeClr val="accent1"/>
              </a:solidFill>
            </a:endParaRPr>
          </a:p>
          <a:p>
            <a:pPr algn="ctr"/>
            <a:r>
              <a:rPr lang="en-US" b="1" dirty="0" err="1">
                <a:solidFill>
                  <a:schemeClr val="accent1"/>
                </a:solidFill>
              </a:rPr>
              <a:t>InspireMD’s</a:t>
            </a:r>
            <a:r>
              <a:rPr lang="en-US" b="1" dirty="0">
                <a:solidFill>
                  <a:schemeClr val="accent1"/>
                </a:solidFill>
              </a:rPr>
              <a:t> C-GUARDIANS II TCAR trial anticipated to commence </a:t>
            </a:r>
          </a:p>
          <a:p>
            <a:pPr algn="ctr"/>
            <a:r>
              <a:rPr lang="en-US" b="1" dirty="0">
                <a:solidFill>
                  <a:schemeClr val="accent1"/>
                </a:solidFill>
              </a:rPr>
              <a:t>mid-2024; Potential clearance in H2 2025</a:t>
            </a:r>
          </a:p>
        </p:txBody>
      </p:sp>
      <p:sp>
        <p:nvSpPr>
          <p:cNvPr id="15" name="TextBox 14">
            <a:extLst>
              <a:ext uri="{FF2B5EF4-FFF2-40B4-BE49-F238E27FC236}">
                <a16:creationId xmlns:a16="http://schemas.microsoft.com/office/drawing/2014/main" id="{FD71FE2B-3192-9C9C-2092-AD6BB9905585}"/>
              </a:ext>
            </a:extLst>
          </p:cNvPr>
          <p:cNvSpPr txBox="1"/>
          <p:nvPr/>
        </p:nvSpPr>
        <p:spPr>
          <a:xfrm>
            <a:off x="8559028" y="6127287"/>
            <a:ext cx="2926238" cy="461665"/>
          </a:xfrm>
          <a:prstGeom prst="rect">
            <a:avLst/>
          </a:prstGeom>
          <a:noFill/>
        </p:spPr>
        <p:txBody>
          <a:bodyPr wrap="square" rtlCol="0">
            <a:spAutoFit/>
          </a:bodyPr>
          <a:lstStyle/>
          <a:p>
            <a:pPr>
              <a:buClr>
                <a:schemeClr val="accent3"/>
              </a:buClr>
            </a:pPr>
            <a:r>
              <a:rPr lang="en-US" sz="1200" baseline="30000" dirty="0"/>
              <a:t>1</a:t>
            </a:r>
            <a:r>
              <a:rPr lang="en-US" sz="1200" dirty="0"/>
              <a:t> SILK reporting	</a:t>
            </a:r>
            <a:r>
              <a:rPr lang="en-US" sz="1200" baseline="30000" dirty="0"/>
              <a:t> </a:t>
            </a:r>
          </a:p>
          <a:p>
            <a:pPr>
              <a:buClr>
                <a:schemeClr val="accent3"/>
              </a:buClr>
            </a:pPr>
            <a:r>
              <a:rPr lang="en-US" sz="1200" baseline="30000" dirty="0"/>
              <a:t>2</a:t>
            </a:r>
            <a:r>
              <a:rPr lang="en-US" sz="1200" dirty="0"/>
              <a:t> Piper-Sandler model,  11/8/23	</a:t>
            </a:r>
          </a:p>
        </p:txBody>
      </p:sp>
      <p:sp>
        <p:nvSpPr>
          <p:cNvPr id="16" name="Title 2">
            <a:extLst>
              <a:ext uri="{FF2B5EF4-FFF2-40B4-BE49-F238E27FC236}">
                <a16:creationId xmlns:a16="http://schemas.microsoft.com/office/drawing/2014/main" id="{B8C7C090-4EA7-230E-402E-7CC337EBC4C5}"/>
              </a:ext>
            </a:extLst>
          </p:cNvPr>
          <p:cNvSpPr>
            <a:spLocks noGrp="1"/>
          </p:cNvSpPr>
          <p:nvPr>
            <p:ph type="title"/>
          </p:nvPr>
        </p:nvSpPr>
        <p:spPr>
          <a:xfrm>
            <a:off x="320406" y="360007"/>
            <a:ext cx="11424553" cy="432473"/>
          </a:xfrm>
        </p:spPr>
        <p:txBody>
          <a:bodyPr/>
          <a:lstStyle/>
          <a:p>
            <a:r>
              <a:rPr lang="en-US" dirty="0"/>
              <a:t>SwitchGuard NPS (TCAR)</a:t>
            </a:r>
          </a:p>
        </p:txBody>
      </p:sp>
    </p:spTree>
    <p:extLst>
      <p:ext uri="{BB962C8B-B14F-4D97-AF65-F5344CB8AC3E}">
        <p14:creationId xmlns:p14="http://schemas.microsoft.com/office/powerpoint/2010/main" val="28933832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CE9D1E-0140-E560-6372-AFDA9D9A30D0}"/>
              </a:ext>
            </a:extLst>
          </p:cNvPr>
          <p:cNvSpPr/>
          <p:nvPr/>
        </p:nvSpPr>
        <p:spPr>
          <a:xfrm>
            <a:off x="0" y="1179946"/>
            <a:ext cx="12192000" cy="44981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t>Roadmap + Milestones  </a:t>
            </a:r>
            <a:endParaRPr lang="en-US" b="1" dirty="0"/>
          </a:p>
        </p:txBody>
      </p:sp>
    </p:spTree>
    <p:extLst>
      <p:ext uri="{BB962C8B-B14F-4D97-AF65-F5344CB8AC3E}">
        <p14:creationId xmlns:p14="http://schemas.microsoft.com/office/powerpoint/2010/main" val="42016891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F1D1A68-7F13-5943-91B3-1BF2656F0267}"/>
              </a:ext>
            </a:extLst>
          </p:cNvPr>
          <p:cNvSpPr>
            <a:spLocks noGrp="1"/>
          </p:cNvSpPr>
          <p:nvPr>
            <p:ph type="body" sz="quarter" idx="13"/>
          </p:nvPr>
        </p:nvSpPr>
        <p:spPr/>
        <p:txBody>
          <a:bodyPr>
            <a:normAutofit lnSpcReduction="10000"/>
          </a:bodyPr>
          <a:lstStyle/>
          <a:p>
            <a:r>
              <a:rPr lang="en-US" dirty="0"/>
              <a:t>Our Expected Key Value Drivers and Strategic Pathways</a:t>
            </a:r>
          </a:p>
        </p:txBody>
      </p:sp>
      <p:sp>
        <p:nvSpPr>
          <p:cNvPr id="3" name="Title 2"/>
          <p:cNvSpPr>
            <a:spLocks noGrp="1"/>
          </p:cNvSpPr>
          <p:nvPr>
            <p:ph type="title"/>
          </p:nvPr>
        </p:nvSpPr>
        <p:spPr/>
        <p:txBody>
          <a:bodyPr>
            <a:normAutofit/>
          </a:bodyPr>
          <a:lstStyle/>
          <a:p>
            <a:r>
              <a:rPr lang="en-US" dirty="0"/>
              <a:t>Our Advancement Roadmap / Milestones</a:t>
            </a:r>
          </a:p>
        </p:txBody>
      </p:sp>
      <p:grpSp>
        <p:nvGrpSpPr>
          <p:cNvPr id="64" name="Group 63">
            <a:extLst>
              <a:ext uri="{FF2B5EF4-FFF2-40B4-BE49-F238E27FC236}">
                <a16:creationId xmlns:a16="http://schemas.microsoft.com/office/drawing/2014/main" id="{2899CC55-5647-D44B-ACAD-D14D67F5E674}"/>
              </a:ext>
            </a:extLst>
          </p:cNvPr>
          <p:cNvGrpSpPr/>
          <p:nvPr/>
        </p:nvGrpSpPr>
        <p:grpSpPr>
          <a:xfrm>
            <a:off x="1425819" y="3667727"/>
            <a:ext cx="2753731" cy="1917827"/>
            <a:chOff x="3320729" y="3781140"/>
            <a:chExt cx="2753731" cy="1917827"/>
          </a:xfrm>
        </p:grpSpPr>
        <p:grpSp>
          <p:nvGrpSpPr>
            <p:cNvPr id="33" name="Group 32">
              <a:extLst>
                <a:ext uri="{FF2B5EF4-FFF2-40B4-BE49-F238E27FC236}">
                  <a16:creationId xmlns:a16="http://schemas.microsoft.com/office/drawing/2014/main" id="{D35D194B-F153-1243-A4B7-2A92B309035C}"/>
                </a:ext>
              </a:extLst>
            </p:cNvPr>
            <p:cNvGrpSpPr/>
            <p:nvPr/>
          </p:nvGrpSpPr>
          <p:grpSpPr>
            <a:xfrm>
              <a:off x="3320729" y="4225643"/>
              <a:ext cx="2753731" cy="946397"/>
              <a:chOff x="2638926" y="3119813"/>
              <a:chExt cx="2054660" cy="706142"/>
            </a:xfrm>
            <a:effectLst/>
          </p:grpSpPr>
          <p:sp>
            <p:nvSpPr>
              <p:cNvPr id="35" name="Freeform 123">
                <a:extLst>
                  <a:ext uri="{FF2B5EF4-FFF2-40B4-BE49-F238E27FC236}">
                    <a16:creationId xmlns:a16="http://schemas.microsoft.com/office/drawing/2014/main" id="{0D8C8F0F-6C7E-2D42-8F3F-67E6390E19B2}"/>
                  </a:ext>
                </a:extLst>
              </p:cNvPr>
              <p:cNvSpPr>
                <a:spLocks/>
              </p:cNvSpPr>
              <p:nvPr/>
            </p:nvSpPr>
            <p:spPr bwMode="auto">
              <a:xfrm>
                <a:off x="2638926" y="3119813"/>
                <a:ext cx="2054660" cy="618373"/>
              </a:xfrm>
              <a:custGeom>
                <a:avLst/>
                <a:gdLst>
                  <a:gd name="T0" fmla="*/ 618 w 2585"/>
                  <a:gd name="T1" fmla="*/ 620 h 620"/>
                  <a:gd name="T2" fmla="*/ 2585 w 2585"/>
                  <a:gd name="T3" fmla="*/ 620 h 620"/>
                  <a:gd name="T4" fmla="*/ 1967 w 2585"/>
                  <a:gd name="T5" fmla="*/ 0 h 620"/>
                  <a:gd name="T6" fmla="*/ 0 w 2585"/>
                  <a:gd name="T7" fmla="*/ 0 h 620"/>
                  <a:gd name="T8" fmla="*/ 618 w 2585"/>
                  <a:gd name="T9" fmla="*/ 620 h 620"/>
                </a:gdLst>
                <a:ahLst/>
                <a:cxnLst>
                  <a:cxn ang="0">
                    <a:pos x="T0" y="T1"/>
                  </a:cxn>
                  <a:cxn ang="0">
                    <a:pos x="T2" y="T3"/>
                  </a:cxn>
                  <a:cxn ang="0">
                    <a:pos x="T4" y="T5"/>
                  </a:cxn>
                  <a:cxn ang="0">
                    <a:pos x="T6" y="T7"/>
                  </a:cxn>
                  <a:cxn ang="0">
                    <a:pos x="T8" y="T9"/>
                  </a:cxn>
                </a:cxnLst>
                <a:rect l="0" t="0" r="r" b="b"/>
                <a:pathLst>
                  <a:path w="2585" h="620">
                    <a:moveTo>
                      <a:pt x="618" y="620"/>
                    </a:moveTo>
                    <a:lnTo>
                      <a:pt x="2585" y="620"/>
                    </a:lnTo>
                    <a:lnTo>
                      <a:pt x="1967" y="0"/>
                    </a:lnTo>
                    <a:lnTo>
                      <a:pt x="0" y="0"/>
                    </a:lnTo>
                    <a:lnTo>
                      <a:pt x="618" y="620"/>
                    </a:lnTo>
                    <a:close/>
                  </a:path>
                </a:pathLst>
              </a:custGeom>
              <a:solidFill>
                <a:schemeClr val="accent2"/>
              </a:solidFill>
              <a:ln w="6350" cap="rnd"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300"/>
                  </a:spcAft>
                </a:pPr>
                <a:endParaRPr lang="ko-KR" altLang="en-US" sz="1200" b="1" dirty="0">
                  <a:gradFill>
                    <a:gsLst>
                      <a:gs pos="0">
                        <a:prstClr val="white"/>
                      </a:gs>
                      <a:gs pos="100000">
                        <a:prstClr val="white"/>
                      </a:gs>
                    </a:gsLst>
                    <a:lin ang="5400000" scaled="0"/>
                  </a:gradFill>
                  <a:latin typeface="Bebas Neue" pitchFamily="34" charset="0"/>
                  <a:ea typeface="+mj-ea"/>
                </a:endParaRPr>
              </a:p>
            </p:txBody>
          </p:sp>
          <p:sp>
            <p:nvSpPr>
              <p:cNvPr id="37" name="Freeform 124">
                <a:extLst>
                  <a:ext uri="{FF2B5EF4-FFF2-40B4-BE49-F238E27FC236}">
                    <a16:creationId xmlns:a16="http://schemas.microsoft.com/office/drawing/2014/main" id="{9FF1CBEB-3D03-A142-8E91-0A75A20B0260}"/>
                  </a:ext>
                </a:extLst>
              </p:cNvPr>
              <p:cNvSpPr>
                <a:spLocks/>
              </p:cNvSpPr>
              <p:nvPr/>
            </p:nvSpPr>
            <p:spPr bwMode="auto">
              <a:xfrm>
                <a:off x="2638926" y="3119813"/>
                <a:ext cx="491211" cy="706142"/>
              </a:xfrm>
              <a:custGeom>
                <a:avLst/>
                <a:gdLst>
                  <a:gd name="T0" fmla="*/ 0 w 618"/>
                  <a:gd name="T1" fmla="*/ 0 h 708"/>
                  <a:gd name="T2" fmla="*/ 0 w 618"/>
                  <a:gd name="T3" fmla="*/ 87 h 708"/>
                  <a:gd name="T4" fmla="*/ 618 w 618"/>
                  <a:gd name="T5" fmla="*/ 708 h 708"/>
                  <a:gd name="T6" fmla="*/ 618 w 618"/>
                  <a:gd name="T7" fmla="*/ 620 h 708"/>
                  <a:gd name="T8" fmla="*/ 0 w 618"/>
                  <a:gd name="T9" fmla="*/ 0 h 708"/>
                </a:gdLst>
                <a:ahLst/>
                <a:cxnLst>
                  <a:cxn ang="0">
                    <a:pos x="T0" y="T1"/>
                  </a:cxn>
                  <a:cxn ang="0">
                    <a:pos x="T2" y="T3"/>
                  </a:cxn>
                  <a:cxn ang="0">
                    <a:pos x="T4" y="T5"/>
                  </a:cxn>
                  <a:cxn ang="0">
                    <a:pos x="T6" y="T7"/>
                  </a:cxn>
                  <a:cxn ang="0">
                    <a:pos x="T8" y="T9"/>
                  </a:cxn>
                </a:cxnLst>
                <a:rect l="0" t="0" r="r" b="b"/>
                <a:pathLst>
                  <a:path w="618" h="708">
                    <a:moveTo>
                      <a:pt x="0" y="0"/>
                    </a:moveTo>
                    <a:lnTo>
                      <a:pt x="0" y="87"/>
                    </a:lnTo>
                    <a:lnTo>
                      <a:pt x="618" y="708"/>
                    </a:lnTo>
                    <a:lnTo>
                      <a:pt x="618" y="620"/>
                    </a:lnTo>
                    <a:lnTo>
                      <a:pt x="0" y="0"/>
                    </a:lnTo>
                    <a:close/>
                  </a:path>
                </a:pathLst>
              </a:custGeom>
              <a:solidFill>
                <a:schemeClr val="accent2">
                  <a:lumMod val="60000"/>
                  <a:lumOff val="40000"/>
                </a:schemeClr>
              </a:solidFill>
              <a:ln w="6350" cap="rnd"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300"/>
                  </a:spcAft>
                </a:pPr>
                <a:endParaRPr lang="ko-KR" altLang="en-US" sz="1200" b="1" dirty="0">
                  <a:gradFill>
                    <a:gsLst>
                      <a:gs pos="0">
                        <a:prstClr val="white"/>
                      </a:gs>
                      <a:gs pos="100000">
                        <a:prstClr val="white"/>
                      </a:gs>
                    </a:gsLst>
                    <a:lin ang="5400000" scaled="0"/>
                  </a:gradFill>
                  <a:latin typeface="Bebas Neue" pitchFamily="34" charset="0"/>
                  <a:ea typeface="+mj-ea"/>
                </a:endParaRPr>
              </a:p>
            </p:txBody>
          </p:sp>
          <p:sp>
            <p:nvSpPr>
              <p:cNvPr id="40" name="Rectangle 125">
                <a:extLst>
                  <a:ext uri="{FF2B5EF4-FFF2-40B4-BE49-F238E27FC236}">
                    <a16:creationId xmlns:a16="http://schemas.microsoft.com/office/drawing/2014/main" id="{2C41E333-85EB-9B48-9A47-1312C9762340}"/>
                  </a:ext>
                </a:extLst>
              </p:cNvPr>
              <p:cNvSpPr>
                <a:spLocks noChangeArrowheads="1"/>
              </p:cNvSpPr>
              <p:nvPr/>
            </p:nvSpPr>
            <p:spPr bwMode="auto">
              <a:xfrm>
                <a:off x="3130137" y="3731836"/>
                <a:ext cx="1563449" cy="94119"/>
              </a:xfrm>
              <a:prstGeom prst="rect">
                <a:avLst/>
              </a:prstGeom>
              <a:solidFill>
                <a:schemeClr val="accent2">
                  <a:lumMod val="75000"/>
                </a:schemeClr>
              </a:solidFill>
              <a:ln w="6350" cap="rnd"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300"/>
                  </a:spcAft>
                </a:pPr>
                <a:endParaRPr lang="ko-KR" altLang="en-US" sz="1200" b="1" dirty="0">
                  <a:gradFill>
                    <a:gsLst>
                      <a:gs pos="0">
                        <a:prstClr val="white"/>
                      </a:gs>
                      <a:gs pos="100000">
                        <a:prstClr val="white"/>
                      </a:gs>
                    </a:gsLst>
                    <a:lin ang="5400000" scaled="0"/>
                  </a:gradFill>
                  <a:latin typeface="Bebas Neue" pitchFamily="34" charset="0"/>
                  <a:ea typeface="+mj-ea"/>
                </a:endParaRPr>
              </a:p>
            </p:txBody>
          </p:sp>
        </p:grpSp>
        <p:sp>
          <p:nvSpPr>
            <p:cNvPr id="53" name="TextBox 52">
              <a:extLst>
                <a:ext uri="{FF2B5EF4-FFF2-40B4-BE49-F238E27FC236}">
                  <a16:creationId xmlns:a16="http://schemas.microsoft.com/office/drawing/2014/main" id="{6F81BCB7-93E4-404E-A204-9D34F2B5F193}"/>
                </a:ext>
              </a:extLst>
            </p:cNvPr>
            <p:cNvSpPr txBox="1"/>
            <p:nvPr/>
          </p:nvSpPr>
          <p:spPr>
            <a:xfrm>
              <a:off x="4376608" y="5298857"/>
              <a:ext cx="1509462" cy="400110"/>
            </a:xfrm>
            <a:prstGeom prst="rect">
              <a:avLst/>
            </a:prstGeom>
            <a:noFill/>
          </p:spPr>
          <p:txBody>
            <a:bodyPr wrap="square" rtlCol="0">
              <a:spAutoFit/>
            </a:bodyPr>
            <a:lstStyle/>
            <a:p>
              <a:pPr algn="ctr"/>
              <a:r>
                <a:rPr lang="en-US" altLang="ko-KR" sz="2000" b="1" dirty="0">
                  <a:solidFill>
                    <a:schemeClr val="accent2"/>
                  </a:solidFill>
                  <a:cs typeface="Calibri" pitchFamily="34" charset="0"/>
                </a:rPr>
                <a:t>2024</a:t>
              </a:r>
              <a:endParaRPr lang="ko-KR" altLang="en-US" sz="2000" b="1" dirty="0">
                <a:solidFill>
                  <a:schemeClr val="accent2"/>
                </a:solidFill>
                <a:cs typeface="Calibri" pitchFamily="34" charset="0"/>
              </a:endParaRPr>
            </a:p>
          </p:txBody>
        </p:sp>
        <p:cxnSp>
          <p:nvCxnSpPr>
            <p:cNvPr id="60" name="Straight Connector 59">
              <a:extLst>
                <a:ext uri="{FF2B5EF4-FFF2-40B4-BE49-F238E27FC236}">
                  <a16:creationId xmlns:a16="http://schemas.microsoft.com/office/drawing/2014/main" id="{74F33375-C217-E34A-BBE8-B5E6AC4B5562}"/>
                </a:ext>
              </a:extLst>
            </p:cNvPr>
            <p:cNvCxnSpPr>
              <a:cxnSpLocks/>
            </p:cNvCxnSpPr>
            <p:nvPr/>
          </p:nvCxnSpPr>
          <p:spPr>
            <a:xfrm flipV="1">
              <a:off x="4705614" y="3781140"/>
              <a:ext cx="0" cy="834691"/>
            </a:xfrm>
            <a:prstGeom prst="line">
              <a:avLst/>
            </a:prstGeom>
            <a:ln w="9525">
              <a:solidFill>
                <a:schemeClr val="accent1"/>
              </a:solidFill>
              <a:tailEnd type="oval"/>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B9A45C85-2D2D-D84D-9EB6-59869EF8ECDC}"/>
              </a:ext>
            </a:extLst>
          </p:cNvPr>
          <p:cNvGrpSpPr/>
          <p:nvPr/>
        </p:nvGrpSpPr>
        <p:grpSpPr>
          <a:xfrm>
            <a:off x="967194" y="1521684"/>
            <a:ext cx="10124369" cy="3502445"/>
            <a:chOff x="1076622" y="1817301"/>
            <a:chExt cx="10124369" cy="3502445"/>
          </a:xfrm>
        </p:grpSpPr>
        <p:grpSp>
          <p:nvGrpSpPr>
            <p:cNvPr id="43" name="Group 42">
              <a:extLst>
                <a:ext uri="{FF2B5EF4-FFF2-40B4-BE49-F238E27FC236}">
                  <a16:creationId xmlns:a16="http://schemas.microsoft.com/office/drawing/2014/main" id="{C6B9EFB4-51C7-5749-BAEF-ABEB6D12AA98}"/>
                </a:ext>
              </a:extLst>
            </p:cNvPr>
            <p:cNvGrpSpPr/>
            <p:nvPr/>
          </p:nvGrpSpPr>
          <p:grpSpPr>
            <a:xfrm>
              <a:off x="4947317" y="3870210"/>
              <a:ext cx="2753731" cy="946397"/>
              <a:chOff x="1640605" y="3269619"/>
              <a:chExt cx="2054660" cy="706142"/>
            </a:xfrm>
            <a:effectLst/>
          </p:grpSpPr>
          <p:sp>
            <p:nvSpPr>
              <p:cNvPr id="44" name="Freeform 123">
                <a:extLst>
                  <a:ext uri="{FF2B5EF4-FFF2-40B4-BE49-F238E27FC236}">
                    <a16:creationId xmlns:a16="http://schemas.microsoft.com/office/drawing/2014/main" id="{47A35CF1-12DB-1C40-8305-DAAFFDBD73C0}"/>
                  </a:ext>
                </a:extLst>
              </p:cNvPr>
              <p:cNvSpPr>
                <a:spLocks/>
              </p:cNvSpPr>
              <p:nvPr/>
            </p:nvSpPr>
            <p:spPr bwMode="auto">
              <a:xfrm>
                <a:off x="1640605" y="3269619"/>
                <a:ext cx="2054660" cy="618373"/>
              </a:xfrm>
              <a:custGeom>
                <a:avLst/>
                <a:gdLst>
                  <a:gd name="T0" fmla="*/ 618 w 2585"/>
                  <a:gd name="T1" fmla="*/ 620 h 620"/>
                  <a:gd name="T2" fmla="*/ 2585 w 2585"/>
                  <a:gd name="T3" fmla="*/ 620 h 620"/>
                  <a:gd name="T4" fmla="*/ 1967 w 2585"/>
                  <a:gd name="T5" fmla="*/ 0 h 620"/>
                  <a:gd name="T6" fmla="*/ 0 w 2585"/>
                  <a:gd name="T7" fmla="*/ 0 h 620"/>
                  <a:gd name="T8" fmla="*/ 618 w 2585"/>
                  <a:gd name="T9" fmla="*/ 620 h 620"/>
                </a:gdLst>
                <a:ahLst/>
                <a:cxnLst>
                  <a:cxn ang="0">
                    <a:pos x="T0" y="T1"/>
                  </a:cxn>
                  <a:cxn ang="0">
                    <a:pos x="T2" y="T3"/>
                  </a:cxn>
                  <a:cxn ang="0">
                    <a:pos x="T4" y="T5"/>
                  </a:cxn>
                  <a:cxn ang="0">
                    <a:pos x="T6" y="T7"/>
                  </a:cxn>
                  <a:cxn ang="0">
                    <a:pos x="T8" y="T9"/>
                  </a:cxn>
                </a:cxnLst>
                <a:rect l="0" t="0" r="r" b="b"/>
                <a:pathLst>
                  <a:path w="2585" h="620">
                    <a:moveTo>
                      <a:pt x="618" y="620"/>
                    </a:moveTo>
                    <a:lnTo>
                      <a:pt x="2585" y="620"/>
                    </a:lnTo>
                    <a:lnTo>
                      <a:pt x="1967" y="0"/>
                    </a:lnTo>
                    <a:lnTo>
                      <a:pt x="0" y="0"/>
                    </a:lnTo>
                    <a:lnTo>
                      <a:pt x="618" y="620"/>
                    </a:lnTo>
                    <a:close/>
                  </a:path>
                </a:pathLst>
              </a:custGeom>
              <a:solidFill>
                <a:schemeClr val="accent3"/>
              </a:solidFill>
              <a:ln w="6350" cap="rnd"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300"/>
                  </a:spcAft>
                </a:pPr>
                <a:endParaRPr lang="ko-KR" altLang="en-US" sz="1200" b="1" dirty="0">
                  <a:gradFill>
                    <a:gsLst>
                      <a:gs pos="0">
                        <a:prstClr val="white"/>
                      </a:gs>
                      <a:gs pos="100000">
                        <a:prstClr val="white"/>
                      </a:gs>
                    </a:gsLst>
                    <a:lin ang="5400000" scaled="0"/>
                  </a:gradFill>
                  <a:latin typeface="Bebas Neue" pitchFamily="34" charset="0"/>
                  <a:ea typeface="+mj-ea"/>
                </a:endParaRPr>
              </a:p>
            </p:txBody>
          </p:sp>
          <p:sp>
            <p:nvSpPr>
              <p:cNvPr id="45" name="Freeform 124">
                <a:extLst>
                  <a:ext uri="{FF2B5EF4-FFF2-40B4-BE49-F238E27FC236}">
                    <a16:creationId xmlns:a16="http://schemas.microsoft.com/office/drawing/2014/main" id="{FB45D3D7-EF74-B348-80FB-745639EDC711}"/>
                  </a:ext>
                </a:extLst>
              </p:cNvPr>
              <p:cNvSpPr>
                <a:spLocks/>
              </p:cNvSpPr>
              <p:nvPr/>
            </p:nvSpPr>
            <p:spPr bwMode="auto">
              <a:xfrm>
                <a:off x="1640605" y="3269619"/>
                <a:ext cx="491211" cy="706142"/>
              </a:xfrm>
              <a:custGeom>
                <a:avLst/>
                <a:gdLst>
                  <a:gd name="T0" fmla="*/ 0 w 618"/>
                  <a:gd name="T1" fmla="*/ 0 h 708"/>
                  <a:gd name="T2" fmla="*/ 0 w 618"/>
                  <a:gd name="T3" fmla="*/ 87 h 708"/>
                  <a:gd name="T4" fmla="*/ 618 w 618"/>
                  <a:gd name="T5" fmla="*/ 708 h 708"/>
                  <a:gd name="T6" fmla="*/ 618 w 618"/>
                  <a:gd name="T7" fmla="*/ 620 h 708"/>
                  <a:gd name="T8" fmla="*/ 0 w 618"/>
                  <a:gd name="T9" fmla="*/ 0 h 708"/>
                </a:gdLst>
                <a:ahLst/>
                <a:cxnLst>
                  <a:cxn ang="0">
                    <a:pos x="T0" y="T1"/>
                  </a:cxn>
                  <a:cxn ang="0">
                    <a:pos x="T2" y="T3"/>
                  </a:cxn>
                  <a:cxn ang="0">
                    <a:pos x="T4" y="T5"/>
                  </a:cxn>
                  <a:cxn ang="0">
                    <a:pos x="T6" y="T7"/>
                  </a:cxn>
                  <a:cxn ang="0">
                    <a:pos x="T8" y="T9"/>
                  </a:cxn>
                </a:cxnLst>
                <a:rect l="0" t="0" r="r" b="b"/>
                <a:pathLst>
                  <a:path w="618" h="708">
                    <a:moveTo>
                      <a:pt x="0" y="0"/>
                    </a:moveTo>
                    <a:lnTo>
                      <a:pt x="0" y="87"/>
                    </a:lnTo>
                    <a:lnTo>
                      <a:pt x="618" y="708"/>
                    </a:lnTo>
                    <a:lnTo>
                      <a:pt x="618" y="620"/>
                    </a:lnTo>
                    <a:lnTo>
                      <a:pt x="0" y="0"/>
                    </a:lnTo>
                    <a:close/>
                  </a:path>
                </a:pathLst>
              </a:custGeom>
              <a:solidFill>
                <a:schemeClr val="accent3">
                  <a:lumMod val="60000"/>
                  <a:lumOff val="40000"/>
                </a:schemeClr>
              </a:solidFill>
              <a:ln w="6350" cap="rnd"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300"/>
                  </a:spcAft>
                </a:pPr>
                <a:endParaRPr lang="ko-KR" altLang="en-US" sz="1200" b="1" dirty="0">
                  <a:gradFill>
                    <a:gsLst>
                      <a:gs pos="0">
                        <a:prstClr val="white"/>
                      </a:gs>
                      <a:gs pos="100000">
                        <a:prstClr val="white"/>
                      </a:gs>
                    </a:gsLst>
                    <a:lin ang="5400000" scaled="0"/>
                  </a:gradFill>
                  <a:latin typeface="Bebas Neue" pitchFamily="34" charset="0"/>
                  <a:ea typeface="+mj-ea"/>
                </a:endParaRPr>
              </a:p>
            </p:txBody>
          </p:sp>
          <p:sp>
            <p:nvSpPr>
              <p:cNvPr id="46" name="Rectangle 125">
                <a:extLst>
                  <a:ext uri="{FF2B5EF4-FFF2-40B4-BE49-F238E27FC236}">
                    <a16:creationId xmlns:a16="http://schemas.microsoft.com/office/drawing/2014/main" id="{01FC3927-C23C-1C4D-8215-760E3AA5231C}"/>
                  </a:ext>
                </a:extLst>
              </p:cNvPr>
              <p:cNvSpPr>
                <a:spLocks noChangeArrowheads="1"/>
              </p:cNvSpPr>
              <p:nvPr/>
            </p:nvSpPr>
            <p:spPr bwMode="auto">
              <a:xfrm>
                <a:off x="2131816" y="3881641"/>
                <a:ext cx="1563449" cy="94119"/>
              </a:xfrm>
              <a:prstGeom prst="rect">
                <a:avLst/>
              </a:prstGeom>
              <a:solidFill>
                <a:schemeClr val="accent3">
                  <a:lumMod val="75000"/>
                </a:schemeClr>
              </a:solidFill>
              <a:ln w="6350" cap="rnd"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300"/>
                  </a:spcAft>
                </a:pPr>
                <a:endParaRPr lang="ko-KR" altLang="en-US" sz="1200" b="1" dirty="0">
                  <a:gradFill>
                    <a:gsLst>
                      <a:gs pos="0">
                        <a:prstClr val="white"/>
                      </a:gs>
                      <a:gs pos="100000">
                        <a:prstClr val="white"/>
                      </a:gs>
                    </a:gsLst>
                    <a:lin ang="5400000" scaled="0"/>
                  </a:gradFill>
                  <a:latin typeface="Bebas Neue" pitchFamily="34" charset="0"/>
                  <a:ea typeface="+mj-ea"/>
                </a:endParaRPr>
              </a:p>
            </p:txBody>
          </p:sp>
        </p:grpSp>
        <p:sp>
          <p:nvSpPr>
            <p:cNvPr id="56" name="TextBox 55">
              <a:extLst>
                <a:ext uri="{FF2B5EF4-FFF2-40B4-BE49-F238E27FC236}">
                  <a16:creationId xmlns:a16="http://schemas.microsoft.com/office/drawing/2014/main" id="{BE5BC144-CB10-9D4D-81D5-AF0F41C2D37F}"/>
                </a:ext>
              </a:extLst>
            </p:cNvPr>
            <p:cNvSpPr txBox="1"/>
            <p:nvPr/>
          </p:nvSpPr>
          <p:spPr>
            <a:xfrm>
              <a:off x="5864591" y="4919636"/>
              <a:ext cx="1509462" cy="400110"/>
            </a:xfrm>
            <a:prstGeom prst="rect">
              <a:avLst/>
            </a:prstGeom>
            <a:noFill/>
          </p:spPr>
          <p:txBody>
            <a:bodyPr wrap="square" rtlCol="0">
              <a:spAutoFit/>
            </a:bodyPr>
            <a:lstStyle/>
            <a:p>
              <a:pPr algn="ctr"/>
              <a:r>
                <a:rPr lang="en-US" altLang="ko-KR" sz="2000" b="1" dirty="0">
                  <a:solidFill>
                    <a:schemeClr val="tx2"/>
                  </a:solidFill>
                  <a:cs typeface="Calibri" pitchFamily="34" charset="0"/>
                </a:rPr>
                <a:t>2025</a:t>
              </a:r>
              <a:endParaRPr lang="ko-KR" altLang="en-US" sz="2000" b="1" dirty="0">
                <a:solidFill>
                  <a:schemeClr val="tx2"/>
                </a:solidFill>
                <a:cs typeface="Calibri" pitchFamily="34" charset="0"/>
              </a:endParaRPr>
            </a:p>
          </p:txBody>
        </p:sp>
        <p:cxnSp>
          <p:nvCxnSpPr>
            <p:cNvPr id="61" name="Straight Connector 60">
              <a:extLst>
                <a:ext uri="{FF2B5EF4-FFF2-40B4-BE49-F238E27FC236}">
                  <a16:creationId xmlns:a16="http://schemas.microsoft.com/office/drawing/2014/main" id="{FA4C75C5-45AA-994C-897C-B53D5384B097}"/>
                </a:ext>
              </a:extLst>
            </p:cNvPr>
            <p:cNvCxnSpPr>
              <a:cxnSpLocks/>
            </p:cNvCxnSpPr>
            <p:nvPr/>
          </p:nvCxnSpPr>
          <p:spPr>
            <a:xfrm flipV="1">
              <a:off x="6186237" y="3433896"/>
              <a:ext cx="0" cy="577142"/>
            </a:xfrm>
            <a:prstGeom prst="line">
              <a:avLst/>
            </a:prstGeom>
            <a:ln w="9525">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BD9358EA-5AEA-B287-1724-B59820D8B801}"/>
                </a:ext>
              </a:extLst>
            </p:cNvPr>
            <p:cNvSpPr txBox="1"/>
            <p:nvPr/>
          </p:nvSpPr>
          <p:spPr>
            <a:xfrm>
              <a:off x="1076622" y="1905094"/>
              <a:ext cx="3455745" cy="1717843"/>
            </a:xfrm>
            <a:prstGeom prst="rect">
              <a:avLst/>
            </a:prstGeom>
            <a:noFill/>
          </p:spPr>
          <p:txBody>
            <a:bodyPr wrap="square" rtlCol="0">
              <a:spAutoFit/>
            </a:bodyPr>
            <a:lstStyle/>
            <a:p>
              <a:pPr marL="171450" indent="-171450">
                <a:lnSpc>
                  <a:spcPct val="150000"/>
                </a:lnSpc>
                <a:buClr>
                  <a:schemeClr val="accent1"/>
                </a:buClr>
                <a:buFont typeface="Arial" panose="020B0604020202020204" pitchFamily="34" charset="0"/>
                <a:buChar char="•"/>
              </a:pPr>
              <a:r>
                <a:rPr lang="en-US" sz="1200" b="1" dirty="0">
                  <a:solidFill>
                    <a:schemeClr val="accent1"/>
                  </a:solidFill>
                </a:rPr>
                <a:t>FDA PMA </a:t>
              </a:r>
              <a:r>
                <a:rPr lang="en-US" sz="1200" dirty="0">
                  <a:solidFill>
                    <a:schemeClr val="accent1"/>
                  </a:solidFill>
                </a:rPr>
                <a:t>Submission (Module II, III and IV)</a:t>
              </a:r>
            </a:p>
            <a:p>
              <a:pPr marL="171450" indent="-171450">
                <a:lnSpc>
                  <a:spcPct val="150000"/>
                </a:lnSpc>
                <a:buClr>
                  <a:schemeClr val="accent1"/>
                </a:buClr>
                <a:buFont typeface="Arial" panose="020B0604020202020204" pitchFamily="34" charset="0"/>
                <a:buChar char="•"/>
              </a:pPr>
              <a:r>
                <a:rPr lang="en-US" sz="1200" dirty="0">
                  <a:solidFill>
                    <a:schemeClr val="accent1"/>
                  </a:solidFill>
                </a:rPr>
                <a:t>Initiation of </a:t>
              </a:r>
              <a:r>
                <a:rPr lang="en-US" sz="1200" b="1" dirty="0">
                  <a:solidFill>
                    <a:schemeClr val="accent1"/>
                  </a:solidFill>
                </a:rPr>
                <a:t>C-GUARDIANS II (TCAR)</a:t>
              </a:r>
              <a:r>
                <a:rPr lang="en-US" sz="1200" dirty="0">
                  <a:solidFill>
                    <a:schemeClr val="accent1"/>
                  </a:solidFill>
                </a:rPr>
                <a:t> study   </a:t>
              </a:r>
            </a:p>
            <a:p>
              <a:pPr marL="171450" indent="-171450">
                <a:lnSpc>
                  <a:spcPct val="150000"/>
                </a:lnSpc>
                <a:buClr>
                  <a:schemeClr val="accent1"/>
                </a:buClr>
                <a:buFont typeface="Arial" panose="020B0604020202020204" pitchFamily="34" charset="0"/>
                <a:buChar char="•"/>
              </a:pPr>
              <a:r>
                <a:rPr lang="en-US" sz="1200" b="1" dirty="0">
                  <a:solidFill>
                    <a:schemeClr val="accent1"/>
                  </a:solidFill>
                </a:rPr>
                <a:t>Acute Stroke EFS- Tandem Lesions</a:t>
              </a:r>
              <a:endParaRPr lang="en-US" sz="1200" dirty="0">
                <a:solidFill>
                  <a:schemeClr val="accent1"/>
                </a:solidFill>
              </a:endParaRPr>
            </a:p>
            <a:p>
              <a:pPr marL="171450" indent="-171450">
                <a:lnSpc>
                  <a:spcPct val="150000"/>
                </a:lnSpc>
                <a:buClr>
                  <a:schemeClr val="accent1"/>
                </a:buClr>
                <a:buFont typeface="Arial" panose="020B0604020202020204" pitchFamily="34" charset="0"/>
                <a:buChar char="•"/>
              </a:pPr>
              <a:r>
                <a:rPr lang="en-US" sz="1200" b="1" dirty="0">
                  <a:solidFill>
                    <a:schemeClr val="accent1"/>
                  </a:solidFill>
                </a:rPr>
                <a:t>China</a:t>
              </a:r>
              <a:r>
                <a:rPr lang="en-US" sz="1200" dirty="0">
                  <a:solidFill>
                    <a:schemeClr val="accent1"/>
                  </a:solidFill>
                </a:rPr>
                <a:t> Regulatory Submission</a:t>
              </a:r>
            </a:p>
            <a:p>
              <a:pPr marL="171450" indent="-171450">
                <a:lnSpc>
                  <a:spcPct val="150000"/>
                </a:lnSpc>
                <a:buClr>
                  <a:schemeClr val="accent1"/>
                </a:buClr>
                <a:buFont typeface="Arial" panose="020B0604020202020204" pitchFamily="34" charset="0"/>
                <a:buChar char="•"/>
              </a:pPr>
              <a:r>
                <a:rPr lang="en-US" sz="1200" b="1" dirty="0">
                  <a:solidFill>
                    <a:schemeClr val="accent1"/>
                  </a:solidFill>
                </a:rPr>
                <a:t>CGuard Prime </a:t>
              </a:r>
              <a:r>
                <a:rPr lang="en-US" sz="1200" dirty="0">
                  <a:solidFill>
                    <a:schemeClr val="accent1"/>
                  </a:solidFill>
                </a:rPr>
                <a:t>CE Mark</a:t>
              </a:r>
            </a:p>
            <a:p>
              <a:pPr>
                <a:lnSpc>
                  <a:spcPct val="150000"/>
                </a:lnSpc>
                <a:buClr>
                  <a:schemeClr val="accent1"/>
                </a:buClr>
              </a:pPr>
              <a:endParaRPr lang="en-US" sz="1200" dirty="0">
                <a:solidFill>
                  <a:schemeClr val="accent1"/>
                </a:solidFill>
              </a:endParaRPr>
            </a:p>
          </p:txBody>
        </p:sp>
        <p:sp>
          <p:nvSpPr>
            <p:cNvPr id="6" name="TextBox 5">
              <a:extLst>
                <a:ext uri="{FF2B5EF4-FFF2-40B4-BE49-F238E27FC236}">
                  <a16:creationId xmlns:a16="http://schemas.microsoft.com/office/drawing/2014/main" id="{40C864A3-DF52-212A-3ACF-ACD59BE8508F}"/>
                </a:ext>
              </a:extLst>
            </p:cNvPr>
            <p:cNvSpPr txBox="1"/>
            <p:nvPr/>
          </p:nvSpPr>
          <p:spPr>
            <a:xfrm>
              <a:off x="4781684" y="1902006"/>
              <a:ext cx="3084995" cy="1163845"/>
            </a:xfrm>
            <a:prstGeom prst="rect">
              <a:avLst/>
            </a:prstGeom>
            <a:noFill/>
          </p:spPr>
          <p:txBody>
            <a:bodyPr wrap="square" rtlCol="0">
              <a:spAutoFit/>
            </a:bodyPr>
            <a:lstStyle/>
            <a:p>
              <a:pPr marL="171450" indent="-171450">
                <a:lnSpc>
                  <a:spcPct val="150000"/>
                </a:lnSpc>
                <a:buClr>
                  <a:schemeClr val="accent1"/>
                </a:buClr>
                <a:buFont typeface="Arial" panose="020B0604020202020204" pitchFamily="34" charset="0"/>
                <a:buChar char="•"/>
              </a:pPr>
              <a:r>
                <a:rPr lang="en-US" sz="1200" b="1" dirty="0">
                  <a:solidFill>
                    <a:schemeClr val="accent1"/>
                  </a:solidFill>
                </a:rPr>
                <a:t>CGuard Prime PMA Approval </a:t>
              </a:r>
              <a:r>
                <a:rPr lang="en-US" sz="1200" dirty="0">
                  <a:solidFill>
                    <a:schemeClr val="accent1"/>
                  </a:solidFill>
                </a:rPr>
                <a:t>for CAS and TCAR</a:t>
              </a:r>
            </a:p>
            <a:p>
              <a:pPr marL="171450" indent="-171450">
                <a:lnSpc>
                  <a:spcPct val="150000"/>
                </a:lnSpc>
                <a:buClr>
                  <a:schemeClr val="accent1"/>
                </a:buClr>
                <a:buFont typeface="Arial" panose="020B0604020202020204" pitchFamily="34" charset="0"/>
                <a:buChar char="•"/>
              </a:pPr>
              <a:r>
                <a:rPr lang="en-US" sz="1200" b="1" dirty="0">
                  <a:solidFill>
                    <a:schemeClr val="accent1"/>
                  </a:solidFill>
                </a:rPr>
                <a:t>U.S. Commercial </a:t>
              </a:r>
              <a:r>
                <a:rPr lang="en-US" sz="1200" dirty="0">
                  <a:solidFill>
                    <a:schemeClr val="accent1"/>
                  </a:solidFill>
                </a:rPr>
                <a:t>Launch</a:t>
              </a:r>
            </a:p>
            <a:p>
              <a:pPr marL="171450" indent="-171450">
                <a:lnSpc>
                  <a:spcPct val="150000"/>
                </a:lnSpc>
                <a:buClr>
                  <a:schemeClr val="accent1"/>
                </a:buClr>
                <a:buFont typeface="Arial" panose="020B0604020202020204" pitchFamily="34" charset="0"/>
                <a:buChar char="•"/>
              </a:pPr>
              <a:r>
                <a:rPr lang="en-US" sz="1200" dirty="0">
                  <a:solidFill>
                    <a:schemeClr val="accent1"/>
                  </a:solidFill>
                </a:rPr>
                <a:t>Build out of U.S. HQ and Production </a:t>
              </a:r>
            </a:p>
          </p:txBody>
        </p:sp>
        <p:sp>
          <p:nvSpPr>
            <p:cNvPr id="11" name="TextBox 10">
              <a:extLst>
                <a:ext uri="{FF2B5EF4-FFF2-40B4-BE49-F238E27FC236}">
                  <a16:creationId xmlns:a16="http://schemas.microsoft.com/office/drawing/2014/main" id="{6118B242-6125-F9BE-3D00-3962A8D04B13}"/>
                </a:ext>
              </a:extLst>
            </p:cNvPr>
            <p:cNvSpPr txBox="1"/>
            <p:nvPr/>
          </p:nvSpPr>
          <p:spPr>
            <a:xfrm>
              <a:off x="8115996" y="1817301"/>
              <a:ext cx="3084995" cy="886846"/>
            </a:xfrm>
            <a:prstGeom prst="rect">
              <a:avLst/>
            </a:prstGeom>
            <a:noFill/>
          </p:spPr>
          <p:txBody>
            <a:bodyPr wrap="square" rtlCol="0">
              <a:spAutoFit/>
            </a:bodyPr>
            <a:lstStyle/>
            <a:p>
              <a:pPr marL="171450" indent="-171450">
                <a:lnSpc>
                  <a:spcPct val="150000"/>
                </a:lnSpc>
                <a:buClr>
                  <a:schemeClr val="accent1"/>
                </a:buClr>
                <a:buFont typeface="Arial" panose="020B0604020202020204" pitchFamily="34" charset="0"/>
                <a:buChar char="•"/>
              </a:pPr>
              <a:r>
                <a:rPr lang="en-US" sz="1200" b="1" dirty="0">
                  <a:solidFill>
                    <a:schemeClr val="accent1"/>
                  </a:solidFill>
                </a:rPr>
                <a:t>SwitchGuard NPS Approval + </a:t>
              </a:r>
              <a:r>
                <a:rPr lang="en-US" sz="1200" dirty="0">
                  <a:solidFill>
                    <a:schemeClr val="accent1"/>
                  </a:solidFill>
                </a:rPr>
                <a:t>Launch</a:t>
              </a:r>
            </a:p>
            <a:p>
              <a:pPr marL="171450" indent="-171450">
                <a:lnSpc>
                  <a:spcPct val="150000"/>
                </a:lnSpc>
                <a:buClr>
                  <a:schemeClr val="accent1"/>
                </a:buClr>
                <a:buFont typeface="Arial" panose="020B0604020202020204" pitchFamily="34" charset="0"/>
                <a:buChar char="•"/>
              </a:pPr>
              <a:r>
                <a:rPr lang="en-US" sz="1200" dirty="0">
                  <a:solidFill>
                    <a:schemeClr val="accent1"/>
                  </a:solidFill>
                </a:rPr>
                <a:t>Scale US Operations </a:t>
              </a:r>
            </a:p>
            <a:p>
              <a:pPr marL="171450" indent="-171450">
                <a:lnSpc>
                  <a:spcPct val="150000"/>
                </a:lnSpc>
                <a:buClr>
                  <a:schemeClr val="accent1"/>
                </a:buClr>
                <a:buFont typeface="Arial" panose="020B0604020202020204" pitchFamily="34" charset="0"/>
                <a:buChar char="•"/>
              </a:pPr>
              <a:r>
                <a:rPr lang="en-US" sz="1200" dirty="0">
                  <a:solidFill>
                    <a:schemeClr val="accent1"/>
                  </a:solidFill>
                </a:rPr>
                <a:t>Approval China </a:t>
              </a:r>
            </a:p>
          </p:txBody>
        </p:sp>
      </p:grpSp>
      <p:grpSp>
        <p:nvGrpSpPr>
          <p:cNvPr id="66" name="Group 65">
            <a:extLst>
              <a:ext uri="{FF2B5EF4-FFF2-40B4-BE49-F238E27FC236}">
                <a16:creationId xmlns:a16="http://schemas.microsoft.com/office/drawing/2014/main" id="{9D36DD54-CBF8-0D44-B937-7F2E1790E68B}"/>
              </a:ext>
            </a:extLst>
          </p:cNvPr>
          <p:cNvGrpSpPr/>
          <p:nvPr/>
        </p:nvGrpSpPr>
        <p:grpSpPr>
          <a:xfrm>
            <a:off x="8172201" y="2512621"/>
            <a:ext cx="2753731" cy="1980076"/>
            <a:chOff x="9226512" y="2557647"/>
            <a:chExt cx="2753731" cy="1980076"/>
          </a:xfrm>
        </p:grpSpPr>
        <p:grpSp>
          <p:nvGrpSpPr>
            <p:cNvPr id="47" name="Group 46">
              <a:extLst>
                <a:ext uri="{FF2B5EF4-FFF2-40B4-BE49-F238E27FC236}">
                  <a16:creationId xmlns:a16="http://schemas.microsoft.com/office/drawing/2014/main" id="{783ADF69-8CC6-7A4B-AA88-A4A1578570F1}"/>
                </a:ext>
              </a:extLst>
            </p:cNvPr>
            <p:cNvGrpSpPr/>
            <p:nvPr/>
          </p:nvGrpSpPr>
          <p:grpSpPr>
            <a:xfrm>
              <a:off x="9226512" y="3073721"/>
              <a:ext cx="2753731" cy="946397"/>
              <a:chOff x="2638926" y="3119813"/>
              <a:chExt cx="2054660" cy="706142"/>
            </a:xfrm>
            <a:effectLst/>
          </p:grpSpPr>
          <p:sp>
            <p:nvSpPr>
              <p:cNvPr id="48" name="Freeform 123">
                <a:extLst>
                  <a:ext uri="{FF2B5EF4-FFF2-40B4-BE49-F238E27FC236}">
                    <a16:creationId xmlns:a16="http://schemas.microsoft.com/office/drawing/2014/main" id="{8495F7D8-0D6C-704C-A0E1-EA491764603C}"/>
                  </a:ext>
                </a:extLst>
              </p:cNvPr>
              <p:cNvSpPr>
                <a:spLocks/>
              </p:cNvSpPr>
              <p:nvPr/>
            </p:nvSpPr>
            <p:spPr bwMode="auto">
              <a:xfrm>
                <a:off x="2638926" y="3119813"/>
                <a:ext cx="2054660" cy="618373"/>
              </a:xfrm>
              <a:custGeom>
                <a:avLst/>
                <a:gdLst>
                  <a:gd name="T0" fmla="*/ 618 w 2585"/>
                  <a:gd name="T1" fmla="*/ 620 h 620"/>
                  <a:gd name="T2" fmla="*/ 2585 w 2585"/>
                  <a:gd name="T3" fmla="*/ 620 h 620"/>
                  <a:gd name="T4" fmla="*/ 1967 w 2585"/>
                  <a:gd name="T5" fmla="*/ 0 h 620"/>
                  <a:gd name="T6" fmla="*/ 0 w 2585"/>
                  <a:gd name="T7" fmla="*/ 0 h 620"/>
                  <a:gd name="T8" fmla="*/ 618 w 2585"/>
                  <a:gd name="T9" fmla="*/ 620 h 620"/>
                </a:gdLst>
                <a:ahLst/>
                <a:cxnLst>
                  <a:cxn ang="0">
                    <a:pos x="T0" y="T1"/>
                  </a:cxn>
                  <a:cxn ang="0">
                    <a:pos x="T2" y="T3"/>
                  </a:cxn>
                  <a:cxn ang="0">
                    <a:pos x="T4" y="T5"/>
                  </a:cxn>
                  <a:cxn ang="0">
                    <a:pos x="T6" y="T7"/>
                  </a:cxn>
                  <a:cxn ang="0">
                    <a:pos x="T8" y="T9"/>
                  </a:cxn>
                </a:cxnLst>
                <a:rect l="0" t="0" r="r" b="b"/>
                <a:pathLst>
                  <a:path w="2585" h="620">
                    <a:moveTo>
                      <a:pt x="618" y="620"/>
                    </a:moveTo>
                    <a:lnTo>
                      <a:pt x="2585" y="620"/>
                    </a:lnTo>
                    <a:lnTo>
                      <a:pt x="1967" y="0"/>
                    </a:lnTo>
                    <a:lnTo>
                      <a:pt x="0" y="0"/>
                    </a:lnTo>
                    <a:lnTo>
                      <a:pt x="618" y="620"/>
                    </a:lnTo>
                    <a:close/>
                  </a:path>
                </a:pathLst>
              </a:custGeom>
              <a:solidFill>
                <a:schemeClr val="bg1">
                  <a:lumMod val="75000"/>
                </a:schemeClr>
              </a:solidFill>
              <a:ln w="6350" cap="rnd"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300"/>
                  </a:spcAft>
                </a:pPr>
                <a:endParaRPr lang="ko-KR" altLang="en-US" sz="1200" b="1" dirty="0">
                  <a:gradFill>
                    <a:gsLst>
                      <a:gs pos="0">
                        <a:prstClr val="white"/>
                      </a:gs>
                      <a:gs pos="100000">
                        <a:prstClr val="white"/>
                      </a:gs>
                    </a:gsLst>
                    <a:lin ang="5400000" scaled="0"/>
                  </a:gradFill>
                  <a:latin typeface="Bebas Neue" pitchFamily="34" charset="0"/>
                  <a:ea typeface="+mj-ea"/>
                </a:endParaRPr>
              </a:p>
            </p:txBody>
          </p:sp>
          <p:sp>
            <p:nvSpPr>
              <p:cNvPr id="49" name="Freeform 124">
                <a:extLst>
                  <a:ext uri="{FF2B5EF4-FFF2-40B4-BE49-F238E27FC236}">
                    <a16:creationId xmlns:a16="http://schemas.microsoft.com/office/drawing/2014/main" id="{9E12E5D3-EA57-0B41-9BF6-0B2A910B754B}"/>
                  </a:ext>
                </a:extLst>
              </p:cNvPr>
              <p:cNvSpPr>
                <a:spLocks/>
              </p:cNvSpPr>
              <p:nvPr/>
            </p:nvSpPr>
            <p:spPr bwMode="auto">
              <a:xfrm>
                <a:off x="2638926" y="3119813"/>
                <a:ext cx="491211" cy="706142"/>
              </a:xfrm>
              <a:custGeom>
                <a:avLst/>
                <a:gdLst>
                  <a:gd name="T0" fmla="*/ 0 w 618"/>
                  <a:gd name="T1" fmla="*/ 0 h 708"/>
                  <a:gd name="T2" fmla="*/ 0 w 618"/>
                  <a:gd name="T3" fmla="*/ 87 h 708"/>
                  <a:gd name="T4" fmla="*/ 618 w 618"/>
                  <a:gd name="T5" fmla="*/ 708 h 708"/>
                  <a:gd name="T6" fmla="*/ 618 w 618"/>
                  <a:gd name="T7" fmla="*/ 620 h 708"/>
                  <a:gd name="T8" fmla="*/ 0 w 618"/>
                  <a:gd name="T9" fmla="*/ 0 h 708"/>
                </a:gdLst>
                <a:ahLst/>
                <a:cxnLst>
                  <a:cxn ang="0">
                    <a:pos x="T0" y="T1"/>
                  </a:cxn>
                  <a:cxn ang="0">
                    <a:pos x="T2" y="T3"/>
                  </a:cxn>
                  <a:cxn ang="0">
                    <a:pos x="T4" y="T5"/>
                  </a:cxn>
                  <a:cxn ang="0">
                    <a:pos x="T6" y="T7"/>
                  </a:cxn>
                  <a:cxn ang="0">
                    <a:pos x="T8" y="T9"/>
                  </a:cxn>
                </a:cxnLst>
                <a:rect l="0" t="0" r="r" b="b"/>
                <a:pathLst>
                  <a:path w="618" h="708">
                    <a:moveTo>
                      <a:pt x="0" y="0"/>
                    </a:moveTo>
                    <a:lnTo>
                      <a:pt x="0" y="87"/>
                    </a:lnTo>
                    <a:lnTo>
                      <a:pt x="618" y="708"/>
                    </a:lnTo>
                    <a:lnTo>
                      <a:pt x="618" y="620"/>
                    </a:lnTo>
                    <a:lnTo>
                      <a:pt x="0" y="0"/>
                    </a:lnTo>
                    <a:close/>
                  </a:path>
                </a:pathLst>
              </a:custGeom>
              <a:solidFill>
                <a:schemeClr val="bg1">
                  <a:lumMod val="85000"/>
                </a:schemeClr>
              </a:solidFill>
              <a:ln w="6350" cap="rnd"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300"/>
                  </a:spcAft>
                </a:pPr>
                <a:endParaRPr lang="ko-KR" altLang="en-US" sz="1200" b="1" dirty="0">
                  <a:gradFill>
                    <a:gsLst>
                      <a:gs pos="0">
                        <a:prstClr val="white"/>
                      </a:gs>
                      <a:gs pos="100000">
                        <a:prstClr val="white"/>
                      </a:gs>
                    </a:gsLst>
                    <a:lin ang="5400000" scaled="0"/>
                  </a:gradFill>
                  <a:latin typeface="Bebas Neue" pitchFamily="34" charset="0"/>
                  <a:ea typeface="+mj-ea"/>
                </a:endParaRPr>
              </a:p>
            </p:txBody>
          </p:sp>
          <p:sp>
            <p:nvSpPr>
              <p:cNvPr id="50" name="Rectangle 125">
                <a:extLst>
                  <a:ext uri="{FF2B5EF4-FFF2-40B4-BE49-F238E27FC236}">
                    <a16:creationId xmlns:a16="http://schemas.microsoft.com/office/drawing/2014/main" id="{D8366735-385B-4E49-9176-FD38F00E135C}"/>
                  </a:ext>
                </a:extLst>
              </p:cNvPr>
              <p:cNvSpPr>
                <a:spLocks noChangeArrowheads="1"/>
              </p:cNvSpPr>
              <p:nvPr/>
            </p:nvSpPr>
            <p:spPr bwMode="auto">
              <a:xfrm>
                <a:off x="3130137" y="3731836"/>
                <a:ext cx="1563449" cy="94119"/>
              </a:xfrm>
              <a:prstGeom prst="rect">
                <a:avLst/>
              </a:prstGeom>
              <a:solidFill>
                <a:schemeClr val="bg1">
                  <a:lumMod val="50000"/>
                </a:schemeClr>
              </a:solidFill>
              <a:ln w="6350" cap="rnd"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300"/>
                  </a:spcAft>
                </a:pPr>
                <a:endParaRPr lang="ko-KR" altLang="en-US" sz="1200" b="1" dirty="0">
                  <a:gradFill>
                    <a:gsLst>
                      <a:gs pos="0">
                        <a:prstClr val="white"/>
                      </a:gs>
                      <a:gs pos="100000">
                        <a:prstClr val="white"/>
                      </a:gs>
                    </a:gsLst>
                    <a:lin ang="5400000" scaled="0"/>
                  </a:gradFill>
                  <a:latin typeface="Bebas Neue" pitchFamily="34" charset="0"/>
                  <a:ea typeface="+mj-ea"/>
                </a:endParaRPr>
              </a:p>
            </p:txBody>
          </p:sp>
        </p:grpSp>
        <p:sp>
          <p:nvSpPr>
            <p:cNvPr id="57" name="TextBox 56">
              <a:extLst>
                <a:ext uri="{FF2B5EF4-FFF2-40B4-BE49-F238E27FC236}">
                  <a16:creationId xmlns:a16="http://schemas.microsoft.com/office/drawing/2014/main" id="{56FDA080-5C4B-2C41-A0F1-1CC4D81CEB41}"/>
                </a:ext>
              </a:extLst>
            </p:cNvPr>
            <p:cNvSpPr txBox="1"/>
            <p:nvPr/>
          </p:nvSpPr>
          <p:spPr>
            <a:xfrm>
              <a:off x="10177816" y="4137613"/>
              <a:ext cx="1509462" cy="400110"/>
            </a:xfrm>
            <a:prstGeom prst="rect">
              <a:avLst/>
            </a:prstGeom>
            <a:noFill/>
          </p:spPr>
          <p:txBody>
            <a:bodyPr wrap="square" rtlCol="0">
              <a:spAutoFit/>
            </a:bodyPr>
            <a:lstStyle/>
            <a:p>
              <a:pPr algn="ctr"/>
              <a:r>
                <a:rPr lang="en-US" altLang="ko-KR" sz="2000" b="1" dirty="0">
                  <a:solidFill>
                    <a:schemeClr val="bg1">
                      <a:lumMod val="65000"/>
                    </a:schemeClr>
                  </a:solidFill>
                  <a:cs typeface="Calibri" pitchFamily="34" charset="0"/>
                </a:rPr>
                <a:t>2026</a:t>
              </a:r>
              <a:endParaRPr lang="ko-KR" altLang="en-US" sz="2000" b="1" dirty="0">
                <a:solidFill>
                  <a:schemeClr val="bg1">
                    <a:lumMod val="65000"/>
                  </a:schemeClr>
                </a:solidFill>
                <a:cs typeface="Calibri" pitchFamily="34" charset="0"/>
              </a:endParaRPr>
            </a:p>
          </p:txBody>
        </p:sp>
        <p:cxnSp>
          <p:nvCxnSpPr>
            <p:cNvPr id="62" name="Straight Connector 61">
              <a:extLst>
                <a:ext uri="{FF2B5EF4-FFF2-40B4-BE49-F238E27FC236}">
                  <a16:creationId xmlns:a16="http://schemas.microsoft.com/office/drawing/2014/main" id="{05BC12CE-FBD9-CA4A-A97D-41B548564675}"/>
                </a:ext>
              </a:extLst>
            </p:cNvPr>
            <p:cNvCxnSpPr>
              <a:cxnSpLocks/>
            </p:cNvCxnSpPr>
            <p:nvPr/>
          </p:nvCxnSpPr>
          <p:spPr>
            <a:xfrm flipV="1">
              <a:off x="10419823" y="2557647"/>
              <a:ext cx="0" cy="834691"/>
            </a:xfrm>
            <a:prstGeom prst="line">
              <a:avLst/>
            </a:prstGeom>
            <a:ln w="9525">
              <a:solidFill>
                <a:schemeClr val="accent1"/>
              </a:solidFill>
              <a:tailEnd type="oval"/>
            </a:ln>
          </p:spPr>
          <p:style>
            <a:lnRef idx="1">
              <a:schemeClr val="accent1"/>
            </a:lnRef>
            <a:fillRef idx="0">
              <a:schemeClr val="accent1"/>
            </a:fillRef>
            <a:effectRef idx="0">
              <a:schemeClr val="accent1"/>
            </a:effectRef>
            <a:fontRef idx="minor">
              <a:schemeClr val="tx1"/>
            </a:fontRef>
          </p:style>
        </p:cxnSp>
      </p:grpSp>
      <p:pic>
        <p:nvPicPr>
          <p:cNvPr id="7" name="Picture 6">
            <a:extLst>
              <a:ext uri="{FF2B5EF4-FFF2-40B4-BE49-F238E27FC236}">
                <a16:creationId xmlns:a16="http://schemas.microsoft.com/office/drawing/2014/main" id="{A4B20204-FCF7-648B-65E8-85B1565A0C42}"/>
              </a:ext>
            </a:extLst>
          </p:cNvPr>
          <p:cNvPicPr>
            <a:picLocks noChangeAspect="1"/>
          </p:cNvPicPr>
          <p:nvPr/>
        </p:nvPicPr>
        <p:blipFill>
          <a:blip r:embed="rId3"/>
          <a:stretch>
            <a:fillRect/>
          </a:stretch>
        </p:blipFill>
        <p:spPr>
          <a:xfrm>
            <a:off x="3050242" y="5811078"/>
            <a:ext cx="4214383" cy="539340"/>
          </a:xfrm>
          <a:prstGeom prst="rect">
            <a:avLst/>
          </a:prstGeom>
        </p:spPr>
      </p:pic>
      <p:pic>
        <p:nvPicPr>
          <p:cNvPr id="8" name="Picture 7">
            <a:extLst>
              <a:ext uri="{FF2B5EF4-FFF2-40B4-BE49-F238E27FC236}">
                <a16:creationId xmlns:a16="http://schemas.microsoft.com/office/drawing/2014/main" id="{7101CF3D-6C8A-D78D-BAEC-AF0E2F751DFB}"/>
              </a:ext>
            </a:extLst>
          </p:cNvPr>
          <p:cNvPicPr>
            <a:picLocks noChangeAspect="1"/>
          </p:cNvPicPr>
          <p:nvPr/>
        </p:nvPicPr>
        <p:blipFill>
          <a:blip r:embed="rId4"/>
          <a:stretch>
            <a:fillRect/>
          </a:stretch>
        </p:blipFill>
        <p:spPr>
          <a:xfrm>
            <a:off x="7391857" y="4965227"/>
            <a:ext cx="2633490" cy="1440844"/>
          </a:xfrm>
          <a:prstGeom prst="rect">
            <a:avLst/>
          </a:prstGeom>
        </p:spPr>
      </p:pic>
      <p:pic>
        <p:nvPicPr>
          <p:cNvPr id="9" name="Picture 8">
            <a:extLst>
              <a:ext uri="{FF2B5EF4-FFF2-40B4-BE49-F238E27FC236}">
                <a16:creationId xmlns:a16="http://schemas.microsoft.com/office/drawing/2014/main" id="{8917EEC2-AF65-4ABB-0576-653B6CAFE9BA}"/>
              </a:ext>
            </a:extLst>
          </p:cNvPr>
          <p:cNvPicPr>
            <a:picLocks noChangeAspect="1"/>
          </p:cNvPicPr>
          <p:nvPr/>
        </p:nvPicPr>
        <p:blipFill>
          <a:blip r:embed="rId5"/>
          <a:stretch>
            <a:fillRect/>
          </a:stretch>
        </p:blipFill>
        <p:spPr>
          <a:xfrm>
            <a:off x="8048787" y="6314314"/>
            <a:ext cx="2081863" cy="516406"/>
          </a:xfrm>
          <a:prstGeom prst="rect">
            <a:avLst/>
          </a:prstGeom>
        </p:spPr>
      </p:pic>
      <p:sp>
        <p:nvSpPr>
          <p:cNvPr id="2" name="Oval 1">
            <a:extLst>
              <a:ext uri="{FF2B5EF4-FFF2-40B4-BE49-F238E27FC236}">
                <a16:creationId xmlns:a16="http://schemas.microsoft.com/office/drawing/2014/main" id="{EE10D00D-3B3D-6F37-F266-5D65EAE48C2F}"/>
              </a:ext>
            </a:extLst>
          </p:cNvPr>
          <p:cNvSpPr/>
          <p:nvPr/>
        </p:nvSpPr>
        <p:spPr>
          <a:xfrm>
            <a:off x="10747670" y="203412"/>
            <a:ext cx="772995" cy="7729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9192A327-02CA-B6C5-B283-F1C51A87CF1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953916" y="392305"/>
            <a:ext cx="414428" cy="414428"/>
          </a:xfrm>
          <a:prstGeom prst="rect">
            <a:avLst/>
          </a:prstGeom>
        </p:spPr>
      </p:pic>
    </p:spTree>
    <p:extLst>
      <p:ext uri="{BB962C8B-B14F-4D97-AF65-F5344CB8AC3E}">
        <p14:creationId xmlns:p14="http://schemas.microsoft.com/office/powerpoint/2010/main" val="28989389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CE9D1E-0140-E560-6372-AFDA9D9A30D0}"/>
              </a:ext>
            </a:extLst>
          </p:cNvPr>
          <p:cNvSpPr/>
          <p:nvPr/>
        </p:nvSpPr>
        <p:spPr>
          <a:xfrm>
            <a:off x="0" y="1179946"/>
            <a:ext cx="12192000" cy="44981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t>     </a:t>
            </a:r>
            <a:r>
              <a:rPr lang="en-US" sz="2400" b="1" dirty="0"/>
              <a:t>Corporate</a:t>
            </a:r>
            <a:endParaRPr lang="en-US" b="1" dirty="0"/>
          </a:p>
        </p:txBody>
      </p:sp>
    </p:spTree>
    <p:extLst>
      <p:ext uri="{BB962C8B-B14F-4D97-AF65-F5344CB8AC3E}">
        <p14:creationId xmlns:p14="http://schemas.microsoft.com/office/powerpoint/2010/main" val="28695491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B02A169-B497-6E40-9602-BB048719102E}"/>
              </a:ext>
            </a:extLst>
          </p:cNvPr>
          <p:cNvGraphicFramePr>
            <a:graphicFrameLocks noGrp="1"/>
          </p:cNvGraphicFramePr>
          <p:nvPr>
            <p:extLst>
              <p:ext uri="{D42A27DB-BD31-4B8C-83A1-F6EECF244321}">
                <p14:modId xmlns:p14="http://schemas.microsoft.com/office/powerpoint/2010/main" val="510500702"/>
              </p:ext>
            </p:extLst>
          </p:nvPr>
        </p:nvGraphicFramePr>
        <p:xfrm>
          <a:off x="369049" y="1204483"/>
          <a:ext cx="11464066" cy="4853591"/>
        </p:xfrm>
        <a:graphic>
          <a:graphicData uri="http://schemas.openxmlformats.org/drawingml/2006/table">
            <a:tbl>
              <a:tblPr firstRow="1" bandRow="1">
                <a:tableStyleId>{5C22544A-7EE6-4342-B048-85BDC9FD1C3A}</a:tableStyleId>
              </a:tblPr>
              <a:tblGrid>
                <a:gridCol w="1704238">
                  <a:extLst>
                    <a:ext uri="{9D8B030D-6E8A-4147-A177-3AD203B41FA5}">
                      <a16:colId xmlns:a16="http://schemas.microsoft.com/office/drawing/2014/main" val="20000"/>
                    </a:ext>
                  </a:extLst>
                </a:gridCol>
                <a:gridCol w="7590317">
                  <a:extLst>
                    <a:ext uri="{9D8B030D-6E8A-4147-A177-3AD203B41FA5}">
                      <a16:colId xmlns:a16="http://schemas.microsoft.com/office/drawing/2014/main" val="20001"/>
                    </a:ext>
                  </a:extLst>
                </a:gridCol>
                <a:gridCol w="2169511">
                  <a:extLst>
                    <a:ext uri="{9D8B030D-6E8A-4147-A177-3AD203B41FA5}">
                      <a16:colId xmlns:a16="http://schemas.microsoft.com/office/drawing/2014/main" val="1610988499"/>
                    </a:ext>
                  </a:extLst>
                </a:gridCol>
              </a:tblGrid>
              <a:tr h="665038">
                <a:tc>
                  <a:txBody>
                    <a:bodyPr/>
                    <a:lstStyle/>
                    <a:p>
                      <a:pPr marL="0" marR="0" indent="0" algn="l" defTabSz="914400" rtl="0" eaLnBrk="1" fontAlgn="auto" latinLnBrk="0" hangingPunct="1">
                        <a:lnSpc>
                          <a:spcPct val="120000"/>
                        </a:lnSpc>
                        <a:spcBef>
                          <a:spcPts val="0"/>
                        </a:spcBef>
                        <a:spcAft>
                          <a:spcPts val="0"/>
                        </a:spcAft>
                        <a:buClrTx/>
                        <a:buSzTx/>
                        <a:buFontTx/>
                        <a:buNone/>
                        <a:tabLst/>
                        <a:defRPr/>
                      </a:pPr>
                      <a:r>
                        <a:rPr lang="en-US" sz="1050" b="1" dirty="0">
                          <a:solidFill>
                            <a:schemeClr val="accent1"/>
                          </a:solidFill>
                          <a:latin typeface="+mj-lt"/>
                          <a:ea typeface="Lato" panose="020F0502020204030203" pitchFamily="34" charset="0"/>
                          <a:cs typeface="Lato" panose="020F0502020204030203" pitchFamily="34" charset="0"/>
                        </a:rPr>
                        <a:t>Marvin L. Slosman </a:t>
                      </a:r>
                    </a:p>
                    <a:p>
                      <a:pPr marL="0" marR="0" indent="0" algn="l" defTabSz="914400" rtl="0" eaLnBrk="1" fontAlgn="auto" latinLnBrk="0" hangingPunct="1">
                        <a:lnSpc>
                          <a:spcPct val="120000"/>
                        </a:lnSpc>
                        <a:spcBef>
                          <a:spcPts val="0"/>
                        </a:spcBef>
                        <a:spcAft>
                          <a:spcPts val="0"/>
                        </a:spcAft>
                        <a:buClrTx/>
                        <a:buSzTx/>
                        <a:buFontTx/>
                        <a:buNone/>
                        <a:tabLst/>
                        <a:defRPr/>
                      </a:pPr>
                      <a:r>
                        <a:rPr lang="en-US" sz="1050" b="0" dirty="0">
                          <a:solidFill>
                            <a:schemeClr val="accent2">
                              <a:lumMod val="75000"/>
                            </a:schemeClr>
                          </a:solidFill>
                          <a:latin typeface="+mj-lt"/>
                          <a:ea typeface="Lato" panose="020F0502020204030203" pitchFamily="34" charset="0"/>
                          <a:cs typeface="Lato" panose="020F0502020204030203" pitchFamily="34" charset="0"/>
                        </a:rPr>
                        <a:t>President and CEO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nSpc>
                          <a:spcPct val="120000"/>
                        </a:lnSpc>
                        <a:spcBef>
                          <a:spcPts val="600"/>
                        </a:spcBef>
                        <a:buFont typeface="Arial" panose="020B0604020202020204" pitchFamily="34" charset="0"/>
                        <a:buNone/>
                      </a:pPr>
                      <a:r>
                        <a:rPr lang="en-US" sz="1050" b="0" i="0" kern="1200" dirty="0">
                          <a:solidFill>
                            <a:schemeClr val="tx1"/>
                          </a:solidFill>
                          <a:effectLst/>
                          <a:latin typeface="+mn-lt"/>
                          <a:ea typeface="Lato" panose="020F0502020204030203" pitchFamily="34" charset="0"/>
                          <a:cs typeface="Lato" panose="020F0502020204030203" pitchFamily="34" charset="0"/>
                        </a:rPr>
                        <a:t>Mr. Slosman has over 30 years of experience in the medical device industry with focused leadership in commercialization and international market development in both public and privately held companies. He has had senior management roles </a:t>
                      </a:r>
                      <a:br>
                        <a:rPr lang="en-US" sz="1050" b="0" i="0" kern="1200" dirty="0">
                          <a:solidFill>
                            <a:schemeClr val="tx1"/>
                          </a:solidFill>
                          <a:effectLst/>
                          <a:latin typeface="+mn-lt"/>
                          <a:ea typeface="Lato" panose="020F0502020204030203" pitchFamily="34" charset="0"/>
                          <a:cs typeface="Lato" panose="020F0502020204030203" pitchFamily="34" charset="0"/>
                        </a:rPr>
                      </a:br>
                      <a:r>
                        <a:rPr lang="en-US" sz="1050" b="0" i="0" kern="1200" dirty="0">
                          <a:solidFill>
                            <a:schemeClr val="tx1"/>
                          </a:solidFill>
                          <a:effectLst/>
                          <a:latin typeface="+mn-lt"/>
                          <a:ea typeface="Lato" panose="020F0502020204030203" pitchFamily="34" charset="0"/>
                          <a:cs typeface="Lato" panose="020F0502020204030203" pitchFamily="34" charset="0"/>
                        </a:rPr>
                        <a:t>in a variety of public and privately held companies. </a:t>
                      </a:r>
                      <a:endParaRPr lang="en-US" sz="1050" b="0" dirty="0">
                        <a:solidFill>
                          <a:schemeClr val="tx1"/>
                        </a:solidFill>
                        <a:latin typeface="+mn-lt"/>
                        <a:ea typeface="Lato" panose="020F0502020204030203" pitchFamily="34" charset="0"/>
                        <a:cs typeface="Lato" panose="020F05020202040302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nSpc>
                          <a:spcPct val="100000"/>
                        </a:lnSpc>
                        <a:spcBef>
                          <a:spcPts val="600"/>
                        </a:spcBef>
                        <a:buFont typeface="Arial" panose="020B0604020202020204" pitchFamily="34" charset="0"/>
                        <a:buNone/>
                      </a:pPr>
                      <a:endParaRPr lang="en-US" sz="1200" b="0">
                        <a:solidFill>
                          <a:schemeClr val="tx1"/>
                        </a:solidFill>
                        <a:latin typeface="+mj-lt"/>
                        <a:ea typeface="Lato" panose="020F0502020204030203" pitchFamily="34" charset="0"/>
                        <a:cs typeface="Lato" panose="020F05020202040302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16395">
                <a:tc>
                  <a:txBody>
                    <a:bodyPr/>
                    <a:lstStyle/>
                    <a:p>
                      <a:pPr marL="0" marR="0" indent="0" algn="l" defTabSz="914400" rtl="0" eaLnBrk="1" fontAlgn="auto" latinLnBrk="0" hangingPunct="1">
                        <a:lnSpc>
                          <a:spcPct val="120000"/>
                        </a:lnSpc>
                        <a:spcBef>
                          <a:spcPts val="0"/>
                        </a:spcBef>
                        <a:spcAft>
                          <a:spcPts val="0"/>
                        </a:spcAft>
                        <a:buClrTx/>
                        <a:buSzTx/>
                        <a:buFontTx/>
                        <a:buNone/>
                        <a:tabLst/>
                        <a:defRPr/>
                      </a:pPr>
                      <a:r>
                        <a:rPr lang="en-US" sz="1050" b="1" dirty="0">
                          <a:solidFill>
                            <a:schemeClr val="accent1"/>
                          </a:solidFill>
                          <a:latin typeface="+mj-lt"/>
                          <a:ea typeface="Lato" panose="020F0502020204030203" pitchFamily="34" charset="0"/>
                          <a:cs typeface="Lato" panose="020F0502020204030203" pitchFamily="34" charset="0"/>
                        </a:rPr>
                        <a:t>Paul Stuka</a:t>
                      </a:r>
                    </a:p>
                    <a:p>
                      <a:pPr marL="0" marR="0" indent="0" algn="l" defTabSz="914400" rtl="0" eaLnBrk="1" fontAlgn="auto" latinLnBrk="0" hangingPunct="1">
                        <a:lnSpc>
                          <a:spcPct val="120000"/>
                        </a:lnSpc>
                        <a:spcBef>
                          <a:spcPts val="0"/>
                        </a:spcBef>
                        <a:spcAft>
                          <a:spcPts val="0"/>
                        </a:spcAft>
                        <a:buClrTx/>
                        <a:buSzTx/>
                        <a:buFontTx/>
                        <a:buNone/>
                        <a:tabLst/>
                        <a:defRPr/>
                      </a:pPr>
                      <a:r>
                        <a:rPr lang="en-US" sz="1050" dirty="0">
                          <a:solidFill>
                            <a:schemeClr val="accent2">
                              <a:lumMod val="75000"/>
                            </a:schemeClr>
                          </a:solidFill>
                          <a:latin typeface="+mj-lt"/>
                          <a:ea typeface="Lato" panose="020F0502020204030203" pitchFamily="34" charset="0"/>
                          <a:cs typeface="Lato" panose="020F0502020204030203" pitchFamily="34" charset="0"/>
                        </a:rPr>
                        <a:t>Chairman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nSpc>
                          <a:spcPct val="120000"/>
                        </a:lnSpc>
                        <a:buFont typeface="Arial" charset="0"/>
                        <a:buNone/>
                      </a:pPr>
                      <a:r>
                        <a:rPr lang="en-US" sz="1050" b="0" i="0" kern="1200" dirty="0">
                          <a:solidFill>
                            <a:schemeClr val="tx1"/>
                          </a:solidFill>
                          <a:effectLst/>
                          <a:latin typeface="+mj-lt"/>
                          <a:ea typeface="Lato" panose="020F0502020204030203" pitchFamily="34" charset="0"/>
                          <a:cs typeface="Lato" panose="020F0502020204030203" pitchFamily="34" charset="0"/>
                        </a:rPr>
                        <a:t>Mr. Stuka was named to the Board of Directors in August of 2011 and serves as Chairman of the Board of Directors. Mr. Stuka is a Managing Member of Osiris Partners and a 30-year investment industry veteran.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nSpc>
                          <a:spcPct val="100000"/>
                        </a:lnSpc>
                        <a:buFont typeface="Arial" charset="0"/>
                        <a:buNone/>
                      </a:pPr>
                      <a:endParaRPr lang="en-US" sz="1200" b="0" dirty="0">
                        <a:solidFill>
                          <a:schemeClr val="accent6"/>
                        </a:solidFill>
                        <a:latin typeface="+mj-lt"/>
                        <a:ea typeface="Lato" panose="020F0502020204030203" pitchFamily="34" charset="0"/>
                        <a:cs typeface="Lato" panose="020F05020202040302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95775">
                <a:tc>
                  <a:txBody>
                    <a:bodyPr/>
                    <a:lstStyle/>
                    <a:p>
                      <a:pPr marL="0" marR="0" indent="0" algn="l" defTabSz="914400" rtl="0" eaLnBrk="1" fontAlgn="auto" latinLnBrk="0" hangingPunct="1">
                        <a:lnSpc>
                          <a:spcPct val="120000"/>
                        </a:lnSpc>
                        <a:spcBef>
                          <a:spcPts val="0"/>
                        </a:spcBef>
                        <a:spcAft>
                          <a:spcPts val="0"/>
                        </a:spcAft>
                        <a:buClrTx/>
                        <a:buSzTx/>
                        <a:buFontTx/>
                        <a:buNone/>
                        <a:tabLst/>
                        <a:defRPr/>
                      </a:pPr>
                      <a:r>
                        <a:rPr lang="en-US" sz="1050" b="1" dirty="0">
                          <a:solidFill>
                            <a:schemeClr val="accent1"/>
                          </a:solidFill>
                          <a:latin typeface="+mj-lt"/>
                          <a:ea typeface="Lato" panose="020F0502020204030203" pitchFamily="34" charset="0"/>
                          <a:cs typeface="Lato" panose="020F0502020204030203" pitchFamily="34" charset="0"/>
                        </a:rPr>
                        <a:t>Michael</a:t>
                      </a:r>
                      <a:r>
                        <a:rPr lang="en-US" sz="1050" dirty="0">
                          <a:solidFill>
                            <a:schemeClr val="accent1"/>
                          </a:solidFill>
                          <a:latin typeface="+mj-lt"/>
                          <a:ea typeface="Lato" panose="020F0502020204030203" pitchFamily="34" charset="0"/>
                          <a:cs typeface="Lato" panose="020F0502020204030203" pitchFamily="34" charset="0"/>
                        </a:rPr>
                        <a:t> </a:t>
                      </a:r>
                      <a:r>
                        <a:rPr lang="en-US" sz="1050" b="1" dirty="0">
                          <a:solidFill>
                            <a:schemeClr val="accent1"/>
                          </a:solidFill>
                          <a:latin typeface="+mj-lt"/>
                          <a:ea typeface="Lato" panose="020F0502020204030203" pitchFamily="34" charset="0"/>
                          <a:cs typeface="Lato" panose="020F0502020204030203" pitchFamily="34" charset="0"/>
                        </a:rPr>
                        <a:t>Berman</a:t>
                      </a:r>
                    </a:p>
                    <a:p>
                      <a:pPr marL="0" marR="0" indent="0" algn="l" defTabSz="914400" rtl="0" eaLnBrk="1" fontAlgn="auto" latinLnBrk="0" hangingPunct="1">
                        <a:lnSpc>
                          <a:spcPct val="120000"/>
                        </a:lnSpc>
                        <a:spcBef>
                          <a:spcPts val="0"/>
                        </a:spcBef>
                        <a:spcAft>
                          <a:spcPts val="0"/>
                        </a:spcAft>
                        <a:buClrTx/>
                        <a:buSzTx/>
                        <a:buFontTx/>
                        <a:buNone/>
                        <a:tabLst/>
                        <a:defRPr/>
                      </a:pPr>
                      <a:r>
                        <a:rPr lang="en-US" sz="1050" dirty="0">
                          <a:solidFill>
                            <a:schemeClr val="accent2">
                              <a:lumMod val="75000"/>
                            </a:schemeClr>
                          </a:solidFill>
                          <a:latin typeface="+mj-lt"/>
                          <a:ea typeface="Lato" panose="020F0502020204030203" pitchFamily="34" charset="0"/>
                          <a:cs typeface="Lato" panose="020F0502020204030203" pitchFamily="34" charset="0"/>
                        </a:rPr>
                        <a:t>Director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nSpc>
                          <a:spcPct val="120000"/>
                        </a:lnSpc>
                        <a:buFont typeface="Arial" charset="0"/>
                        <a:buNone/>
                      </a:pPr>
                      <a:r>
                        <a:rPr lang="en-US" sz="1050" b="0" i="0" kern="1200" dirty="0">
                          <a:solidFill>
                            <a:schemeClr val="tx1"/>
                          </a:solidFill>
                          <a:effectLst/>
                          <a:latin typeface="+mj-lt"/>
                          <a:ea typeface="Lato" panose="020F0502020204030203" pitchFamily="34" charset="0"/>
                          <a:cs typeface="Lato" panose="020F0502020204030203" pitchFamily="34" charset="0"/>
                        </a:rPr>
                        <a:t>Mr. Berman is a successful entrepreneur within the medical device industry. </a:t>
                      </a:r>
                      <a:br>
                        <a:rPr lang="en-US" sz="1050" b="0" i="0" kern="1200" dirty="0">
                          <a:solidFill>
                            <a:schemeClr val="tx1"/>
                          </a:solidFill>
                          <a:effectLst/>
                          <a:latin typeface="+mj-lt"/>
                          <a:ea typeface="Lato" panose="020F0502020204030203" pitchFamily="34" charset="0"/>
                          <a:cs typeface="Lato" panose="020F0502020204030203" pitchFamily="34" charset="0"/>
                        </a:rPr>
                      </a:br>
                      <a:r>
                        <a:rPr lang="en-US" sz="1050" b="0" i="0" kern="1200" dirty="0">
                          <a:solidFill>
                            <a:schemeClr val="tx1"/>
                          </a:solidFill>
                          <a:effectLst/>
                          <a:latin typeface="+mj-lt"/>
                          <a:ea typeface="Lato" panose="020F0502020204030203" pitchFamily="34" charset="0"/>
                          <a:cs typeface="Lato" panose="020F0502020204030203" pitchFamily="34" charset="0"/>
                        </a:rPr>
                        <a:t>He joined </a:t>
                      </a:r>
                      <a:r>
                        <a:rPr lang="en-US" sz="1050" b="0" i="0" kern="1200" dirty="0" err="1">
                          <a:solidFill>
                            <a:schemeClr val="tx1"/>
                          </a:solidFill>
                          <a:effectLst/>
                          <a:latin typeface="+mj-lt"/>
                          <a:ea typeface="Lato" panose="020F0502020204030203" pitchFamily="34" charset="0"/>
                          <a:cs typeface="Lato" panose="020F0502020204030203" pitchFamily="34" charset="0"/>
                        </a:rPr>
                        <a:t>Scimed</a:t>
                      </a:r>
                      <a:r>
                        <a:rPr lang="en-US" sz="1050" b="0" i="0" kern="1200" dirty="0">
                          <a:solidFill>
                            <a:schemeClr val="tx1"/>
                          </a:solidFill>
                          <a:effectLst/>
                          <a:latin typeface="+mj-lt"/>
                          <a:ea typeface="Lato" panose="020F0502020204030203" pitchFamily="34" charset="0"/>
                          <a:cs typeface="Lato" panose="020F0502020204030203" pitchFamily="34" charset="0"/>
                        </a:rPr>
                        <a:t> in 1986, leading its marketing activities until its merger with Boston Scientific in 1995. From 1995-2000, he served as President of Boston Scientific/</a:t>
                      </a:r>
                      <a:r>
                        <a:rPr lang="en-US" sz="1050" b="0" i="0" kern="1200" dirty="0" err="1">
                          <a:solidFill>
                            <a:schemeClr val="tx1"/>
                          </a:solidFill>
                          <a:effectLst/>
                          <a:latin typeface="+mj-lt"/>
                          <a:ea typeface="Lato" panose="020F0502020204030203" pitchFamily="34" charset="0"/>
                          <a:cs typeface="Lato" panose="020F0502020204030203" pitchFamily="34" charset="0"/>
                        </a:rPr>
                        <a:t>Scimed</a:t>
                      </a:r>
                      <a:r>
                        <a:rPr lang="en-US" sz="1050" b="0" i="0" kern="1200" dirty="0">
                          <a:solidFill>
                            <a:schemeClr val="tx1"/>
                          </a:solidFill>
                          <a:effectLst/>
                          <a:latin typeface="+mj-lt"/>
                          <a:ea typeface="Lato" panose="020F0502020204030203" pitchFamily="34" charset="0"/>
                          <a:cs typeface="Lato" panose="020F0502020204030203" pitchFamily="34" charset="0"/>
                        </a:rPr>
                        <a:t>. Venture partner in </a:t>
                      </a:r>
                      <a:r>
                        <a:rPr lang="en-US" sz="1050" b="0" i="0" kern="1200" dirty="0" err="1">
                          <a:solidFill>
                            <a:schemeClr val="tx1"/>
                          </a:solidFill>
                          <a:effectLst/>
                          <a:latin typeface="+mj-lt"/>
                          <a:ea typeface="Lato" panose="020F0502020204030203" pitchFamily="34" charset="0"/>
                          <a:cs typeface="Lato" panose="020F0502020204030203" pitchFamily="34" charset="0"/>
                        </a:rPr>
                        <a:t>RiverVest</a:t>
                      </a:r>
                      <a:r>
                        <a:rPr lang="en-US" sz="1050" b="0" i="0" kern="1200" dirty="0">
                          <a:solidFill>
                            <a:schemeClr val="tx1"/>
                          </a:solidFill>
                          <a:effectLst/>
                          <a:latin typeface="+mj-lt"/>
                          <a:ea typeface="Lato" panose="020F0502020204030203" pitchFamily="34" charset="0"/>
                          <a:cs typeface="Lato" panose="020F0502020204030203" pitchFamily="34" charset="0"/>
                        </a:rPr>
                        <a:t> Ventures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nSpc>
                          <a:spcPct val="100000"/>
                        </a:lnSpc>
                        <a:buFont typeface="Arial" charset="0"/>
                        <a:buNone/>
                      </a:pPr>
                      <a:endParaRPr lang="en-US" sz="1200" b="0" dirty="0">
                        <a:solidFill>
                          <a:schemeClr val="accent6"/>
                        </a:solidFill>
                        <a:latin typeface="+mj-lt"/>
                        <a:ea typeface="Lato" panose="020F0502020204030203" pitchFamily="34" charset="0"/>
                        <a:cs typeface="Lato" panose="020F05020202040302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17465">
                <a:tc>
                  <a:txBody>
                    <a:bodyPr/>
                    <a:lstStyle/>
                    <a:p>
                      <a:pPr marL="0" marR="0" indent="0" algn="l" defTabSz="914400" rtl="0" eaLnBrk="1" fontAlgn="auto" latinLnBrk="0" hangingPunct="1">
                        <a:lnSpc>
                          <a:spcPct val="120000"/>
                        </a:lnSpc>
                        <a:spcBef>
                          <a:spcPts val="0"/>
                        </a:spcBef>
                        <a:spcAft>
                          <a:spcPts val="0"/>
                        </a:spcAft>
                        <a:buClrTx/>
                        <a:buSzTx/>
                        <a:buFontTx/>
                        <a:buNone/>
                        <a:tabLst/>
                        <a:defRPr/>
                      </a:pPr>
                      <a:r>
                        <a:rPr lang="en-US" sz="1050" b="1" dirty="0">
                          <a:solidFill>
                            <a:schemeClr val="accent1"/>
                          </a:solidFill>
                          <a:latin typeface="+mj-lt"/>
                          <a:ea typeface="Lato" panose="020F0502020204030203" pitchFamily="34" charset="0"/>
                          <a:cs typeface="Lato" panose="020F0502020204030203" pitchFamily="34" charset="0"/>
                        </a:rPr>
                        <a:t>Thomas Kester</a:t>
                      </a:r>
                    </a:p>
                    <a:p>
                      <a:pPr marL="0" marR="0" indent="0" algn="l" defTabSz="914400" rtl="0" eaLnBrk="1" fontAlgn="auto" latinLnBrk="0" hangingPunct="1">
                        <a:lnSpc>
                          <a:spcPct val="120000"/>
                        </a:lnSpc>
                        <a:spcBef>
                          <a:spcPts val="0"/>
                        </a:spcBef>
                        <a:spcAft>
                          <a:spcPts val="0"/>
                        </a:spcAft>
                        <a:buClrTx/>
                        <a:buSzTx/>
                        <a:buFontTx/>
                        <a:buNone/>
                        <a:tabLst/>
                        <a:defRPr/>
                      </a:pPr>
                      <a:r>
                        <a:rPr lang="en-US" sz="1050" dirty="0">
                          <a:solidFill>
                            <a:schemeClr val="accent2">
                              <a:lumMod val="75000"/>
                            </a:schemeClr>
                          </a:solidFill>
                          <a:latin typeface="+mj-lt"/>
                          <a:ea typeface="Lato" panose="020F0502020204030203" pitchFamily="34" charset="0"/>
                          <a:cs typeface="Lato" panose="020F0502020204030203" pitchFamily="34" charset="0"/>
                        </a:rPr>
                        <a:t>Director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nSpc>
                          <a:spcPct val="120000"/>
                        </a:lnSpc>
                        <a:buFont typeface="Arial" charset="0"/>
                        <a:buNone/>
                      </a:pPr>
                      <a:r>
                        <a:rPr lang="en-US" sz="1050" b="0" i="0" kern="1200" dirty="0">
                          <a:solidFill>
                            <a:schemeClr val="tx1"/>
                          </a:solidFill>
                          <a:effectLst/>
                          <a:latin typeface="+mj-lt"/>
                          <a:ea typeface="Lato" panose="020F0502020204030203" pitchFamily="34" charset="0"/>
                          <a:cs typeface="Lato" panose="020F0502020204030203" pitchFamily="34" charset="0"/>
                        </a:rPr>
                        <a:t>Mr. Kester is CFO of Kester Search Group, Inc., a private </a:t>
                      </a:r>
                      <a:br>
                        <a:rPr lang="en-US" sz="1050" b="0" i="0" kern="1200" dirty="0">
                          <a:solidFill>
                            <a:schemeClr val="tx1"/>
                          </a:solidFill>
                          <a:effectLst/>
                          <a:latin typeface="+mj-lt"/>
                          <a:ea typeface="Lato" panose="020F0502020204030203" pitchFamily="34" charset="0"/>
                          <a:cs typeface="Lato" panose="020F0502020204030203" pitchFamily="34" charset="0"/>
                        </a:rPr>
                      </a:br>
                      <a:r>
                        <a:rPr lang="en-US" sz="1050" b="0" i="0" kern="1200" dirty="0">
                          <a:solidFill>
                            <a:schemeClr val="tx1"/>
                          </a:solidFill>
                          <a:effectLst/>
                          <a:latin typeface="+mj-lt"/>
                          <a:ea typeface="Lato" panose="020F0502020204030203" pitchFamily="34" charset="0"/>
                          <a:cs typeface="Lato" panose="020F0502020204030203" pitchFamily="34" charset="0"/>
                        </a:rPr>
                        <a:t>executive search firm specializing in sales force placement for medical, dental </a:t>
                      </a:r>
                      <a:br>
                        <a:rPr lang="en-US" sz="1050" b="0" i="0" kern="1200" dirty="0">
                          <a:solidFill>
                            <a:schemeClr val="tx1"/>
                          </a:solidFill>
                          <a:effectLst/>
                          <a:latin typeface="+mj-lt"/>
                          <a:ea typeface="Lato" panose="020F0502020204030203" pitchFamily="34" charset="0"/>
                          <a:cs typeface="Lato" panose="020F0502020204030203" pitchFamily="34" charset="0"/>
                        </a:rPr>
                      </a:br>
                      <a:r>
                        <a:rPr lang="en-US" sz="1050" b="0" i="0" kern="1200" dirty="0">
                          <a:solidFill>
                            <a:schemeClr val="tx1"/>
                          </a:solidFill>
                          <a:effectLst/>
                          <a:latin typeface="+mj-lt"/>
                          <a:ea typeface="Lato" panose="020F0502020204030203" pitchFamily="34" charset="0"/>
                          <a:cs typeface="Lato" panose="020F0502020204030203" pitchFamily="34" charset="0"/>
                        </a:rPr>
                        <a:t>and diagnostic device companies. He spent 28 years at KPMG LLP.</a:t>
                      </a:r>
                      <a:endParaRPr lang="en-US" sz="1050" b="0" dirty="0">
                        <a:solidFill>
                          <a:schemeClr val="tx1"/>
                        </a:solidFill>
                        <a:latin typeface="+mj-lt"/>
                        <a:ea typeface="Lato" panose="020F0502020204030203" pitchFamily="34" charset="0"/>
                        <a:cs typeface="Lato" panose="020F05020202040302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nSpc>
                          <a:spcPct val="100000"/>
                        </a:lnSpc>
                        <a:buFont typeface="Arial" charset="0"/>
                        <a:buNone/>
                      </a:pPr>
                      <a:endParaRPr lang="en-US" sz="1200" b="0" dirty="0">
                        <a:solidFill>
                          <a:schemeClr val="accent6"/>
                        </a:solidFill>
                        <a:latin typeface="+mj-lt"/>
                        <a:ea typeface="Lato" panose="020F0502020204030203" pitchFamily="34" charset="0"/>
                        <a:cs typeface="Lato" panose="020F05020202040302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671112">
                <a:tc>
                  <a:txBody>
                    <a:bodyPr/>
                    <a:lstStyle/>
                    <a:p>
                      <a:pPr marL="0" marR="0" indent="0" algn="l" defTabSz="914400" rtl="0" eaLnBrk="1" fontAlgn="auto" latinLnBrk="0" hangingPunct="1">
                        <a:lnSpc>
                          <a:spcPct val="120000"/>
                        </a:lnSpc>
                        <a:spcBef>
                          <a:spcPts val="0"/>
                        </a:spcBef>
                        <a:spcAft>
                          <a:spcPts val="0"/>
                        </a:spcAft>
                        <a:buClrTx/>
                        <a:buSzTx/>
                        <a:buFontTx/>
                        <a:buNone/>
                        <a:tabLst/>
                        <a:defRPr/>
                      </a:pPr>
                      <a:r>
                        <a:rPr lang="en-US" sz="1050" b="1" dirty="0">
                          <a:solidFill>
                            <a:schemeClr val="accent1"/>
                          </a:solidFill>
                          <a:latin typeface="+mj-lt"/>
                          <a:ea typeface="Lato" panose="020F0502020204030203" pitchFamily="34" charset="0"/>
                          <a:cs typeface="Lato" panose="020F0502020204030203" pitchFamily="34" charset="0"/>
                        </a:rPr>
                        <a:t>Gary Roubin, M.D.,</a:t>
                      </a:r>
                      <a:r>
                        <a:rPr lang="en-US" sz="1050" b="1" dirty="0" err="1">
                          <a:solidFill>
                            <a:schemeClr val="accent1"/>
                          </a:solidFill>
                          <a:latin typeface="+mj-lt"/>
                          <a:ea typeface="Lato" panose="020F0502020204030203" pitchFamily="34" charset="0"/>
                          <a:cs typeface="Lato" panose="020F0502020204030203" pitchFamily="34" charset="0"/>
                        </a:rPr>
                        <a:t>Ph.D</a:t>
                      </a:r>
                      <a:r>
                        <a:rPr lang="en-US" sz="1050" b="1" dirty="0">
                          <a:solidFill>
                            <a:schemeClr val="accent1"/>
                          </a:solidFill>
                          <a:latin typeface="+mj-lt"/>
                          <a:ea typeface="Lato" panose="020F0502020204030203" pitchFamily="34" charset="0"/>
                          <a:cs typeface="Lato" panose="020F0502020204030203" pitchFamily="34" charset="0"/>
                        </a:rPr>
                        <a:t>.</a:t>
                      </a:r>
                    </a:p>
                    <a:p>
                      <a:pPr marL="0" marR="0" indent="0" algn="l" defTabSz="914400" rtl="0" eaLnBrk="1" fontAlgn="auto" latinLnBrk="0" hangingPunct="1">
                        <a:lnSpc>
                          <a:spcPct val="120000"/>
                        </a:lnSpc>
                        <a:spcBef>
                          <a:spcPts val="0"/>
                        </a:spcBef>
                        <a:spcAft>
                          <a:spcPts val="0"/>
                        </a:spcAft>
                        <a:buClrTx/>
                        <a:buSzTx/>
                        <a:buFontTx/>
                        <a:buNone/>
                        <a:tabLst/>
                        <a:defRPr/>
                      </a:pPr>
                      <a:r>
                        <a:rPr lang="en-US" sz="1050" b="0" dirty="0">
                          <a:solidFill>
                            <a:schemeClr val="accent2">
                              <a:lumMod val="75000"/>
                            </a:schemeClr>
                          </a:solidFill>
                          <a:latin typeface="+mj-lt"/>
                          <a:ea typeface="Lato" panose="020F0502020204030203" pitchFamily="34" charset="0"/>
                          <a:cs typeface="Lato" panose="020F0502020204030203" pitchFamily="34" charset="0"/>
                        </a:rPr>
                        <a:t>Director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nSpc>
                          <a:spcPct val="120000"/>
                        </a:lnSpc>
                        <a:buFont typeface="Arial" charset="0"/>
                        <a:buNone/>
                      </a:pPr>
                      <a:r>
                        <a:rPr lang="en-US" sz="1050" b="0" dirty="0">
                          <a:solidFill>
                            <a:schemeClr val="tx1"/>
                          </a:solidFill>
                          <a:latin typeface="+mj-lt"/>
                          <a:ea typeface="Lato" panose="020F0502020204030203" pitchFamily="34" charset="0"/>
                          <a:cs typeface="Lato" panose="020F0502020204030203" pitchFamily="34" charset="0"/>
                        </a:rPr>
                        <a:t>Dr. Roubin was named to the board of Directors in October 2020. Dr. Roubin has co-authored more than 280 clinical publications and has contributed to 20 textbooks in the fields of Interventional Cardiology and Vascular Surgery. He was a key contributor in the CREST trial which has validated the use of carotid stents for the treatment of carotid artery stenosis.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nSpc>
                          <a:spcPct val="100000"/>
                        </a:lnSpc>
                        <a:buFont typeface="Arial" charset="0"/>
                        <a:buNone/>
                      </a:pPr>
                      <a:endParaRPr lang="en-US" sz="1200" b="0" dirty="0">
                        <a:solidFill>
                          <a:schemeClr val="accent6"/>
                        </a:solidFill>
                        <a:latin typeface="+mj-lt"/>
                        <a:ea typeface="Lato" panose="020F0502020204030203" pitchFamily="34" charset="0"/>
                        <a:cs typeface="Lato" panose="020F05020202040302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88817175"/>
                  </a:ext>
                </a:extLst>
              </a:tr>
              <a:tr h="632377">
                <a:tc>
                  <a:txBody>
                    <a:bodyPr/>
                    <a:lstStyle/>
                    <a:p>
                      <a:pPr marL="0" marR="0" indent="0" algn="l" defTabSz="914400" rtl="0" eaLnBrk="1" fontAlgn="auto" latinLnBrk="0" hangingPunct="1">
                        <a:lnSpc>
                          <a:spcPct val="120000"/>
                        </a:lnSpc>
                        <a:spcBef>
                          <a:spcPts val="0"/>
                        </a:spcBef>
                        <a:spcAft>
                          <a:spcPts val="0"/>
                        </a:spcAft>
                        <a:buClrTx/>
                        <a:buSzTx/>
                        <a:buFontTx/>
                        <a:buNone/>
                        <a:tabLst/>
                        <a:defRPr/>
                      </a:pPr>
                      <a:r>
                        <a:rPr lang="en-US" sz="1050" b="1" dirty="0">
                          <a:solidFill>
                            <a:schemeClr val="accent1"/>
                          </a:solidFill>
                          <a:latin typeface="+mj-lt"/>
                          <a:ea typeface="Lato" panose="020F0502020204030203" pitchFamily="34" charset="0"/>
                          <a:cs typeface="Lato" panose="020F0502020204030203" pitchFamily="34" charset="0"/>
                        </a:rPr>
                        <a:t>Katie Arnold</a:t>
                      </a:r>
                    </a:p>
                    <a:p>
                      <a:pPr marL="0" marR="0" indent="0" algn="l" defTabSz="914400" rtl="0" eaLnBrk="1" fontAlgn="auto" latinLnBrk="0" hangingPunct="1">
                        <a:lnSpc>
                          <a:spcPct val="120000"/>
                        </a:lnSpc>
                        <a:spcBef>
                          <a:spcPts val="0"/>
                        </a:spcBef>
                        <a:spcAft>
                          <a:spcPts val="0"/>
                        </a:spcAft>
                        <a:buClrTx/>
                        <a:buSzTx/>
                        <a:buFontTx/>
                        <a:buNone/>
                        <a:tabLst/>
                        <a:defRPr/>
                      </a:pPr>
                      <a:r>
                        <a:rPr lang="en-US" sz="1050" b="0" dirty="0">
                          <a:solidFill>
                            <a:schemeClr val="accent2">
                              <a:lumMod val="75000"/>
                            </a:schemeClr>
                          </a:solidFill>
                          <a:latin typeface="+mj-lt"/>
                          <a:ea typeface="Lato" panose="020F0502020204030203" pitchFamily="34" charset="0"/>
                          <a:cs typeface="Lato" panose="020F0502020204030203" pitchFamily="34" charset="0"/>
                        </a:rPr>
                        <a:t>Director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nSpc>
                          <a:spcPct val="120000"/>
                        </a:lnSpc>
                        <a:buFont typeface="Arial" charset="0"/>
                        <a:buNone/>
                      </a:pPr>
                      <a:r>
                        <a:rPr lang="en-US" sz="1050" b="0" dirty="0">
                          <a:solidFill>
                            <a:schemeClr val="tx1"/>
                          </a:solidFill>
                          <a:latin typeface="+mj-lt"/>
                          <a:ea typeface="Lato" panose="020F0502020204030203" pitchFamily="34" charset="0"/>
                          <a:cs typeface="Lato" panose="020F0502020204030203" pitchFamily="34" charset="0"/>
                        </a:rPr>
                        <a:t>Ms. Arnold was named to the Board of Directors in May 2021. </a:t>
                      </a:r>
                      <a:r>
                        <a:rPr lang="en-US" sz="1050" b="0" i="0" kern="1200" dirty="0">
                          <a:solidFill>
                            <a:schemeClr val="dk1"/>
                          </a:solidFill>
                          <a:effectLst/>
                          <a:latin typeface="+mn-lt"/>
                          <a:ea typeface="+mn-ea"/>
                          <a:cs typeface="+mn-cs"/>
                        </a:rPr>
                        <a:t>Ms. Arnold founded and leads SPRIG Consulting, providing the entire spectrum of strategic marketing services to medical companies. Ms. Arnold is currently an adjunct professor at Northwestern University’s Kellogg School of Business, where she teaches medical product commercialization and financing.</a:t>
                      </a:r>
                      <a:endParaRPr lang="en-US" sz="1050" b="0" dirty="0">
                        <a:solidFill>
                          <a:schemeClr val="tx1"/>
                        </a:solidFill>
                        <a:latin typeface="+mj-lt"/>
                        <a:ea typeface="Lato" panose="020F0502020204030203" pitchFamily="34" charset="0"/>
                        <a:cs typeface="Lato" panose="020F05020202040302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nSpc>
                          <a:spcPct val="100000"/>
                        </a:lnSpc>
                        <a:buFont typeface="Arial" charset="0"/>
                        <a:buNone/>
                      </a:pPr>
                      <a:endParaRPr lang="en-US" sz="1200" b="0" dirty="0">
                        <a:solidFill>
                          <a:schemeClr val="accent6"/>
                        </a:solidFill>
                        <a:latin typeface="+mj-lt"/>
                        <a:ea typeface="Lato" panose="020F0502020204030203" pitchFamily="34" charset="0"/>
                        <a:cs typeface="Lato" panose="020F05020202040302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88465356"/>
                  </a:ext>
                </a:extLst>
              </a:tr>
              <a:tr h="632377">
                <a:tc>
                  <a:txBody>
                    <a:bodyPr/>
                    <a:lstStyle/>
                    <a:p>
                      <a:pPr marL="0" marR="0" indent="0" algn="l" defTabSz="914400" rtl="0" eaLnBrk="1" fontAlgn="auto" latinLnBrk="0" hangingPunct="1">
                        <a:lnSpc>
                          <a:spcPct val="120000"/>
                        </a:lnSpc>
                        <a:spcBef>
                          <a:spcPts val="0"/>
                        </a:spcBef>
                        <a:spcAft>
                          <a:spcPts val="0"/>
                        </a:spcAft>
                        <a:buClrTx/>
                        <a:buSzTx/>
                        <a:buFontTx/>
                        <a:buNone/>
                        <a:tabLst/>
                        <a:defRPr/>
                      </a:pPr>
                      <a:r>
                        <a:rPr lang="en-US" sz="1050" b="1" kern="1200" dirty="0">
                          <a:solidFill>
                            <a:schemeClr val="accent1"/>
                          </a:solidFill>
                          <a:latin typeface="+mn-lt"/>
                          <a:ea typeface="Lato" panose="020F0502020204030203" pitchFamily="34" charset="0"/>
                          <a:cs typeface="Lato" panose="020F0502020204030203" pitchFamily="34" charset="0"/>
                        </a:rPr>
                        <a:t>David Bonita, MD</a:t>
                      </a:r>
                    </a:p>
                    <a:p>
                      <a:pPr marL="0" marR="0" indent="0" algn="l" defTabSz="914400" rtl="0" eaLnBrk="1" fontAlgn="auto" latinLnBrk="0" hangingPunct="1">
                        <a:lnSpc>
                          <a:spcPct val="120000"/>
                        </a:lnSpc>
                        <a:spcBef>
                          <a:spcPts val="0"/>
                        </a:spcBef>
                        <a:spcAft>
                          <a:spcPts val="0"/>
                        </a:spcAft>
                        <a:buClrTx/>
                        <a:buSzTx/>
                        <a:buFontTx/>
                        <a:buNone/>
                        <a:tabLst/>
                        <a:defRPr/>
                      </a:pPr>
                      <a:r>
                        <a:rPr lang="en-US" sz="1050" b="0" kern="1200" dirty="0">
                          <a:solidFill>
                            <a:schemeClr val="accent2">
                              <a:lumMod val="75000"/>
                            </a:schemeClr>
                          </a:solidFill>
                          <a:latin typeface="+mn-lt"/>
                          <a:ea typeface="Lato" panose="020F0502020204030203" pitchFamily="34" charset="0"/>
                          <a:cs typeface="Lato" panose="020F0502020204030203" pitchFamily="34" charset="0"/>
                        </a:rPr>
                        <a:t>Board Observer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nSpc>
                          <a:spcPct val="120000"/>
                        </a:lnSpc>
                        <a:buFont typeface="Arial" charset="0"/>
                        <a:buNone/>
                      </a:pPr>
                      <a:r>
                        <a:rPr lang="en-US" sz="1050" b="0" dirty="0">
                          <a:solidFill>
                            <a:schemeClr val="tx1"/>
                          </a:solidFill>
                          <a:latin typeface="+mj-lt"/>
                          <a:ea typeface="Lato" panose="020F0502020204030203" pitchFamily="34" charset="0"/>
                          <a:cs typeface="Lato" panose="020F0502020204030203" pitchFamily="34" charset="0"/>
                        </a:rPr>
                        <a:t>Dr. Bonita is a General Partner of </a:t>
                      </a:r>
                      <a:r>
                        <a:rPr lang="en-US" sz="1050" b="0" dirty="0" err="1">
                          <a:solidFill>
                            <a:schemeClr val="tx1"/>
                          </a:solidFill>
                          <a:latin typeface="+mj-lt"/>
                          <a:ea typeface="Lato" panose="020F0502020204030203" pitchFamily="34" charset="0"/>
                          <a:cs typeface="Lato" panose="020F0502020204030203" pitchFamily="34" charset="0"/>
                        </a:rPr>
                        <a:t>OrbiMed</a:t>
                      </a:r>
                      <a:r>
                        <a:rPr lang="en-US" sz="1050" b="0" dirty="0">
                          <a:solidFill>
                            <a:schemeClr val="tx1"/>
                          </a:solidFill>
                          <a:latin typeface="+mj-lt"/>
                          <a:ea typeface="Lato" panose="020F0502020204030203" pitchFamily="34" charset="0"/>
                          <a:cs typeface="Lato" panose="020F0502020204030203" pitchFamily="34" charset="0"/>
                        </a:rPr>
                        <a:t>. Prior to joining </a:t>
                      </a:r>
                      <a:r>
                        <a:rPr lang="en-US" sz="1050" b="0" dirty="0" err="1">
                          <a:solidFill>
                            <a:schemeClr val="tx1"/>
                          </a:solidFill>
                          <a:latin typeface="+mj-lt"/>
                          <a:ea typeface="Lato" panose="020F0502020204030203" pitchFamily="34" charset="0"/>
                          <a:cs typeface="Lato" panose="020F0502020204030203" pitchFamily="34" charset="0"/>
                        </a:rPr>
                        <a:t>OrbiMed</a:t>
                      </a:r>
                      <a:r>
                        <a:rPr lang="en-US" sz="1050" b="0" dirty="0">
                          <a:solidFill>
                            <a:schemeClr val="tx1"/>
                          </a:solidFill>
                          <a:latin typeface="+mj-lt"/>
                          <a:ea typeface="Lato" panose="020F0502020204030203" pitchFamily="34" charset="0"/>
                          <a:cs typeface="Lato" panose="020F0502020204030203" pitchFamily="34" charset="0"/>
                        </a:rPr>
                        <a:t>, he worked in the healthcare investment banking groups of Morgan Stanley and UBS. Dr. Bonita received his A.B. magna cum laude in Biological Sciences from Harvard University and his joint M.D./M.B.A. from Columbia University where he was elected to the Alpha Omega Alpha Medical Honor Society and Beta Gamma Sigma Business Honor Society.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nSpc>
                          <a:spcPct val="100000"/>
                        </a:lnSpc>
                        <a:buFont typeface="Arial" charset="0"/>
                        <a:buNone/>
                      </a:pPr>
                      <a:endParaRPr lang="en-US" sz="1200" b="0" dirty="0">
                        <a:solidFill>
                          <a:schemeClr val="accent6"/>
                        </a:solidFill>
                        <a:latin typeface="+mj-lt"/>
                        <a:ea typeface="Lato" panose="020F0502020204030203" pitchFamily="34" charset="0"/>
                        <a:cs typeface="Lato" panose="020F0502020204030203"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79612549"/>
                  </a:ext>
                </a:extLst>
              </a:tr>
            </a:tbl>
          </a:graphicData>
        </a:graphic>
      </p:graphicFrame>
      <p:sp>
        <p:nvSpPr>
          <p:cNvPr id="21" name="Title 20">
            <a:extLst>
              <a:ext uri="{FF2B5EF4-FFF2-40B4-BE49-F238E27FC236}">
                <a16:creationId xmlns:a16="http://schemas.microsoft.com/office/drawing/2014/main" id="{7E8C7982-698B-AF42-A0E0-0F40834A426D}"/>
              </a:ext>
            </a:extLst>
          </p:cNvPr>
          <p:cNvSpPr>
            <a:spLocks noGrp="1"/>
          </p:cNvSpPr>
          <p:nvPr>
            <p:ph type="title"/>
          </p:nvPr>
        </p:nvSpPr>
        <p:spPr/>
        <p:txBody>
          <a:bodyPr/>
          <a:lstStyle/>
          <a:p>
            <a:r>
              <a:rPr lang="en-US" dirty="0"/>
              <a:t>Our Board of Directors</a:t>
            </a:r>
          </a:p>
        </p:txBody>
      </p:sp>
      <p:pic>
        <p:nvPicPr>
          <p:cNvPr id="5" name="Picture 4">
            <a:extLst>
              <a:ext uri="{FF2B5EF4-FFF2-40B4-BE49-F238E27FC236}">
                <a16:creationId xmlns:a16="http://schemas.microsoft.com/office/drawing/2014/main" id="{3E130710-9A9E-41C9-8D45-F0F5EC538A8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28417" y="1336617"/>
            <a:ext cx="342176" cy="343057"/>
          </a:xfrm>
          <a:prstGeom prst="rect">
            <a:avLst/>
          </a:prstGeom>
        </p:spPr>
      </p:pic>
      <p:pic>
        <p:nvPicPr>
          <p:cNvPr id="7" name="Picture 6">
            <a:extLst>
              <a:ext uri="{FF2B5EF4-FFF2-40B4-BE49-F238E27FC236}">
                <a16:creationId xmlns:a16="http://schemas.microsoft.com/office/drawing/2014/main" id="{E0107AE5-D713-4CD5-9E8E-21E703C84C1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238133" y="1394456"/>
            <a:ext cx="600805" cy="259223"/>
          </a:xfrm>
          <a:prstGeom prst="rect">
            <a:avLst/>
          </a:prstGeom>
        </p:spPr>
      </p:pic>
      <p:pic>
        <p:nvPicPr>
          <p:cNvPr id="8" name="Picture 7">
            <a:extLst>
              <a:ext uri="{FF2B5EF4-FFF2-40B4-BE49-F238E27FC236}">
                <a16:creationId xmlns:a16="http://schemas.microsoft.com/office/drawing/2014/main" id="{B82931B3-1B88-4210-97DB-BA1EA118B91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997644" y="1355985"/>
            <a:ext cx="819330" cy="293372"/>
          </a:xfrm>
          <a:prstGeom prst="rect">
            <a:avLst/>
          </a:prstGeom>
        </p:spPr>
      </p:pic>
      <p:pic>
        <p:nvPicPr>
          <p:cNvPr id="11" name="Picture 10">
            <a:extLst>
              <a:ext uri="{FF2B5EF4-FFF2-40B4-BE49-F238E27FC236}">
                <a16:creationId xmlns:a16="http://schemas.microsoft.com/office/drawing/2014/main" id="{1C507437-B1B1-41C1-944F-2A33196D1D8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869013" y="2021574"/>
            <a:ext cx="883249" cy="249371"/>
          </a:xfrm>
          <a:prstGeom prst="rect">
            <a:avLst/>
          </a:prstGeom>
        </p:spPr>
      </p:pic>
      <p:pic>
        <p:nvPicPr>
          <p:cNvPr id="12" name="Picture 11">
            <a:extLst>
              <a:ext uri="{FF2B5EF4-FFF2-40B4-BE49-F238E27FC236}">
                <a16:creationId xmlns:a16="http://schemas.microsoft.com/office/drawing/2014/main" id="{A4472C3E-AE0D-4AED-BB5C-AFF7C13A301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068574" y="2025225"/>
            <a:ext cx="733109" cy="308224"/>
          </a:xfrm>
          <a:prstGeom prst="rect">
            <a:avLst/>
          </a:prstGeom>
        </p:spPr>
      </p:pic>
      <p:pic>
        <p:nvPicPr>
          <p:cNvPr id="13" name="Picture 12">
            <a:extLst>
              <a:ext uri="{FF2B5EF4-FFF2-40B4-BE49-F238E27FC236}">
                <a16:creationId xmlns:a16="http://schemas.microsoft.com/office/drawing/2014/main" id="{974680D5-98D9-43C6-B287-AC1B95E0A6A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481016" y="2725246"/>
            <a:ext cx="532769" cy="193395"/>
          </a:xfrm>
          <a:prstGeom prst="rect">
            <a:avLst/>
          </a:prstGeom>
        </p:spPr>
      </p:pic>
      <p:pic>
        <p:nvPicPr>
          <p:cNvPr id="14" name="Picture 13">
            <a:extLst>
              <a:ext uri="{FF2B5EF4-FFF2-40B4-BE49-F238E27FC236}">
                <a16:creationId xmlns:a16="http://schemas.microsoft.com/office/drawing/2014/main" id="{128CF257-10A5-4B36-8253-7F1E7B2D256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578654" y="2653356"/>
            <a:ext cx="785736" cy="343057"/>
          </a:xfrm>
          <a:prstGeom prst="rect">
            <a:avLst/>
          </a:prstGeom>
        </p:spPr>
      </p:pic>
      <p:pic>
        <p:nvPicPr>
          <p:cNvPr id="15" name="Picture 14">
            <a:extLst>
              <a:ext uri="{FF2B5EF4-FFF2-40B4-BE49-F238E27FC236}">
                <a16:creationId xmlns:a16="http://schemas.microsoft.com/office/drawing/2014/main" id="{7F185F13-6EC6-4DF0-8E0E-16399744A64D}"/>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1160157" y="2738214"/>
            <a:ext cx="649774" cy="275612"/>
          </a:xfrm>
          <a:prstGeom prst="rect">
            <a:avLst/>
          </a:prstGeom>
        </p:spPr>
      </p:pic>
      <p:pic>
        <p:nvPicPr>
          <p:cNvPr id="19" name="Picture 18">
            <a:extLst>
              <a:ext uri="{FF2B5EF4-FFF2-40B4-BE49-F238E27FC236}">
                <a16:creationId xmlns:a16="http://schemas.microsoft.com/office/drawing/2014/main" id="{3B093AD1-104C-4A25-835E-E6AC14C2336E}"/>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9972950" y="3349591"/>
            <a:ext cx="657412" cy="345462"/>
          </a:xfrm>
          <a:prstGeom prst="rect">
            <a:avLst/>
          </a:prstGeom>
        </p:spPr>
      </p:pic>
      <p:pic>
        <p:nvPicPr>
          <p:cNvPr id="20" name="Picture 19">
            <a:extLst>
              <a:ext uri="{FF2B5EF4-FFF2-40B4-BE49-F238E27FC236}">
                <a16:creationId xmlns:a16="http://schemas.microsoft.com/office/drawing/2014/main" id="{F3C29CF9-6D33-49FA-9B6C-FE396FE52A77}"/>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0834613" y="3423544"/>
            <a:ext cx="977880" cy="215391"/>
          </a:xfrm>
          <a:prstGeom prst="rect">
            <a:avLst/>
          </a:prstGeom>
        </p:spPr>
      </p:pic>
      <p:pic>
        <p:nvPicPr>
          <p:cNvPr id="1026" name="Picture 2">
            <a:extLst>
              <a:ext uri="{FF2B5EF4-FFF2-40B4-BE49-F238E27FC236}">
                <a16:creationId xmlns:a16="http://schemas.microsoft.com/office/drawing/2014/main" id="{F74BB640-7C13-434D-BDE0-B8F3BCBDAFAC}"/>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11388027" y="4010105"/>
            <a:ext cx="374802" cy="3723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BCP Archives - Perfusion.com">
            <a:extLst>
              <a:ext uri="{FF2B5EF4-FFF2-40B4-BE49-F238E27FC236}">
                <a16:creationId xmlns:a16="http://schemas.microsoft.com/office/drawing/2014/main" id="{E9A05D31-0997-4D65-9780-64CC037F19F5}"/>
              </a:ext>
            </a:extLst>
          </p:cNvPr>
          <p:cNvPicPr>
            <a:picLocks noChangeAspect="1" noChangeArrowheads="1"/>
          </p:cNvPicPr>
          <p:nvPr/>
        </p:nvPicPr>
        <p:blipFill rotWithShape="1">
          <a:blip r:embed="rId14" cstate="email">
            <a:extLst>
              <a:ext uri="{28A0092B-C50C-407E-A947-70E740481C1C}">
                <a14:useLocalDpi xmlns:a14="http://schemas.microsoft.com/office/drawing/2010/main"/>
              </a:ext>
            </a:extLst>
          </a:blip>
          <a:srcRect/>
          <a:stretch/>
        </p:blipFill>
        <p:spPr bwMode="auto">
          <a:xfrm>
            <a:off x="10429692" y="3986877"/>
            <a:ext cx="567952" cy="47657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Kensey Nash Corporation - Crunchbase Company Profile &amp; Funding">
            <a:extLst>
              <a:ext uri="{FF2B5EF4-FFF2-40B4-BE49-F238E27FC236}">
                <a16:creationId xmlns:a16="http://schemas.microsoft.com/office/drawing/2014/main" id="{794EE049-5C37-45F5-A79F-73A7AD8C9F18}"/>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36309" b="35239"/>
          <a:stretch/>
        </p:blipFill>
        <p:spPr bwMode="auto">
          <a:xfrm>
            <a:off x="9708254" y="4821449"/>
            <a:ext cx="749441" cy="21323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Guidant To Be Sentenced For Violating Federal Law – WCCO | CBS Minnesota">
            <a:extLst>
              <a:ext uri="{FF2B5EF4-FFF2-40B4-BE49-F238E27FC236}">
                <a16:creationId xmlns:a16="http://schemas.microsoft.com/office/drawing/2014/main" id="{9615F031-923B-41C9-832B-F04547E26E6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435129" y="4753578"/>
            <a:ext cx="374802" cy="28110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ome - Sprig">
            <a:extLst>
              <a:ext uri="{FF2B5EF4-FFF2-40B4-BE49-F238E27FC236}">
                <a16:creationId xmlns:a16="http://schemas.microsoft.com/office/drawing/2014/main" id="{5C3304C3-C034-4097-A789-29266DFCBA3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634945" y="4821449"/>
            <a:ext cx="608857" cy="22550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A6B080DE-2EB8-6A2F-7718-780957EF2C94}"/>
              </a:ext>
            </a:extLst>
          </p:cNvPr>
          <p:cNvPicPr>
            <a:picLocks noChangeAspect="1"/>
          </p:cNvPicPr>
          <p:nvPr/>
        </p:nvPicPr>
        <p:blipFill>
          <a:blip r:embed="rId18"/>
          <a:stretch>
            <a:fillRect/>
          </a:stretch>
        </p:blipFill>
        <p:spPr>
          <a:xfrm>
            <a:off x="9724958" y="5295938"/>
            <a:ext cx="1240144" cy="440712"/>
          </a:xfrm>
          <a:prstGeom prst="rect">
            <a:avLst/>
          </a:prstGeom>
        </p:spPr>
      </p:pic>
      <p:pic>
        <p:nvPicPr>
          <p:cNvPr id="17" name="Picture 16">
            <a:extLst>
              <a:ext uri="{FF2B5EF4-FFF2-40B4-BE49-F238E27FC236}">
                <a16:creationId xmlns:a16="http://schemas.microsoft.com/office/drawing/2014/main" id="{085305DB-6030-54C6-87D4-D83EAFCE12A3}"/>
              </a:ext>
            </a:extLst>
          </p:cNvPr>
          <p:cNvPicPr>
            <a:picLocks noChangeAspect="1"/>
          </p:cNvPicPr>
          <p:nvPr/>
        </p:nvPicPr>
        <p:blipFill>
          <a:blip r:embed="rId19"/>
          <a:stretch>
            <a:fillRect/>
          </a:stretch>
        </p:blipFill>
        <p:spPr>
          <a:xfrm>
            <a:off x="10594929" y="5779575"/>
            <a:ext cx="977880" cy="250989"/>
          </a:xfrm>
          <a:prstGeom prst="rect">
            <a:avLst/>
          </a:prstGeom>
        </p:spPr>
      </p:pic>
    </p:spTree>
    <p:extLst>
      <p:ext uri="{BB962C8B-B14F-4D97-AF65-F5344CB8AC3E}">
        <p14:creationId xmlns:p14="http://schemas.microsoft.com/office/powerpoint/2010/main" val="10510632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5DAD89A-89BC-9B4B-A507-18D997AD9F85}"/>
              </a:ext>
            </a:extLst>
          </p:cNvPr>
          <p:cNvGrpSpPr/>
          <p:nvPr/>
        </p:nvGrpSpPr>
        <p:grpSpPr>
          <a:xfrm>
            <a:off x="416238" y="1506470"/>
            <a:ext cx="11331813" cy="4175801"/>
            <a:chOff x="894679" y="1905000"/>
            <a:chExt cx="9614450" cy="3329450"/>
          </a:xfrm>
          <a:solidFill>
            <a:schemeClr val="accent3"/>
          </a:solidFill>
        </p:grpSpPr>
        <p:sp>
          <p:nvSpPr>
            <p:cNvPr id="20" name="Rectangle: Rounded Corners 11">
              <a:extLst>
                <a:ext uri="{FF2B5EF4-FFF2-40B4-BE49-F238E27FC236}">
                  <a16:creationId xmlns:a16="http://schemas.microsoft.com/office/drawing/2014/main" id="{602E762B-37C7-D040-9000-14C377094798}"/>
                </a:ext>
              </a:extLst>
            </p:cNvPr>
            <p:cNvSpPr/>
            <p:nvPr/>
          </p:nvSpPr>
          <p:spPr>
            <a:xfrm>
              <a:off x="3394988" y="1922742"/>
              <a:ext cx="2147970" cy="3311706"/>
            </a:xfrm>
            <a:prstGeom prst="roundRect">
              <a:avLst>
                <a:gd name="adj" fmla="val 1051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Rounded Corners 9">
              <a:extLst>
                <a:ext uri="{FF2B5EF4-FFF2-40B4-BE49-F238E27FC236}">
                  <a16:creationId xmlns:a16="http://schemas.microsoft.com/office/drawing/2014/main" id="{93BA1826-F40B-8B4E-BA5D-94D739079400}"/>
                </a:ext>
              </a:extLst>
            </p:cNvPr>
            <p:cNvSpPr/>
            <p:nvPr/>
          </p:nvSpPr>
          <p:spPr>
            <a:xfrm>
              <a:off x="5898227" y="1922742"/>
              <a:ext cx="2130168" cy="3311708"/>
            </a:xfrm>
            <a:prstGeom prst="roundRect">
              <a:avLst>
                <a:gd name="adj" fmla="val 839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10">
              <a:extLst>
                <a:ext uri="{FF2B5EF4-FFF2-40B4-BE49-F238E27FC236}">
                  <a16:creationId xmlns:a16="http://schemas.microsoft.com/office/drawing/2014/main" id="{422CFBAC-0500-384A-942B-D17E41212376}"/>
                </a:ext>
              </a:extLst>
            </p:cNvPr>
            <p:cNvSpPr/>
            <p:nvPr/>
          </p:nvSpPr>
          <p:spPr>
            <a:xfrm>
              <a:off x="8383665" y="1905000"/>
              <a:ext cx="2125464" cy="3311709"/>
            </a:xfrm>
            <a:prstGeom prst="roundRect">
              <a:avLst>
                <a:gd name="adj" fmla="val 8371"/>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Rounded Corners 13">
              <a:extLst>
                <a:ext uri="{FF2B5EF4-FFF2-40B4-BE49-F238E27FC236}">
                  <a16:creationId xmlns:a16="http://schemas.microsoft.com/office/drawing/2014/main" id="{EF18B3CA-0062-0C47-AF41-6A15F52E526E}"/>
                </a:ext>
              </a:extLst>
            </p:cNvPr>
            <p:cNvSpPr/>
            <p:nvPr/>
          </p:nvSpPr>
          <p:spPr>
            <a:xfrm>
              <a:off x="894679" y="1922742"/>
              <a:ext cx="2143266" cy="3311707"/>
            </a:xfrm>
            <a:prstGeom prst="roundRect">
              <a:avLst>
                <a:gd name="adj" fmla="val 9263"/>
              </a:avLst>
            </a:pr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 name="Title 20">
            <a:extLst>
              <a:ext uri="{FF2B5EF4-FFF2-40B4-BE49-F238E27FC236}">
                <a16:creationId xmlns:a16="http://schemas.microsoft.com/office/drawing/2014/main" id="{7E8C7982-698B-AF42-A0E0-0F40834A426D}"/>
              </a:ext>
            </a:extLst>
          </p:cNvPr>
          <p:cNvSpPr>
            <a:spLocks noGrp="1"/>
          </p:cNvSpPr>
          <p:nvPr>
            <p:ph type="title"/>
          </p:nvPr>
        </p:nvSpPr>
        <p:spPr/>
        <p:txBody>
          <a:bodyPr/>
          <a:lstStyle/>
          <a:p>
            <a:r>
              <a:rPr lang="en-US" dirty="0"/>
              <a:t>Scientific Advisory Board (Multidisciplinary KOLs)</a:t>
            </a:r>
            <a:endParaRPr lang="en-US" dirty="0">
              <a:highlight>
                <a:srgbClr val="FFFF00"/>
              </a:highlight>
            </a:endParaRPr>
          </a:p>
        </p:txBody>
      </p:sp>
      <p:sp>
        <p:nvSpPr>
          <p:cNvPr id="4" name="Rectangle 3">
            <a:extLst>
              <a:ext uri="{FF2B5EF4-FFF2-40B4-BE49-F238E27FC236}">
                <a16:creationId xmlns:a16="http://schemas.microsoft.com/office/drawing/2014/main" id="{18DBC397-2EEF-F747-8F8B-5C80889F8215}"/>
              </a:ext>
            </a:extLst>
          </p:cNvPr>
          <p:cNvSpPr/>
          <p:nvPr/>
        </p:nvSpPr>
        <p:spPr>
          <a:xfrm>
            <a:off x="352516" y="3170199"/>
            <a:ext cx="2670244" cy="1019253"/>
          </a:xfrm>
          <a:prstGeom prst="rect">
            <a:avLst/>
          </a:prstGeom>
        </p:spPr>
        <p:txBody>
          <a:bodyPr wrap="square">
            <a:spAutoFit/>
          </a:bodyPr>
          <a:lstStyle/>
          <a:p>
            <a:pPr algn="ctr">
              <a:lnSpc>
                <a:spcPct val="150000"/>
              </a:lnSpc>
              <a:defRPr/>
            </a:pPr>
            <a:r>
              <a:rPr lang="en-US" sz="1400" b="1" dirty="0">
                <a:solidFill>
                  <a:schemeClr val="tx2"/>
                </a:solidFill>
                <a:ea typeface="Lato" panose="020F0502020204030203" pitchFamily="34" charset="0"/>
                <a:cs typeface="Lato" panose="020F0502020204030203" pitchFamily="34" charset="0"/>
              </a:rPr>
              <a:t>Kenneth Rosenfield, M.D.</a:t>
            </a:r>
          </a:p>
          <a:p>
            <a:pPr algn="ctr">
              <a:lnSpc>
                <a:spcPct val="150000"/>
              </a:lnSpc>
              <a:defRPr/>
            </a:pPr>
            <a:r>
              <a:rPr lang="en-US" sz="1400" dirty="0">
                <a:solidFill>
                  <a:schemeClr val="tx2"/>
                </a:solidFill>
                <a:ea typeface="Lato" panose="020F0502020204030203" pitchFamily="34" charset="0"/>
                <a:cs typeface="Lato" panose="020F0502020204030203" pitchFamily="34" charset="0"/>
              </a:rPr>
              <a:t>Interventional </a:t>
            </a:r>
          </a:p>
          <a:p>
            <a:pPr algn="ctr">
              <a:lnSpc>
                <a:spcPct val="150000"/>
              </a:lnSpc>
              <a:defRPr/>
            </a:pPr>
            <a:r>
              <a:rPr lang="en-US" sz="1400" dirty="0">
                <a:solidFill>
                  <a:schemeClr val="tx2"/>
                </a:solidFill>
                <a:ea typeface="Lato" panose="020F0502020204030203" pitchFamily="34" charset="0"/>
                <a:cs typeface="Lato" panose="020F0502020204030203" pitchFamily="34" charset="0"/>
              </a:rPr>
              <a:t>Cardiologist </a:t>
            </a:r>
            <a:endParaRPr lang="en-US" sz="1200" dirty="0">
              <a:solidFill>
                <a:schemeClr val="tx2"/>
              </a:solidFill>
              <a:ea typeface="Lato" panose="020F0502020204030203" pitchFamily="34" charset="0"/>
              <a:cs typeface="Lato" panose="020F0502020204030203" pitchFamily="34" charset="0"/>
            </a:endParaRPr>
          </a:p>
        </p:txBody>
      </p:sp>
      <p:sp>
        <p:nvSpPr>
          <p:cNvPr id="38" name="Rectangle 37">
            <a:extLst>
              <a:ext uri="{FF2B5EF4-FFF2-40B4-BE49-F238E27FC236}">
                <a16:creationId xmlns:a16="http://schemas.microsoft.com/office/drawing/2014/main" id="{D91D9267-D2FD-A941-9604-63A4D7A6D799}"/>
              </a:ext>
            </a:extLst>
          </p:cNvPr>
          <p:cNvSpPr/>
          <p:nvPr/>
        </p:nvSpPr>
        <p:spPr>
          <a:xfrm>
            <a:off x="3414528" y="3168768"/>
            <a:ext cx="2531647" cy="933012"/>
          </a:xfrm>
          <a:prstGeom prst="rect">
            <a:avLst/>
          </a:prstGeom>
        </p:spPr>
        <p:txBody>
          <a:bodyPr wrap="square">
            <a:spAutoFit/>
          </a:bodyPr>
          <a:lstStyle/>
          <a:p>
            <a:pPr algn="ctr">
              <a:lnSpc>
                <a:spcPct val="150000"/>
              </a:lnSpc>
              <a:defRPr/>
            </a:pPr>
            <a:r>
              <a:rPr lang="en-US" sz="1400" b="1" dirty="0">
                <a:solidFill>
                  <a:schemeClr val="tx1">
                    <a:lumMod val="75000"/>
                  </a:schemeClr>
                </a:solidFill>
                <a:ea typeface="Lato" panose="020F0502020204030203" pitchFamily="34" charset="0"/>
                <a:cs typeface="Lato" panose="020F0502020204030203" pitchFamily="34" charset="0"/>
              </a:rPr>
              <a:t>Adnan H. Siddiqui, M.D. </a:t>
            </a:r>
            <a:r>
              <a:rPr lang="en-US" sz="1400" b="1" dirty="0" err="1">
                <a:solidFill>
                  <a:schemeClr val="tx1">
                    <a:lumMod val="75000"/>
                  </a:schemeClr>
                </a:solidFill>
                <a:ea typeface="Lato" panose="020F0502020204030203" pitchFamily="34" charset="0"/>
                <a:cs typeface="Lato" panose="020F0502020204030203" pitchFamily="34" charset="0"/>
              </a:rPr>
              <a:t>Ph.D</a:t>
            </a:r>
            <a:endParaRPr lang="en-US" sz="1200" b="1" dirty="0">
              <a:solidFill>
                <a:schemeClr val="tx1">
                  <a:lumMod val="75000"/>
                </a:schemeClr>
              </a:solidFill>
              <a:ea typeface="Lato" panose="020F0502020204030203" pitchFamily="34" charset="0"/>
              <a:cs typeface="Lato" panose="020F0502020204030203" pitchFamily="34" charset="0"/>
            </a:endParaRPr>
          </a:p>
          <a:p>
            <a:pPr algn="ctr">
              <a:lnSpc>
                <a:spcPct val="150000"/>
              </a:lnSpc>
              <a:defRPr/>
            </a:pPr>
            <a:r>
              <a:rPr lang="en-US" sz="1200" dirty="0">
                <a:solidFill>
                  <a:schemeClr val="tx1">
                    <a:lumMod val="75000"/>
                  </a:schemeClr>
                </a:solidFill>
                <a:ea typeface="Lato" panose="020F0502020204030203" pitchFamily="34" charset="0"/>
                <a:cs typeface="Lato" panose="020F0502020204030203" pitchFamily="34" charset="0"/>
              </a:rPr>
              <a:t>Professor, Vice Chairman of the Department of Neurosurgery</a:t>
            </a:r>
            <a:endParaRPr lang="en-US" sz="1400" dirty="0">
              <a:solidFill>
                <a:schemeClr val="tx1">
                  <a:lumMod val="75000"/>
                </a:schemeClr>
              </a:solidFill>
              <a:ea typeface="Lato" panose="020F0502020204030203" pitchFamily="34" charset="0"/>
              <a:cs typeface="Lato" panose="020F0502020204030203" pitchFamily="34" charset="0"/>
            </a:endParaRPr>
          </a:p>
        </p:txBody>
      </p:sp>
      <p:sp>
        <p:nvSpPr>
          <p:cNvPr id="39" name="Rectangle 38">
            <a:extLst>
              <a:ext uri="{FF2B5EF4-FFF2-40B4-BE49-F238E27FC236}">
                <a16:creationId xmlns:a16="http://schemas.microsoft.com/office/drawing/2014/main" id="{0117558A-67FD-5E46-A25D-E8B71E15AA21}"/>
              </a:ext>
            </a:extLst>
          </p:cNvPr>
          <p:cNvSpPr/>
          <p:nvPr/>
        </p:nvSpPr>
        <p:spPr>
          <a:xfrm>
            <a:off x="9345173" y="3150498"/>
            <a:ext cx="2494311" cy="656013"/>
          </a:xfrm>
          <a:prstGeom prst="rect">
            <a:avLst/>
          </a:prstGeom>
        </p:spPr>
        <p:txBody>
          <a:bodyPr wrap="square">
            <a:spAutoFit/>
          </a:bodyPr>
          <a:lstStyle/>
          <a:p>
            <a:pPr algn="ctr">
              <a:lnSpc>
                <a:spcPct val="150000"/>
              </a:lnSpc>
              <a:defRPr/>
            </a:pPr>
            <a:r>
              <a:rPr lang="en-US" sz="1400" b="1" dirty="0">
                <a:solidFill>
                  <a:srgbClr val="FFFEFF"/>
                </a:solidFill>
                <a:ea typeface="Lato" panose="020F0502020204030203" pitchFamily="34" charset="0"/>
                <a:cs typeface="Lato" panose="020F0502020204030203" pitchFamily="34" charset="0"/>
              </a:rPr>
              <a:t>Sean </a:t>
            </a:r>
            <a:r>
              <a:rPr lang="en-US" sz="1400" b="1" dirty="0" err="1">
                <a:solidFill>
                  <a:srgbClr val="FFFEFF"/>
                </a:solidFill>
                <a:ea typeface="Lato" panose="020F0502020204030203" pitchFamily="34" charset="0"/>
                <a:cs typeface="Lato" panose="020F0502020204030203" pitchFamily="34" charset="0"/>
              </a:rPr>
              <a:t>Lyden</a:t>
            </a:r>
            <a:r>
              <a:rPr lang="en-US" sz="1400" b="1" dirty="0">
                <a:solidFill>
                  <a:srgbClr val="FFFEFF"/>
                </a:solidFill>
                <a:ea typeface="Lato" panose="020F0502020204030203" pitchFamily="34" charset="0"/>
                <a:cs typeface="Lato" panose="020F0502020204030203" pitchFamily="34" charset="0"/>
              </a:rPr>
              <a:t>, M.D.</a:t>
            </a:r>
          </a:p>
          <a:p>
            <a:pPr algn="ctr">
              <a:lnSpc>
                <a:spcPct val="150000"/>
              </a:lnSpc>
              <a:defRPr/>
            </a:pPr>
            <a:r>
              <a:rPr lang="en-US" sz="1200" dirty="0">
                <a:solidFill>
                  <a:srgbClr val="FFFEFF"/>
                </a:solidFill>
                <a:ea typeface="Lato" panose="020F0502020204030203" pitchFamily="34" charset="0"/>
                <a:cs typeface="Lato" panose="020F0502020204030203" pitchFamily="34" charset="0"/>
              </a:rPr>
              <a:t>Vascular Surgeon</a:t>
            </a:r>
          </a:p>
        </p:txBody>
      </p:sp>
      <p:sp>
        <p:nvSpPr>
          <p:cNvPr id="40" name="Rectangle 39">
            <a:extLst>
              <a:ext uri="{FF2B5EF4-FFF2-40B4-BE49-F238E27FC236}">
                <a16:creationId xmlns:a16="http://schemas.microsoft.com/office/drawing/2014/main" id="{44332678-11C4-6945-B356-378809FED7C2}"/>
              </a:ext>
            </a:extLst>
          </p:cNvPr>
          <p:cNvSpPr/>
          <p:nvPr/>
        </p:nvSpPr>
        <p:spPr>
          <a:xfrm>
            <a:off x="6290464" y="3145413"/>
            <a:ext cx="2496256" cy="933012"/>
          </a:xfrm>
          <a:prstGeom prst="rect">
            <a:avLst/>
          </a:prstGeom>
        </p:spPr>
        <p:txBody>
          <a:bodyPr wrap="square">
            <a:spAutoFit/>
          </a:bodyPr>
          <a:lstStyle/>
          <a:p>
            <a:pPr algn="ctr">
              <a:lnSpc>
                <a:spcPct val="150000"/>
              </a:lnSpc>
              <a:defRPr/>
            </a:pPr>
            <a:r>
              <a:rPr lang="en-US" sz="1400" b="1" dirty="0">
                <a:solidFill>
                  <a:schemeClr val="bg1"/>
                </a:solidFill>
                <a:ea typeface="Lato" panose="020F0502020204030203" pitchFamily="34" charset="0"/>
                <a:cs typeface="Lato" panose="020F0502020204030203" pitchFamily="34" charset="0"/>
              </a:rPr>
              <a:t>Chris Metzger , M.D.</a:t>
            </a:r>
          </a:p>
          <a:p>
            <a:pPr algn="ctr">
              <a:lnSpc>
                <a:spcPct val="150000"/>
              </a:lnSpc>
              <a:defRPr/>
            </a:pPr>
            <a:r>
              <a:rPr lang="en-US" sz="1200" dirty="0">
                <a:solidFill>
                  <a:schemeClr val="bg1"/>
                </a:solidFill>
                <a:ea typeface="Lato" panose="020F0502020204030203" pitchFamily="34" charset="0"/>
                <a:cs typeface="Lato" panose="020F0502020204030203" pitchFamily="34" charset="0"/>
              </a:rPr>
              <a:t>Medical Director</a:t>
            </a:r>
          </a:p>
          <a:p>
            <a:pPr algn="ctr">
              <a:lnSpc>
                <a:spcPct val="150000"/>
              </a:lnSpc>
              <a:defRPr/>
            </a:pPr>
            <a:r>
              <a:rPr lang="en-US" sz="1200" dirty="0">
                <a:solidFill>
                  <a:schemeClr val="bg1"/>
                </a:solidFill>
                <a:ea typeface="Lato" panose="020F0502020204030203" pitchFamily="34" charset="0"/>
                <a:cs typeface="Lato" panose="020F0502020204030203" pitchFamily="34" charset="0"/>
              </a:rPr>
              <a:t>Cardiologist  </a:t>
            </a:r>
          </a:p>
        </p:txBody>
      </p:sp>
      <p:sp>
        <p:nvSpPr>
          <p:cNvPr id="11" name="Rectangle 10">
            <a:extLst>
              <a:ext uri="{FF2B5EF4-FFF2-40B4-BE49-F238E27FC236}">
                <a16:creationId xmlns:a16="http://schemas.microsoft.com/office/drawing/2014/main" id="{468DE484-2742-A344-8797-49F6779FFCAE}"/>
              </a:ext>
            </a:extLst>
          </p:cNvPr>
          <p:cNvSpPr/>
          <p:nvPr/>
        </p:nvSpPr>
        <p:spPr>
          <a:xfrm>
            <a:off x="-8865" y="1407850"/>
            <a:ext cx="12192000" cy="1017638"/>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그림 64">
            <a:extLst>
              <a:ext uri="{FF2B5EF4-FFF2-40B4-BE49-F238E27FC236}">
                <a16:creationId xmlns:a16="http://schemas.microsoft.com/office/drawing/2014/main" id="{778608A0-E94E-7B4F-80C6-327533517B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flipH="1">
            <a:off x="1536178" y="5029203"/>
            <a:ext cx="387187" cy="1677868"/>
          </a:xfrm>
          <a:prstGeom prst="rect">
            <a:avLst/>
          </a:prstGeom>
        </p:spPr>
      </p:pic>
      <p:pic>
        <p:nvPicPr>
          <p:cNvPr id="56" name="그림 64">
            <a:extLst>
              <a:ext uri="{FF2B5EF4-FFF2-40B4-BE49-F238E27FC236}">
                <a16:creationId xmlns:a16="http://schemas.microsoft.com/office/drawing/2014/main" id="{C4F4F609-138A-2441-8B09-F78B8C74A3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flipH="1">
            <a:off x="4546287" y="5031666"/>
            <a:ext cx="387187" cy="1677868"/>
          </a:xfrm>
          <a:prstGeom prst="rect">
            <a:avLst/>
          </a:prstGeom>
        </p:spPr>
      </p:pic>
      <p:pic>
        <p:nvPicPr>
          <p:cNvPr id="57" name="그림 64">
            <a:extLst>
              <a:ext uri="{FF2B5EF4-FFF2-40B4-BE49-F238E27FC236}">
                <a16:creationId xmlns:a16="http://schemas.microsoft.com/office/drawing/2014/main" id="{A63A2E96-9FA5-E740-9BAB-CEAD96B629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flipH="1">
            <a:off x="7389790" y="5031667"/>
            <a:ext cx="387187" cy="1677868"/>
          </a:xfrm>
          <a:prstGeom prst="rect">
            <a:avLst/>
          </a:prstGeom>
        </p:spPr>
      </p:pic>
      <p:pic>
        <p:nvPicPr>
          <p:cNvPr id="58" name="그림 64">
            <a:extLst>
              <a:ext uri="{FF2B5EF4-FFF2-40B4-BE49-F238E27FC236}">
                <a16:creationId xmlns:a16="http://schemas.microsoft.com/office/drawing/2014/main" id="{3A675BED-949B-8648-97C5-50A4307FEB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flipH="1">
            <a:off x="10401137" y="5017481"/>
            <a:ext cx="387187" cy="1677868"/>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7003DBD3-B480-4D2E-8A77-9FE85683CE1B}"/>
              </a:ext>
            </a:extLst>
          </p:cNvPr>
          <p:cNvPicPr>
            <a:picLocks noChangeAspect="1"/>
          </p:cNvPicPr>
          <p:nvPr/>
        </p:nvPicPr>
        <p:blipFill>
          <a:blip r:embed="rId4"/>
          <a:stretch>
            <a:fillRect/>
          </a:stretch>
        </p:blipFill>
        <p:spPr>
          <a:xfrm>
            <a:off x="983033" y="4387501"/>
            <a:ext cx="1491216" cy="745608"/>
          </a:xfrm>
          <a:prstGeom prst="rect">
            <a:avLst/>
          </a:prstGeom>
        </p:spPr>
      </p:pic>
      <p:pic>
        <p:nvPicPr>
          <p:cNvPr id="6" name="Picture 5" descr="A person in a suit and tie&#10;&#10;Description automatically generated with medium confidence">
            <a:extLst>
              <a:ext uri="{FF2B5EF4-FFF2-40B4-BE49-F238E27FC236}">
                <a16:creationId xmlns:a16="http://schemas.microsoft.com/office/drawing/2014/main" id="{8B3E6F71-3CDC-4563-B995-AA3E75CDD6CB}"/>
              </a:ext>
            </a:extLst>
          </p:cNvPr>
          <p:cNvPicPr>
            <a:picLocks noChangeAspect="1"/>
          </p:cNvPicPr>
          <p:nvPr/>
        </p:nvPicPr>
        <p:blipFill>
          <a:blip r:embed="rId5">
            <a:grayscl/>
          </a:blip>
          <a:stretch>
            <a:fillRect/>
          </a:stretch>
        </p:blipFill>
        <p:spPr>
          <a:xfrm>
            <a:off x="1019609" y="1649054"/>
            <a:ext cx="1371600" cy="1371600"/>
          </a:xfrm>
          <a:prstGeom prst="flowChartConnector">
            <a:avLst/>
          </a:prstGeom>
        </p:spPr>
      </p:pic>
      <p:pic>
        <p:nvPicPr>
          <p:cNvPr id="14" name="Picture 13" descr="A person in a suit&#10;&#10;Description automatically generated with medium confidence">
            <a:extLst>
              <a:ext uri="{FF2B5EF4-FFF2-40B4-BE49-F238E27FC236}">
                <a16:creationId xmlns:a16="http://schemas.microsoft.com/office/drawing/2014/main" id="{971A0E57-28ED-4D55-83DD-C2F1E6648A25}"/>
              </a:ext>
            </a:extLst>
          </p:cNvPr>
          <p:cNvPicPr>
            <a:picLocks/>
          </p:cNvPicPr>
          <p:nvPr/>
        </p:nvPicPr>
        <p:blipFill rotWithShape="1">
          <a:blip r:embed="rId6">
            <a:grayscl/>
          </a:blip>
          <a:srcRect l="244" t="7094" r="-244" b="21833"/>
          <a:stretch/>
        </p:blipFill>
        <p:spPr>
          <a:xfrm>
            <a:off x="3943915" y="1630000"/>
            <a:ext cx="1371600" cy="1371600"/>
          </a:xfrm>
          <a:prstGeom prst="flowChartConnector">
            <a:avLst/>
          </a:prstGeom>
        </p:spPr>
      </p:pic>
      <p:pic>
        <p:nvPicPr>
          <p:cNvPr id="1026" name="Picture 2" descr="UBNS | World Renowned Neurosurgeons and Clinical Experts for Pediatrics and  Adults | UB Neurosurgery">
            <a:extLst>
              <a:ext uri="{FF2B5EF4-FFF2-40B4-BE49-F238E27FC236}">
                <a16:creationId xmlns:a16="http://schemas.microsoft.com/office/drawing/2014/main" id="{6FC75A92-2848-4377-8B0D-00BF7F126AE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68566" y="4419400"/>
            <a:ext cx="2137144" cy="49115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07E74234-28B2-46F7-A6A9-902184D5ADF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29293"/>
          <a:stretch/>
        </p:blipFill>
        <p:spPr bwMode="auto">
          <a:xfrm>
            <a:off x="9436441" y="4466370"/>
            <a:ext cx="2118097" cy="35742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 person in a suit smiling&#10;&#10;Description automatically generated with medium confidence">
            <a:extLst>
              <a:ext uri="{FF2B5EF4-FFF2-40B4-BE49-F238E27FC236}">
                <a16:creationId xmlns:a16="http://schemas.microsoft.com/office/drawing/2014/main" id="{BEC52903-1186-4BA1-8BC8-ECC3DE713B2F}"/>
              </a:ext>
            </a:extLst>
          </p:cNvPr>
          <p:cNvPicPr>
            <a:picLocks noChangeAspect="1"/>
          </p:cNvPicPr>
          <p:nvPr/>
        </p:nvPicPr>
        <p:blipFill rotWithShape="1">
          <a:blip r:embed="rId9">
            <a:grayscl/>
          </a:blip>
          <a:srcRect t="5558" b="7832"/>
          <a:stretch/>
        </p:blipFill>
        <p:spPr>
          <a:xfrm>
            <a:off x="9792527" y="1668109"/>
            <a:ext cx="1384007" cy="1371600"/>
          </a:xfrm>
          <a:prstGeom prst="flowChartConnector">
            <a:avLst/>
          </a:prstGeom>
        </p:spPr>
      </p:pic>
      <p:pic>
        <p:nvPicPr>
          <p:cNvPr id="2" name="Picture 1">
            <a:extLst>
              <a:ext uri="{FF2B5EF4-FFF2-40B4-BE49-F238E27FC236}">
                <a16:creationId xmlns:a16="http://schemas.microsoft.com/office/drawing/2014/main" id="{BD56934C-9BC4-6CE2-68F1-28FEEB7EE2C2}"/>
              </a:ext>
            </a:extLst>
          </p:cNvPr>
          <p:cNvPicPr>
            <a:picLocks/>
          </p:cNvPicPr>
          <p:nvPr/>
        </p:nvPicPr>
        <p:blipFill rotWithShape="1">
          <a:blip r:embed="rId10">
            <a:extLst>
              <a:ext uri="{BEBA8EAE-BF5A-486C-A8C5-ECC9F3942E4B}">
                <a14:imgProps xmlns:a14="http://schemas.microsoft.com/office/drawing/2010/main">
                  <a14:imgLayer r:embed="rId11">
                    <a14:imgEffect>
                      <a14:saturation sat="0"/>
                    </a14:imgEffect>
                  </a14:imgLayer>
                </a14:imgProps>
              </a:ext>
            </a:extLst>
          </a:blip>
          <a:srcRect l="5159" r="5929" b="29744"/>
          <a:stretch/>
        </p:blipFill>
        <p:spPr>
          <a:xfrm>
            <a:off x="6835889" y="1640611"/>
            <a:ext cx="1371600" cy="1371600"/>
          </a:xfrm>
          <a:prstGeom prst="flowChartConnector">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4">
            <a:extLst>
              <a:ext uri="{FF2B5EF4-FFF2-40B4-BE49-F238E27FC236}">
                <a16:creationId xmlns:a16="http://schemas.microsoft.com/office/drawing/2014/main" id="{05154475-F218-BAE4-CD40-0943CE539B51}"/>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contrast="20000"/>
                    </a14:imgEffect>
                  </a14:imgLayer>
                </a14:imgProps>
              </a:ext>
            </a:extLst>
          </a:blip>
          <a:stretch>
            <a:fillRect/>
          </a:stretch>
        </p:blipFill>
        <p:spPr>
          <a:xfrm>
            <a:off x="6517318" y="4417326"/>
            <a:ext cx="1905000" cy="495300"/>
          </a:xfrm>
          <a:prstGeom prst="rect">
            <a:avLst/>
          </a:prstGeom>
        </p:spPr>
      </p:pic>
    </p:spTree>
    <p:extLst>
      <p:ext uri="{BB962C8B-B14F-4D97-AF65-F5344CB8AC3E}">
        <p14:creationId xmlns:p14="http://schemas.microsoft.com/office/powerpoint/2010/main" val="19010408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497DC48-A8EE-1D4F-A3BD-A7E28F7EDED3}"/>
              </a:ext>
            </a:extLst>
          </p:cNvPr>
          <p:cNvSpPr>
            <a:spLocks noGrp="1"/>
          </p:cNvSpPr>
          <p:nvPr>
            <p:ph type="title"/>
          </p:nvPr>
        </p:nvSpPr>
        <p:spPr/>
        <p:txBody>
          <a:bodyPr/>
          <a:lstStyle/>
          <a:p>
            <a:r>
              <a:rPr lang="en-US" dirty="0"/>
              <a:t>Commercial Footprint</a:t>
            </a:r>
          </a:p>
        </p:txBody>
      </p:sp>
      <p:sp>
        <p:nvSpPr>
          <p:cNvPr id="2" name="TextBox 1">
            <a:extLst>
              <a:ext uri="{FF2B5EF4-FFF2-40B4-BE49-F238E27FC236}">
                <a16:creationId xmlns:a16="http://schemas.microsoft.com/office/drawing/2014/main" id="{C972E241-2447-4726-9CBA-078DEE48348B}"/>
              </a:ext>
            </a:extLst>
          </p:cNvPr>
          <p:cNvSpPr txBox="1"/>
          <p:nvPr/>
        </p:nvSpPr>
        <p:spPr>
          <a:xfrm>
            <a:off x="4709406" y="395009"/>
            <a:ext cx="4637265" cy="892552"/>
          </a:xfrm>
          <a:prstGeom prst="rect">
            <a:avLst/>
          </a:prstGeom>
          <a:noFill/>
        </p:spPr>
        <p:txBody>
          <a:bodyPr wrap="square" rtlCol="0">
            <a:spAutoFit/>
          </a:bodyPr>
          <a:lstStyle/>
          <a:p>
            <a:pPr marL="285750" indent="-285750" algn="l">
              <a:spcAft>
                <a:spcPts val="600"/>
              </a:spcAft>
              <a:buClr>
                <a:schemeClr val="accent3"/>
              </a:buClr>
              <a:buFont typeface="Arial" panose="020B0604020202020204" pitchFamily="34" charset="0"/>
              <a:buChar char="•"/>
            </a:pPr>
            <a:r>
              <a:rPr lang="en-US" sz="1400" b="1" dirty="0"/>
              <a:t>Active selling in more than 30 countries</a:t>
            </a:r>
          </a:p>
          <a:p>
            <a:pPr marL="285750" indent="-285750" algn="l">
              <a:spcAft>
                <a:spcPts val="600"/>
              </a:spcAft>
              <a:buClr>
                <a:schemeClr val="accent3"/>
              </a:buClr>
              <a:buFont typeface="Arial" panose="020B0604020202020204" pitchFamily="34" charset="0"/>
              <a:buChar char="•"/>
            </a:pPr>
            <a:r>
              <a:rPr lang="en-US" sz="1400" b="1" dirty="0"/>
              <a:t>Over 45,000 systems sold</a:t>
            </a:r>
          </a:p>
          <a:p>
            <a:pPr marL="285750" indent="-285750" algn="l">
              <a:spcAft>
                <a:spcPts val="600"/>
              </a:spcAft>
              <a:buClr>
                <a:schemeClr val="accent3"/>
              </a:buClr>
              <a:buFont typeface="Arial" panose="020B0604020202020204" pitchFamily="34" charset="0"/>
              <a:buChar char="•"/>
            </a:pPr>
            <a:r>
              <a:rPr lang="en-US" sz="1400" b="1" dirty="0"/>
              <a:t>Average CAS Market share of 25%</a:t>
            </a:r>
          </a:p>
        </p:txBody>
      </p:sp>
      <p:grpSp>
        <p:nvGrpSpPr>
          <p:cNvPr id="746" name="Group 745">
            <a:extLst>
              <a:ext uri="{FF2B5EF4-FFF2-40B4-BE49-F238E27FC236}">
                <a16:creationId xmlns:a16="http://schemas.microsoft.com/office/drawing/2014/main" id="{0A37B8F0-6C74-A94A-951A-DE0B079DC69E}"/>
              </a:ext>
            </a:extLst>
          </p:cNvPr>
          <p:cNvGrpSpPr/>
          <p:nvPr/>
        </p:nvGrpSpPr>
        <p:grpSpPr>
          <a:xfrm>
            <a:off x="463832" y="1247505"/>
            <a:ext cx="11246606" cy="4491037"/>
            <a:chOff x="501445" y="1442648"/>
            <a:chExt cx="11246606" cy="4491037"/>
          </a:xfrm>
        </p:grpSpPr>
        <p:sp>
          <p:nvSpPr>
            <p:cNvPr id="4" name="Rectangle 3">
              <a:extLst>
                <a:ext uri="{FF2B5EF4-FFF2-40B4-BE49-F238E27FC236}">
                  <a16:creationId xmlns:a16="http://schemas.microsoft.com/office/drawing/2014/main" id="{6099C3EA-F290-D34B-8ACD-FAF877CDD7DA}"/>
                </a:ext>
              </a:extLst>
            </p:cNvPr>
            <p:cNvSpPr/>
            <p:nvPr/>
          </p:nvSpPr>
          <p:spPr>
            <a:xfrm>
              <a:off x="881513" y="4166583"/>
              <a:ext cx="2156655" cy="956096"/>
            </a:xfrm>
            <a:prstGeom prst="rect">
              <a:avLst/>
            </a:prstGeom>
          </p:spPr>
          <p:txBody>
            <a:bodyPr wrap="square">
              <a:spAutoFit/>
            </a:bodyPr>
            <a:lstStyle/>
            <a:p>
              <a:pPr>
                <a:lnSpc>
                  <a:spcPct val="120000"/>
                </a:lnSpc>
                <a:spcAft>
                  <a:spcPts val="1200"/>
                </a:spcAft>
                <a:buClr>
                  <a:schemeClr val="accent3"/>
                </a:buClr>
              </a:pPr>
              <a:r>
                <a:rPr lang="en-US" sz="1200" dirty="0"/>
                <a:t>U.S. Market Investigation Device Exemption (IDE) approval September 2020; US trial initiated  Q3 2021</a:t>
              </a:r>
            </a:p>
          </p:txBody>
        </p:sp>
        <p:sp>
          <p:nvSpPr>
            <p:cNvPr id="228" name="Rectangle 227">
              <a:extLst>
                <a:ext uri="{FF2B5EF4-FFF2-40B4-BE49-F238E27FC236}">
                  <a16:creationId xmlns:a16="http://schemas.microsoft.com/office/drawing/2014/main" id="{66FC134F-C2D7-BC47-9AD4-AD194F2A488F}"/>
                </a:ext>
              </a:extLst>
            </p:cNvPr>
            <p:cNvSpPr/>
            <p:nvPr/>
          </p:nvSpPr>
          <p:spPr>
            <a:xfrm>
              <a:off x="9652085" y="4593853"/>
              <a:ext cx="2021845" cy="736548"/>
            </a:xfrm>
            <a:prstGeom prst="rect">
              <a:avLst/>
            </a:prstGeom>
          </p:spPr>
          <p:txBody>
            <a:bodyPr wrap="square">
              <a:spAutoFit/>
            </a:bodyPr>
            <a:lstStyle/>
            <a:p>
              <a:pPr>
                <a:lnSpc>
                  <a:spcPct val="120000"/>
                </a:lnSpc>
                <a:spcAft>
                  <a:spcPts val="1200"/>
                </a:spcAft>
                <a:buClr>
                  <a:schemeClr val="accent3"/>
                </a:buClr>
              </a:pPr>
              <a:r>
                <a:rPr lang="en-US" sz="1200" dirty="0"/>
                <a:t>Exploring expansion opportunities Taiwan, Japan, and Korea</a:t>
              </a:r>
            </a:p>
          </p:txBody>
        </p:sp>
        <p:sp>
          <p:nvSpPr>
            <p:cNvPr id="232" name="Rectangle 231">
              <a:extLst>
                <a:ext uri="{FF2B5EF4-FFF2-40B4-BE49-F238E27FC236}">
                  <a16:creationId xmlns:a16="http://schemas.microsoft.com/office/drawing/2014/main" id="{FA10A1AC-B327-FD47-9D48-27306774D634}"/>
                </a:ext>
              </a:extLst>
            </p:cNvPr>
            <p:cNvSpPr/>
            <p:nvPr/>
          </p:nvSpPr>
          <p:spPr>
            <a:xfrm>
              <a:off x="10289486" y="2715147"/>
              <a:ext cx="1458565" cy="1179747"/>
            </a:xfrm>
            <a:prstGeom prst="rect">
              <a:avLst/>
            </a:prstGeom>
          </p:spPr>
          <p:txBody>
            <a:bodyPr wrap="square">
              <a:spAutoFit/>
            </a:bodyPr>
            <a:lstStyle/>
            <a:p>
              <a:pPr>
                <a:lnSpc>
                  <a:spcPct val="120000"/>
                </a:lnSpc>
                <a:spcAft>
                  <a:spcPts val="1200"/>
                </a:spcAft>
                <a:buClr>
                  <a:schemeClr val="accent3"/>
                </a:buClr>
              </a:pPr>
              <a:r>
                <a:rPr lang="en-US" sz="1200" dirty="0"/>
                <a:t>Signed agreement with Chinese distributor. Working toward distribution</a:t>
              </a:r>
            </a:p>
          </p:txBody>
        </p:sp>
        <p:grpSp>
          <p:nvGrpSpPr>
            <p:cNvPr id="230" name="Group 229">
              <a:extLst>
                <a:ext uri="{FF2B5EF4-FFF2-40B4-BE49-F238E27FC236}">
                  <a16:creationId xmlns:a16="http://schemas.microsoft.com/office/drawing/2014/main" id="{BB7ADEA8-448A-E64E-8A38-18207EA39AA5}"/>
                </a:ext>
              </a:extLst>
            </p:cNvPr>
            <p:cNvGrpSpPr/>
            <p:nvPr/>
          </p:nvGrpSpPr>
          <p:grpSpPr>
            <a:xfrm>
              <a:off x="1111459" y="1442648"/>
              <a:ext cx="9076115" cy="4427926"/>
              <a:chOff x="1922250" y="1859791"/>
              <a:chExt cx="8334980" cy="4066351"/>
            </a:xfrm>
            <a:solidFill>
              <a:schemeClr val="tx2">
                <a:lumMod val="40000"/>
                <a:lumOff val="60000"/>
              </a:schemeClr>
            </a:solidFill>
          </p:grpSpPr>
          <p:sp>
            <p:nvSpPr>
              <p:cNvPr id="231" name="Freeform 403">
                <a:extLst>
                  <a:ext uri="{FF2B5EF4-FFF2-40B4-BE49-F238E27FC236}">
                    <a16:creationId xmlns:a16="http://schemas.microsoft.com/office/drawing/2014/main" id="{171B963E-C576-1B49-88BA-444CFB114653}"/>
                  </a:ext>
                </a:extLst>
              </p:cNvPr>
              <p:cNvSpPr>
                <a:spLocks/>
              </p:cNvSpPr>
              <p:nvPr/>
            </p:nvSpPr>
            <p:spPr bwMode="auto">
              <a:xfrm>
                <a:off x="8431913" y="4779344"/>
                <a:ext cx="952478" cy="711969"/>
              </a:xfrm>
              <a:custGeom>
                <a:avLst/>
                <a:gdLst>
                  <a:gd name="T0" fmla="*/ 96 w 204"/>
                  <a:gd name="T1" fmla="*/ 3 h 152"/>
                  <a:gd name="T2" fmla="*/ 97 w 204"/>
                  <a:gd name="T3" fmla="*/ 7 h 152"/>
                  <a:gd name="T4" fmla="*/ 86 w 204"/>
                  <a:gd name="T5" fmla="*/ 13 h 152"/>
                  <a:gd name="T6" fmla="*/ 76 w 204"/>
                  <a:gd name="T7" fmla="*/ 24 h 152"/>
                  <a:gd name="T8" fmla="*/ 71 w 204"/>
                  <a:gd name="T9" fmla="*/ 15 h 152"/>
                  <a:gd name="T10" fmla="*/ 65 w 204"/>
                  <a:gd name="T11" fmla="*/ 19 h 152"/>
                  <a:gd name="T12" fmla="*/ 62 w 204"/>
                  <a:gd name="T13" fmla="*/ 22 h 152"/>
                  <a:gd name="T14" fmla="*/ 59 w 204"/>
                  <a:gd name="T15" fmla="*/ 26 h 152"/>
                  <a:gd name="T16" fmla="*/ 55 w 204"/>
                  <a:gd name="T17" fmla="*/ 33 h 152"/>
                  <a:gd name="T18" fmla="*/ 51 w 204"/>
                  <a:gd name="T19" fmla="*/ 30 h 152"/>
                  <a:gd name="T20" fmla="*/ 47 w 204"/>
                  <a:gd name="T21" fmla="*/ 38 h 152"/>
                  <a:gd name="T22" fmla="*/ 24 w 204"/>
                  <a:gd name="T23" fmla="*/ 50 h 152"/>
                  <a:gd name="T24" fmla="*/ 7 w 204"/>
                  <a:gd name="T25" fmla="*/ 60 h 152"/>
                  <a:gd name="T26" fmla="*/ 3 w 204"/>
                  <a:gd name="T27" fmla="*/ 68 h 152"/>
                  <a:gd name="T28" fmla="*/ 4 w 204"/>
                  <a:gd name="T29" fmla="*/ 82 h 152"/>
                  <a:gd name="T30" fmla="*/ 7 w 204"/>
                  <a:gd name="T31" fmla="*/ 91 h 152"/>
                  <a:gd name="T32" fmla="*/ 13 w 204"/>
                  <a:gd name="T33" fmla="*/ 106 h 152"/>
                  <a:gd name="T34" fmla="*/ 11 w 204"/>
                  <a:gd name="T35" fmla="*/ 121 h 152"/>
                  <a:gd name="T36" fmla="*/ 30 w 204"/>
                  <a:gd name="T37" fmla="*/ 125 h 152"/>
                  <a:gd name="T38" fmla="*/ 54 w 204"/>
                  <a:gd name="T39" fmla="*/ 121 h 152"/>
                  <a:gd name="T40" fmla="*/ 73 w 204"/>
                  <a:gd name="T41" fmla="*/ 112 h 152"/>
                  <a:gd name="T42" fmla="*/ 96 w 204"/>
                  <a:gd name="T43" fmla="*/ 111 h 152"/>
                  <a:gd name="T44" fmla="*/ 111 w 204"/>
                  <a:gd name="T45" fmla="*/ 121 h 152"/>
                  <a:gd name="T46" fmla="*/ 116 w 204"/>
                  <a:gd name="T47" fmla="*/ 125 h 152"/>
                  <a:gd name="T48" fmla="*/ 125 w 204"/>
                  <a:gd name="T49" fmla="*/ 120 h 152"/>
                  <a:gd name="T50" fmla="*/ 122 w 204"/>
                  <a:gd name="T51" fmla="*/ 129 h 152"/>
                  <a:gd name="T52" fmla="*/ 131 w 204"/>
                  <a:gd name="T53" fmla="*/ 132 h 152"/>
                  <a:gd name="T54" fmla="*/ 145 w 204"/>
                  <a:gd name="T55" fmla="*/ 147 h 152"/>
                  <a:gd name="T56" fmla="*/ 161 w 204"/>
                  <a:gd name="T57" fmla="*/ 145 h 152"/>
                  <a:gd name="T58" fmla="*/ 165 w 204"/>
                  <a:gd name="T59" fmla="*/ 149 h 152"/>
                  <a:gd name="T60" fmla="*/ 174 w 204"/>
                  <a:gd name="T61" fmla="*/ 145 h 152"/>
                  <a:gd name="T62" fmla="*/ 194 w 204"/>
                  <a:gd name="T63" fmla="*/ 118 h 152"/>
                  <a:gd name="T64" fmla="*/ 200 w 204"/>
                  <a:gd name="T65" fmla="*/ 108 h 152"/>
                  <a:gd name="T66" fmla="*/ 202 w 204"/>
                  <a:gd name="T67" fmla="*/ 96 h 152"/>
                  <a:gd name="T68" fmla="*/ 201 w 204"/>
                  <a:gd name="T69" fmla="*/ 83 h 152"/>
                  <a:gd name="T70" fmla="*/ 196 w 204"/>
                  <a:gd name="T71" fmla="*/ 70 h 152"/>
                  <a:gd name="T72" fmla="*/ 184 w 204"/>
                  <a:gd name="T73" fmla="*/ 59 h 152"/>
                  <a:gd name="T74" fmla="*/ 180 w 204"/>
                  <a:gd name="T75" fmla="*/ 50 h 152"/>
                  <a:gd name="T76" fmla="*/ 166 w 204"/>
                  <a:gd name="T77" fmla="*/ 36 h 152"/>
                  <a:gd name="T78" fmla="*/ 161 w 204"/>
                  <a:gd name="T79" fmla="*/ 20 h 152"/>
                  <a:gd name="T80" fmla="*/ 152 w 204"/>
                  <a:gd name="T81" fmla="*/ 8 h 152"/>
                  <a:gd name="T82" fmla="*/ 145 w 204"/>
                  <a:gd name="T83" fmla="*/ 6 h 152"/>
                  <a:gd name="T84" fmla="*/ 143 w 204"/>
                  <a:gd name="T85" fmla="*/ 16 h 152"/>
                  <a:gd name="T86" fmla="*/ 130 w 204"/>
                  <a:gd name="T87" fmla="*/ 31 h 152"/>
                  <a:gd name="T88" fmla="*/ 115 w 204"/>
                  <a:gd name="T89" fmla="*/ 17 h 152"/>
                  <a:gd name="T90" fmla="*/ 118 w 204"/>
                  <a:gd name="T91" fmla="*/ 11 h 152"/>
                  <a:gd name="T92" fmla="*/ 117 w 204"/>
                  <a:gd name="T93" fmla="*/ 8 h 152"/>
                  <a:gd name="T94" fmla="*/ 109 w 204"/>
                  <a:gd name="T95" fmla="*/ 7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4" h="152">
                    <a:moveTo>
                      <a:pt x="101" y="4"/>
                    </a:moveTo>
                    <a:cubicBezTo>
                      <a:pt x="99" y="4"/>
                      <a:pt x="98" y="2"/>
                      <a:pt x="96" y="2"/>
                    </a:cubicBezTo>
                    <a:cubicBezTo>
                      <a:pt x="95" y="1"/>
                      <a:pt x="95" y="2"/>
                      <a:pt x="96" y="3"/>
                    </a:cubicBezTo>
                    <a:cubicBezTo>
                      <a:pt x="96" y="4"/>
                      <a:pt x="98" y="3"/>
                      <a:pt x="98" y="3"/>
                    </a:cubicBezTo>
                    <a:cubicBezTo>
                      <a:pt x="99" y="4"/>
                      <a:pt x="98" y="6"/>
                      <a:pt x="99" y="6"/>
                    </a:cubicBezTo>
                    <a:cubicBezTo>
                      <a:pt x="99" y="7"/>
                      <a:pt x="98" y="7"/>
                      <a:pt x="97" y="7"/>
                    </a:cubicBezTo>
                    <a:cubicBezTo>
                      <a:pt x="96" y="8"/>
                      <a:pt x="95" y="8"/>
                      <a:pt x="94" y="8"/>
                    </a:cubicBezTo>
                    <a:cubicBezTo>
                      <a:pt x="92" y="7"/>
                      <a:pt x="92" y="8"/>
                      <a:pt x="90" y="8"/>
                    </a:cubicBezTo>
                    <a:cubicBezTo>
                      <a:pt x="87" y="9"/>
                      <a:pt x="88" y="12"/>
                      <a:pt x="86" y="13"/>
                    </a:cubicBezTo>
                    <a:cubicBezTo>
                      <a:pt x="84" y="15"/>
                      <a:pt x="83" y="18"/>
                      <a:pt x="84" y="20"/>
                    </a:cubicBezTo>
                    <a:cubicBezTo>
                      <a:pt x="86" y="23"/>
                      <a:pt x="81" y="21"/>
                      <a:pt x="80" y="21"/>
                    </a:cubicBezTo>
                    <a:cubicBezTo>
                      <a:pt x="79" y="21"/>
                      <a:pt x="76" y="24"/>
                      <a:pt x="76" y="24"/>
                    </a:cubicBezTo>
                    <a:cubicBezTo>
                      <a:pt x="76" y="24"/>
                      <a:pt x="75" y="19"/>
                      <a:pt x="74" y="18"/>
                    </a:cubicBezTo>
                    <a:cubicBezTo>
                      <a:pt x="74" y="17"/>
                      <a:pt x="73" y="17"/>
                      <a:pt x="72" y="17"/>
                    </a:cubicBezTo>
                    <a:cubicBezTo>
                      <a:pt x="71" y="16"/>
                      <a:pt x="71" y="16"/>
                      <a:pt x="71" y="15"/>
                    </a:cubicBezTo>
                    <a:cubicBezTo>
                      <a:pt x="70" y="14"/>
                      <a:pt x="70" y="16"/>
                      <a:pt x="70" y="17"/>
                    </a:cubicBezTo>
                    <a:cubicBezTo>
                      <a:pt x="69" y="17"/>
                      <a:pt x="68" y="17"/>
                      <a:pt x="68" y="16"/>
                    </a:cubicBezTo>
                    <a:cubicBezTo>
                      <a:pt x="66" y="16"/>
                      <a:pt x="67" y="20"/>
                      <a:pt x="65" y="19"/>
                    </a:cubicBezTo>
                    <a:cubicBezTo>
                      <a:pt x="65" y="19"/>
                      <a:pt x="64" y="18"/>
                      <a:pt x="64" y="18"/>
                    </a:cubicBezTo>
                    <a:cubicBezTo>
                      <a:pt x="63" y="19"/>
                      <a:pt x="63" y="19"/>
                      <a:pt x="63" y="19"/>
                    </a:cubicBezTo>
                    <a:cubicBezTo>
                      <a:pt x="60" y="18"/>
                      <a:pt x="62" y="22"/>
                      <a:pt x="62" y="22"/>
                    </a:cubicBezTo>
                    <a:cubicBezTo>
                      <a:pt x="62" y="22"/>
                      <a:pt x="60" y="22"/>
                      <a:pt x="60" y="22"/>
                    </a:cubicBezTo>
                    <a:cubicBezTo>
                      <a:pt x="60" y="23"/>
                      <a:pt x="61" y="23"/>
                      <a:pt x="61" y="23"/>
                    </a:cubicBezTo>
                    <a:cubicBezTo>
                      <a:pt x="60" y="25"/>
                      <a:pt x="59" y="23"/>
                      <a:pt x="59" y="26"/>
                    </a:cubicBezTo>
                    <a:cubicBezTo>
                      <a:pt x="59" y="27"/>
                      <a:pt x="60" y="27"/>
                      <a:pt x="60" y="28"/>
                    </a:cubicBezTo>
                    <a:cubicBezTo>
                      <a:pt x="60" y="30"/>
                      <a:pt x="53" y="26"/>
                      <a:pt x="53" y="29"/>
                    </a:cubicBezTo>
                    <a:cubicBezTo>
                      <a:pt x="53" y="30"/>
                      <a:pt x="57" y="32"/>
                      <a:pt x="55" y="33"/>
                    </a:cubicBezTo>
                    <a:cubicBezTo>
                      <a:pt x="54" y="33"/>
                      <a:pt x="54" y="32"/>
                      <a:pt x="54" y="33"/>
                    </a:cubicBezTo>
                    <a:cubicBezTo>
                      <a:pt x="53" y="34"/>
                      <a:pt x="53" y="34"/>
                      <a:pt x="52" y="33"/>
                    </a:cubicBezTo>
                    <a:cubicBezTo>
                      <a:pt x="51" y="33"/>
                      <a:pt x="52" y="31"/>
                      <a:pt x="51" y="30"/>
                    </a:cubicBezTo>
                    <a:cubicBezTo>
                      <a:pt x="50" y="28"/>
                      <a:pt x="48" y="32"/>
                      <a:pt x="47" y="33"/>
                    </a:cubicBezTo>
                    <a:cubicBezTo>
                      <a:pt x="47" y="34"/>
                      <a:pt x="46" y="35"/>
                      <a:pt x="46" y="36"/>
                    </a:cubicBezTo>
                    <a:cubicBezTo>
                      <a:pt x="46" y="36"/>
                      <a:pt x="47" y="37"/>
                      <a:pt x="47" y="38"/>
                    </a:cubicBezTo>
                    <a:cubicBezTo>
                      <a:pt x="47" y="38"/>
                      <a:pt x="45" y="40"/>
                      <a:pt x="44" y="41"/>
                    </a:cubicBezTo>
                    <a:cubicBezTo>
                      <a:pt x="41" y="44"/>
                      <a:pt x="38" y="46"/>
                      <a:pt x="34" y="47"/>
                    </a:cubicBezTo>
                    <a:cubicBezTo>
                      <a:pt x="31" y="47"/>
                      <a:pt x="28" y="49"/>
                      <a:pt x="24" y="50"/>
                    </a:cubicBezTo>
                    <a:cubicBezTo>
                      <a:pt x="21" y="51"/>
                      <a:pt x="18" y="51"/>
                      <a:pt x="15" y="53"/>
                    </a:cubicBezTo>
                    <a:cubicBezTo>
                      <a:pt x="13" y="55"/>
                      <a:pt x="12" y="55"/>
                      <a:pt x="10" y="56"/>
                    </a:cubicBezTo>
                    <a:cubicBezTo>
                      <a:pt x="9" y="57"/>
                      <a:pt x="7" y="60"/>
                      <a:pt x="7" y="60"/>
                    </a:cubicBezTo>
                    <a:cubicBezTo>
                      <a:pt x="6" y="60"/>
                      <a:pt x="7" y="57"/>
                      <a:pt x="7" y="56"/>
                    </a:cubicBezTo>
                    <a:cubicBezTo>
                      <a:pt x="5" y="56"/>
                      <a:pt x="4" y="61"/>
                      <a:pt x="4" y="61"/>
                    </a:cubicBezTo>
                    <a:cubicBezTo>
                      <a:pt x="5" y="64"/>
                      <a:pt x="3" y="65"/>
                      <a:pt x="3" y="68"/>
                    </a:cubicBezTo>
                    <a:cubicBezTo>
                      <a:pt x="3" y="69"/>
                      <a:pt x="8" y="80"/>
                      <a:pt x="6" y="81"/>
                    </a:cubicBezTo>
                    <a:cubicBezTo>
                      <a:pt x="6" y="81"/>
                      <a:pt x="3" y="77"/>
                      <a:pt x="3" y="77"/>
                    </a:cubicBezTo>
                    <a:cubicBezTo>
                      <a:pt x="3" y="78"/>
                      <a:pt x="6" y="81"/>
                      <a:pt x="4" y="82"/>
                    </a:cubicBezTo>
                    <a:cubicBezTo>
                      <a:pt x="2" y="82"/>
                      <a:pt x="2" y="77"/>
                      <a:pt x="0" y="77"/>
                    </a:cubicBezTo>
                    <a:cubicBezTo>
                      <a:pt x="0" y="77"/>
                      <a:pt x="6" y="85"/>
                      <a:pt x="6" y="86"/>
                    </a:cubicBezTo>
                    <a:cubicBezTo>
                      <a:pt x="7" y="87"/>
                      <a:pt x="6" y="89"/>
                      <a:pt x="7" y="91"/>
                    </a:cubicBezTo>
                    <a:cubicBezTo>
                      <a:pt x="8" y="93"/>
                      <a:pt x="9" y="94"/>
                      <a:pt x="10" y="96"/>
                    </a:cubicBezTo>
                    <a:cubicBezTo>
                      <a:pt x="11" y="97"/>
                      <a:pt x="11" y="100"/>
                      <a:pt x="11" y="101"/>
                    </a:cubicBezTo>
                    <a:cubicBezTo>
                      <a:pt x="11" y="103"/>
                      <a:pt x="12" y="105"/>
                      <a:pt x="13" y="106"/>
                    </a:cubicBezTo>
                    <a:cubicBezTo>
                      <a:pt x="14" y="109"/>
                      <a:pt x="14" y="110"/>
                      <a:pt x="14" y="113"/>
                    </a:cubicBezTo>
                    <a:cubicBezTo>
                      <a:pt x="14" y="114"/>
                      <a:pt x="14" y="119"/>
                      <a:pt x="14" y="119"/>
                    </a:cubicBezTo>
                    <a:cubicBezTo>
                      <a:pt x="13" y="120"/>
                      <a:pt x="12" y="120"/>
                      <a:pt x="11" y="121"/>
                    </a:cubicBezTo>
                    <a:cubicBezTo>
                      <a:pt x="10" y="124"/>
                      <a:pt x="12" y="124"/>
                      <a:pt x="13" y="125"/>
                    </a:cubicBezTo>
                    <a:cubicBezTo>
                      <a:pt x="17" y="127"/>
                      <a:pt x="20" y="129"/>
                      <a:pt x="25" y="128"/>
                    </a:cubicBezTo>
                    <a:cubicBezTo>
                      <a:pt x="27" y="127"/>
                      <a:pt x="29" y="126"/>
                      <a:pt x="30" y="125"/>
                    </a:cubicBezTo>
                    <a:cubicBezTo>
                      <a:pt x="33" y="124"/>
                      <a:pt x="32" y="125"/>
                      <a:pt x="33" y="123"/>
                    </a:cubicBezTo>
                    <a:cubicBezTo>
                      <a:pt x="35" y="121"/>
                      <a:pt x="42" y="121"/>
                      <a:pt x="44" y="122"/>
                    </a:cubicBezTo>
                    <a:cubicBezTo>
                      <a:pt x="47" y="122"/>
                      <a:pt x="52" y="124"/>
                      <a:pt x="54" y="121"/>
                    </a:cubicBezTo>
                    <a:cubicBezTo>
                      <a:pt x="55" y="120"/>
                      <a:pt x="55" y="118"/>
                      <a:pt x="57" y="117"/>
                    </a:cubicBezTo>
                    <a:cubicBezTo>
                      <a:pt x="59" y="116"/>
                      <a:pt x="61" y="115"/>
                      <a:pt x="63" y="114"/>
                    </a:cubicBezTo>
                    <a:cubicBezTo>
                      <a:pt x="66" y="112"/>
                      <a:pt x="70" y="114"/>
                      <a:pt x="73" y="112"/>
                    </a:cubicBezTo>
                    <a:cubicBezTo>
                      <a:pt x="78" y="110"/>
                      <a:pt x="82" y="110"/>
                      <a:pt x="88" y="109"/>
                    </a:cubicBezTo>
                    <a:cubicBezTo>
                      <a:pt x="89" y="109"/>
                      <a:pt x="90" y="108"/>
                      <a:pt x="92" y="108"/>
                    </a:cubicBezTo>
                    <a:cubicBezTo>
                      <a:pt x="93" y="109"/>
                      <a:pt x="95" y="110"/>
                      <a:pt x="96" y="111"/>
                    </a:cubicBezTo>
                    <a:cubicBezTo>
                      <a:pt x="97" y="111"/>
                      <a:pt x="107" y="113"/>
                      <a:pt x="107" y="114"/>
                    </a:cubicBezTo>
                    <a:cubicBezTo>
                      <a:pt x="106" y="115"/>
                      <a:pt x="105" y="118"/>
                      <a:pt x="107" y="117"/>
                    </a:cubicBezTo>
                    <a:cubicBezTo>
                      <a:pt x="108" y="117"/>
                      <a:pt x="110" y="120"/>
                      <a:pt x="111" y="121"/>
                    </a:cubicBezTo>
                    <a:cubicBezTo>
                      <a:pt x="112" y="122"/>
                      <a:pt x="112" y="123"/>
                      <a:pt x="112" y="125"/>
                    </a:cubicBezTo>
                    <a:cubicBezTo>
                      <a:pt x="113" y="126"/>
                      <a:pt x="115" y="128"/>
                      <a:pt x="115" y="128"/>
                    </a:cubicBezTo>
                    <a:cubicBezTo>
                      <a:pt x="115" y="127"/>
                      <a:pt x="114" y="126"/>
                      <a:pt x="116" y="125"/>
                    </a:cubicBezTo>
                    <a:cubicBezTo>
                      <a:pt x="117" y="124"/>
                      <a:pt x="118" y="123"/>
                      <a:pt x="120" y="122"/>
                    </a:cubicBezTo>
                    <a:cubicBezTo>
                      <a:pt x="121" y="121"/>
                      <a:pt x="126" y="116"/>
                      <a:pt x="125" y="115"/>
                    </a:cubicBezTo>
                    <a:cubicBezTo>
                      <a:pt x="126" y="117"/>
                      <a:pt x="125" y="118"/>
                      <a:pt x="125" y="120"/>
                    </a:cubicBezTo>
                    <a:cubicBezTo>
                      <a:pt x="126" y="121"/>
                      <a:pt x="124" y="122"/>
                      <a:pt x="124" y="122"/>
                    </a:cubicBezTo>
                    <a:cubicBezTo>
                      <a:pt x="123" y="124"/>
                      <a:pt x="123" y="125"/>
                      <a:pt x="123" y="126"/>
                    </a:cubicBezTo>
                    <a:cubicBezTo>
                      <a:pt x="123" y="128"/>
                      <a:pt x="119" y="129"/>
                      <a:pt x="122" y="129"/>
                    </a:cubicBezTo>
                    <a:cubicBezTo>
                      <a:pt x="126" y="129"/>
                      <a:pt x="124" y="125"/>
                      <a:pt x="125" y="123"/>
                    </a:cubicBezTo>
                    <a:cubicBezTo>
                      <a:pt x="125" y="123"/>
                      <a:pt x="129" y="127"/>
                      <a:pt x="128" y="129"/>
                    </a:cubicBezTo>
                    <a:cubicBezTo>
                      <a:pt x="125" y="133"/>
                      <a:pt x="129" y="130"/>
                      <a:pt x="131" y="132"/>
                    </a:cubicBezTo>
                    <a:cubicBezTo>
                      <a:pt x="134" y="135"/>
                      <a:pt x="134" y="136"/>
                      <a:pt x="134" y="139"/>
                    </a:cubicBezTo>
                    <a:cubicBezTo>
                      <a:pt x="133" y="142"/>
                      <a:pt x="137" y="145"/>
                      <a:pt x="139" y="145"/>
                    </a:cubicBezTo>
                    <a:cubicBezTo>
                      <a:pt x="141" y="146"/>
                      <a:pt x="143" y="147"/>
                      <a:pt x="145" y="147"/>
                    </a:cubicBezTo>
                    <a:cubicBezTo>
                      <a:pt x="147" y="147"/>
                      <a:pt x="151" y="152"/>
                      <a:pt x="153" y="151"/>
                    </a:cubicBezTo>
                    <a:cubicBezTo>
                      <a:pt x="155" y="150"/>
                      <a:pt x="157" y="149"/>
                      <a:pt x="158" y="147"/>
                    </a:cubicBezTo>
                    <a:cubicBezTo>
                      <a:pt x="158" y="147"/>
                      <a:pt x="160" y="144"/>
                      <a:pt x="161" y="145"/>
                    </a:cubicBezTo>
                    <a:cubicBezTo>
                      <a:pt x="161" y="146"/>
                      <a:pt x="159" y="147"/>
                      <a:pt x="160" y="148"/>
                    </a:cubicBezTo>
                    <a:cubicBezTo>
                      <a:pt x="161" y="149"/>
                      <a:pt x="161" y="146"/>
                      <a:pt x="162" y="146"/>
                    </a:cubicBezTo>
                    <a:cubicBezTo>
                      <a:pt x="162" y="146"/>
                      <a:pt x="164" y="149"/>
                      <a:pt x="165" y="149"/>
                    </a:cubicBezTo>
                    <a:cubicBezTo>
                      <a:pt x="165" y="150"/>
                      <a:pt x="167" y="152"/>
                      <a:pt x="168" y="152"/>
                    </a:cubicBezTo>
                    <a:cubicBezTo>
                      <a:pt x="167" y="152"/>
                      <a:pt x="170" y="149"/>
                      <a:pt x="170" y="149"/>
                    </a:cubicBezTo>
                    <a:cubicBezTo>
                      <a:pt x="172" y="148"/>
                      <a:pt x="173" y="146"/>
                      <a:pt x="174" y="145"/>
                    </a:cubicBezTo>
                    <a:cubicBezTo>
                      <a:pt x="177" y="144"/>
                      <a:pt x="185" y="146"/>
                      <a:pt x="185" y="142"/>
                    </a:cubicBezTo>
                    <a:cubicBezTo>
                      <a:pt x="186" y="137"/>
                      <a:pt x="187" y="134"/>
                      <a:pt x="188" y="130"/>
                    </a:cubicBezTo>
                    <a:cubicBezTo>
                      <a:pt x="190" y="126"/>
                      <a:pt x="191" y="122"/>
                      <a:pt x="194" y="118"/>
                    </a:cubicBezTo>
                    <a:cubicBezTo>
                      <a:pt x="195" y="117"/>
                      <a:pt x="197" y="116"/>
                      <a:pt x="198" y="114"/>
                    </a:cubicBezTo>
                    <a:cubicBezTo>
                      <a:pt x="198" y="113"/>
                      <a:pt x="198" y="113"/>
                      <a:pt x="198" y="112"/>
                    </a:cubicBezTo>
                    <a:cubicBezTo>
                      <a:pt x="199" y="111"/>
                      <a:pt x="200" y="110"/>
                      <a:pt x="200" y="108"/>
                    </a:cubicBezTo>
                    <a:cubicBezTo>
                      <a:pt x="201" y="106"/>
                      <a:pt x="200" y="104"/>
                      <a:pt x="201" y="102"/>
                    </a:cubicBezTo>
                    <a:cubicBezTo>
                      <a:pt x="201" y="101"/>
                      <a:pt x="202" y="100"/>
                      <a:pt x="202" y="99"/>
                    </a:cubicBezTo>
                    <a:cubicBezTo>
                      <a:pt x="203" y="98"/>
                      <a:pt x="201" y="97"/>
                      <a:pt x="202" y="96"/>
                    </a:cubicBezTo>
                    <a:cubicBezTo>
                      <a:pt x="203" y="95"/>
                      <a:pt x="204" y="92"/>
                      <a:pt x="203" y="91"/>
                    </a:cubicBezTo>
                    <a:cubicBezTo>
                      <a:pt x="203" y="89"/>
                      <a:pt x="202" y="88"/>
                      <a:pt x="202" y="87"/>
                    </a:cubicBezTo>
                    <a:cubicBezTo>
                      <a:pt x="201" y="86"/>
                      <a:pt x="201" y="84"/>
                      <a:pt x="201" y="83"/>
                    </a:cubicBezTo>
                    <a:cubicBezTo>
                      <a:pt x="200" y="79"/>
                      <a:pt x="203" y="77"/>
                      <a:pt x="202" y="73"/>
                    </a:cubicBezTo>
                    <a:cubicBezTo>
                      <a:pt x="202" y="74"/>
                      <a:pt x="201" y="76"/>
                      <a:pt x="200" y="76"/>
                    </a:cubicBezTo>
                    <a:cubicBezTo>
                      <a:pt x="198" y="76"/>
                      <a:pt x="197" y="72"/>
                      <a:pt x="196" y="70"/>
                    </a:cubicBezTo>
                    <a:cubicBezTo>
                      <a:pt x="194" y="67"/>
                      <a:pt x="190" y="67"/>
                      <a:pt x="190" y="62"/>
                    </a:cubicBezTo>
                    <a:cubicBezTo>
                      <a:pt x="189" y="60"/>
                      <a:pt x="188" y="60"/>
                      <a:pt x="187" y="59"/>
                    </a:cubicBezTo>
                    <a:cubicBezTo>
                      <a:pt x="185" y="58"/>
                      <a:pt x="185" y="61"/>
                      <a:pt x="184" y="59"/>
                    </a:cubicBezTo>
                    <a:cubicBezTo>
                      <a:pt x="184" y="56"/>
                      <a:pt x="183" y="55"/>
                      <a:pt x="181" y="53"/>
                    </a:cubicBezTo>
                    <a:cubicBezTo>
                      <a:pt x="181" y="53"/>
                      <a:pt x="180" y="52"/>
                      <a:pt x="180" y="51"/>
                    </a:cubicBezTo>
                    <a:cubicBezTo>
                      <a:pt x="179" y="51"/>
                      <a:pt x="180" y="49"/>
                      <a:pt x="180" y="50"/>
                    </a:cubicBezTo>
                    <a:cubicBezTo>
                      <a:pt x="178" y="48"/>
                      <a:pt x="176" y="47"/>
                      <a:pt x="174" y="46"/>
                    </a:cubicBezTo>
                    <a:cubicBezTo>
                      <a:pt x="172" y="44"/>
                      <a:pt x="169" y="45"/>
                      <a:pt x="168" y="43"/>
                    </a:cubicBezTo>
                    <a:cubicBezTo>
                      <a:pt x="166" y="41"/>
                      <a:pt x="167" y="37"/>
                      <a:pt x="166" y="36"/>
                    </a:cubicBezTo>
                    <a:cubicBezTo>
                      <a:pt x="166" y="34"/>
                      <a:pt x="166" y="32"/>
                      <a:pt x="165" y="31"/>
                    </a:cubicBezTo>
                    <a:cubicBezTo>
                      <a:pt x="164" y="30"/>
                      <a:pt x="163" y="30"/>
                      <a:pt x="163" y="28"/>
                    </a:cubicBezTo>
                    <a:cubicBezTo>
                      <a:pt x="163" y="26"/>
                      <a:pt x="163" y="23"/>
                      <a:pt x="161" y="20"/>
                    </a:cubicBezTo>
                    <a:cubicBezTo>
                      <a:pt x="160" y="20"/>
                      <a:pt x="158" y="17"/>
                      <a:pt x="158" y="18"/>
                    </a:cubicBezTo>
                    <a:cubicBezTo>
                      <a:pt x="156" y="18"/>
                      <a:pt x="156" y="19"/>
                      <a:pt x="155" y="17"/>
                    </a:cubicBezTo>
                    <a:cubicBezTo>
                      <a:pt x="153" y="15"/>
                      <a:pt x="154" y="11"/>
                      <a:pt x="152" y="8"/>
                    </a:cubicBezTo>
                    <a:cubicBezTo>
                      <a:pt x="152" y="7"/>
                      <a:pt x="148" y="0"/>
                      <a:pt x="148" y="0"/>
                    </a:cubicBezTo>
                    <a:cubicBezTo>
                      <a:pt x="147" y="0"/>
                      <a:pt x="147" y="2"/>
                      <a:pt x="147" y="3"/>
                    </a:cubicBezTo>
                    <a:cubicBezTo>
                      <a:pt x="147" y="4"/>
                      <a:pt x="146" y="5"/>
                      <a:pt x="145" y="6"/>
                    </a:cubicBezTo>
                    <a:cubicBezTo>
                      <a:pt x="145" y="6"/>
                      <a:pt x="143" y="8"/>
                      <a:pt x="144" y="9"/>
                    </a:cubicBezTo>
                    <a:cubicBezTo>
                      <a:pt x="144" y="9"/>
                      <a:pt x="146" y="9"/>
                      <a:pt x="145" y="10"/>
                    </a:cubicBezTo>
                    <a:cubicBezTo>
                      <a:pt x="144" y="10"/>
                      <a:pt x="143" y="15"/>
                      <a:pt x="143" y="16"/>
                    </a:cubicBezTo>
                    <a:cubicBezTo>
                      <a:pt x="144" y="18"/>
                      <a:pt x="144" y="20"/>
                      <a:pt x="144" y="22"/>
                    </a:cubicBezTo>
                    <a:cubicBezTo>
                      <a:pt x="143" y="26"/>
                      <a:pt x="143" y="36"/>
                      <a:pt x="137" y="36"/>
                    </a:cubicBezTo>
                    <a:cubicBezTo>
                      <a:pt x="133" y="36"/>
                      <a:pt x="133" y="32"/>
                      <a:pt x="130" y="31"/>
                    </a:cubicBezTo>
                    <a:cubicBezTo>
                      <a:pt x="128" y="30"/>
                      <a:pt x="126" y="30"/>
                      <a:pt x="124" y="28"/>
                    </a:cubicBezTo>
                    <a:cubicBezTo>
                      <a:pt x="123" y="27"/>
                      <a:pt x="112" y="21"/>
                      <a:pt x="113" y="20"/>
                    </a:cubicBezTo>
                    <a:cubicBezTo>
                      <a:pt x="113" y="19"/>
                      <a:pt x="114" y="18"/>
                      <a:pt x="115" y="17"/>
                    </a:cubicBezTo>
                    <a:cubicBezTo>
                      <a:pt x="115" y="16"/>
                      <a:pt x="117" y="16"/>
                      <a:pt x="117" y="15"/>
                    </a:cubicBezTo>
                    <a:cubicBezTo>
                      <a:pt x="117" y="15"/>
                      <a:pt x="116" y="14"/>
                      <a:pt x="116" y="13"/>
                    </a:cubicBezTo>
                    <a:cubicBezTo>
                      <a:pt x="117" y="12"/>
                      <a:pt x="117" y="12"/>
                      <a:pt x="118" y="11"/>
                    </a:cubicBezTo>
                    <a:cubicBezTo>
                      <a:pt x="118" y="10"/>
                      <a:pt x="120" y="9"/>
                      <a:pt x="121" y="8"/>
                    </a:cubicBezTo>
                    <a:cubicBezTo>
                      <a:pt x="121" y="7"/>
                      <a:pt x="119" y="5"/>
                      <a:pt x="118" y="6"/>
                    </a:cubicBezTo>
                    <a:cubicBezTo>
                      <a:pt x="118" y="6"/>
                      <a:pt x="117" y="8"/>
                      <a:pt x="117" y="8"/>
                    </a:cubicBezTo>
                    <a:cubicBezTo>
                      <a:pt x="116" y="7"/>
                      <a:pt x="116" y="7"/>
                      <a:pt x="115" y="6"/>
                    </a:cubicBezTo>
                    <a:cubicBezTo>
                      <a:pt x="115" y="5"/>
                      <a:pt x="113" y="7"/>
                      <a:pt x="112" y="7"/>
                    </a:cubicBezTo>
                    <a:cubicBezTo>
                      <a:pt x="111" y="8"/>
                      <a:pt x="110" y="7"/>
                      <a:pt x="109" y="7"/>
                    </a:cubicBezTo>
                    <a:cubicBezTo>
                      <a:pt x="107" y="6"/>
                      <a:pt x="104" y="5"/>
                      <a:pt x="101" y="4"/>
                    </a:cubicBezTo>
                    <a:cubicBezTo>
                      <a:pt x="99" y="4"/>
                      <a:pt x="103" y="5"/>
                      <a:pt x="101" y="4"/>
                    </a:cubicBezTo>
                    <a:close/>
                  </a:path>
                </a:pathLst>
              </a:custGeom>
              <a:solidFill>
                <a:schemeClr val="accent2"/>
              </a:solid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233" name="Freeform 404">
                <a:extLst>
                  <a:ext uri="{FF2B5EF4-FFF2-40B4-BE49-F238E27FC236}">
                    <a16:creationId xmlns:a16="http://schemas.microsoft.com/office/drawing/2014/main" id="{72A241BB-DECF-9147-95A8-041611ED96B7}"/>
                  </a:ext>
                </a:extLst>
              </p:cNvPr>
              <p:cNvSpPr>
                <a:spLocks/>
              </p:cNvSpPr>
              <p:nvPr/>
            </p:nvSpPr>
            <p:spPr bwMode="auto">
              <a:xfrm>
                <a:off x="5709864" y="2963582"/>
                <a:ext cx="186353" cy="281920"/>
              </a:xfrm>
              <a:custGeom>
                <a:avLst/>
                <a:gdLst>
                  <a:gd name="T0" fmla="*/ 7 w 40"/>
                  <a:gd name="T1" fmla="*/ 0 h 60"/>
                  <a:gd name="T2" fmla="*/ 4 w 40"/>
                  <a:gd name="T3" fmla="*/ 3 h 60"/>
                  <a:gd name="T4" fmla="*/ 2 w 40"/>
                  <a:gd name="T5" fmla="*/ 8 h 60"/>
                  <a:gd name="T6" fmla="*/ 5 w 40"/>
                  <a:gd name="T7" fmla="*/ 14 h 60"/>
                  <a:gd name="T8" fmla="*/ 3 w 40"/>
                  <a:gd name="T9" fmla="*/ 18 h 60"/>
                  <a:gd name="T10" fmla="*/ 3 w 40"/>
                  <a:gd name="T11" fmla="*/ 19 h 60"/>
                  <a:gd name="T12" fmla="*/ 2 w 40"/>
                  <a:gd name="T13" fmla="*/ 23 h 60"/>
                  <a:gd name="T14" fmla="*/ 5 w 40"/>
                  <a:gd name="T15" fmla="*/ 23 h 60"/>
                  <a:gd name="T16" fmla="*/ 7 w 40"/>
                  <a:gd name="T17" fmla="*/ 19 h 60"/>
                  <a:gd name="T18" fmla="*/ 7 w 40"/>
                  <a:gd name="T19" fmla="*/ 23 h 60"/>
                  <a:gd name="T20" fmla="*/ 11 w 40"/>
                  <a:gd name="T21" fmla="*/ 27 h 60"/>
                  <a:gd name="T22" fmla="*/ 14 w 40"/>
                  <a:gd name="T23" fmla="*/ 30 h 60"/>
                  <a:gd name="T24" fmla="*/ 16 w 40"/>
                  <a:gd name="T25" fmla="*/ 36 h 60"/>
                  <a:gd name="T26" fmla="*/ 8 w 40"/>
                  <a:gd name="T27" fmla="*/ 39 h 60"/>
                  <a:gd name="T28" fmla="*/ 9 w 40"/>
                  <a:gd name="T29" fmla="*/ 42 h 60"/>
                  <a:gd name="T30" fmla="*/ 5 w 40"/>
                  <a:gd name="T31" fmla="*/ 47 h 60"/>
                  <a:gd name="T32" fmla="*/ 9 w 40"/>
                  <a:gd name="T33" fmla="*/ 48 h 60"/>
                  <a:gd name="T34" fmla="*/ 18 w 40"/>
                  <a:gd name="T35" fmla="*/ 48 h 60"/>
                  <a:gd name="T36" fmla="*/ 10 w 40"/>
                  <a:gd name="T37" fmla="*/ 52 h 60"/>
                  <a:gd name="T38" fmla="*/ 7 w 40"/>
                  <a:gd name="T39" fmla="*/ 55 h 60"/>
                  <a:gd name="T40" fmla="*/ 3 w 40"/>
                  <a:gd name="T41" fmla="*/ 59 h 60"/>
                  <a:gd name="T42" fmla="*/ 5 w 40"/>
                  <a:gd name="T43" fmla="*/ 60 h 60"/>
                  <a:gd name="T44" fmla="*/ 12 w 40"/>
                  <a:gd name="T45" fmla="*/ 57 h 60"/>
                  <a:gd name="T46" fmla="*/ 19 w 40"/>
                  <a:gd name="T47" fmla="*/ 55 h 60"/>
                  <a:gd name="T48" fmla="*/ 27 w 40"/>
                  <a:gd name="T49" fmla="*/ 54 h 60"/>
                  <a:gd name="T50" fmla="*/ 38 w 40"/>
                  <a:gd name="T51" fmla="*/ 51 h 60"/>
                  <a:gd name="T52" fmla="*/ 38 w 40"/>
                  <a:gd name="T53" fmla="*/ 46 h 60"/>
                  <a:gd name="T54" fmla="*/ 32 w 40"/>
                  <a:gd name="T55" fmla="*/ 41 h 60"/>
                  <a:gd name="T56" fmla="*/ 31 w 40"/>
                  <a:gd name="T57" fmla="*/ 36 h 60"/>
                  <a:gd name="T58" fmla="*/ 30 w 40"/>
                  <a:gd name="T59" fmla="*/ 34 h 60"/>
                  <a:gd name="T60" fmla="*/ 23 w 40"/>
                  <a:gd name="T61" fmla="*/ 25 h 60"/>
                  <a:gd name="T62" fmla="*/ 12 w 40"/>
                  <a:gd name="T63" fmla="*/ 18 h 60"/>
                  <a:gd name="T64" fmla="*/ 14 w 40"/>
                  <a:gd name="T65" fmla="*/ 16 h 60"/>
                  <a:gd name="T66" fmla="*/ 21 w 40"/>
                  <a:gd name="T67" fmla="*/ 8 h 60"/>
                  <a:gd name="T68" fmla="*/ 9 w 40"/>
                  <a:gd name="T69" fmla="*/ 7 h 60"/>
                  <a:gd name="T70" fmla="*/ 9 w 40"/>
                  <a:gd name="T71" fmla="*/ 6 h 60"/>
                  <a:gd name="T72" fmla="*/ 15 w 40"/>
                  <a:gd name="T7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0" h="60">
                    <a:moveTo>
                      <a:pt x="15" y="0"/>
                    </a:moveTo>
                    <a:cubicBezTo>
                      <a:pt x="12" y="0"/>
                      <a:pt x="10" y="1"/>
                      <a:pt x="7" y="0"/>
                    </a:cubicBezTo>
                    <a:cubicBezTo>
                      <a:pt x="6" y="0"/>
                      <a:pt x="5" y="0"/>
                      <a:pt x="5" y="1"/>
                    </a:cubicBezTo>
                    <a:cubicBezTo>
                      <a:pt x="6" y="3"/>
                      <a:pt x="5" y="2"/>
                      <a:pt x="4" y="3"/>
                    </a:cubicBezTo>
                    <a:cubicBezTo>
                      <a:pt x="5" y="2"/>
                      <a:pt x="5" y="4"/>
                      <a:pt x="5" y="4"/>
                    </a:cubicBezTo>
                    <a:cubicBezTo>
                      <a:pt x="4" y="6"/>
                      <a:pt x="1" y="5"/>
                      <a:pt x="2" y="8"/>
                    </a:cubicBezTo>
                    <a:cubicBezTo>
                      <a:pt x="4" y="10"/>
                      <a:pt x="3" y="11"/>
                      <a:pt x="2" y="13"/>
                    </a:cubicBezTo>
                    <a:cubicBezTo>
                      <a:pt x="2" y="15"/>
                      <a:pt x="4" y="15"/>
                      <a:pt x="5" y="14"/>
                    </a:cubicBezTo>
                    <a:cubicBezTo>
                      <a:pt x="4" y="15"/>
                      <a:pt x="5" y="15"/>
                      <a:pt x="5" y="16"/>
                    </a:cubicBezTo>
                    <a:cubicBezTo>
                      <a:pt x="5" y="15"/>
                      <a:pt x="3" y="18"/>
                      <a:pt x="3" y="18"/>
                    </a:cubicBezTo>
                    <a:cubicBezTo>
                      <a:pt x="2" y="18"/>
                      <a:pt x="0" y="18"/>
                      <a:pt x="0" y="20"/>
                    </a:cubicBezTo>
                    <a:cubicBezTo>
                      <a:pt x="1" y="20"/>
                      <a:pt x="2" y="18"/>
                      <a:pt x="3" y="19"/>
                    </a:cubicBezTo>
                    <a:cubicBezTo>
                      <a:pt x="3" y="20"/>
                      <a:pt x="3" y="21"/>
                      <a:pt x="3" y="21"/>
                    </a:cubicBezTo>
                    <a:cubicBezTo>
                      <a:pt x="2" y="22"/>
                      <a:pt x="2" y="23"/>
                      <a:pt x="2" y="23"/>
                    </a:cubicBezTo>
                    <a:cubicBezTo>
                      <a:pt x="2" y="24"/>
                      <a:pt x="3" y="22"/>
                      <a:pt x="4" y="22"/>
                    </a:cubicBezTo>
                    <a:cubicBezTo>
                      <a:pt x="4" y="21"/>
                      <a:pt x="5" y="23"/>
                      <a:pt x="5" y="23"/>
                    </a:cubicBezTo>
                    <a:cubicBezTo>
                      <a:pt x="6" y="23"/>
                      <a:pt x="5" y="19"/>
                      <a:pt x="4" y="19"/>
                    </a:cubicBezTo>
                    <a:cubicBezTo>
                      <a:pt x="5" y="19"/>
                      <a:pt x="7" y="20"/>
                      <a:pt x="7" y="19"/>
                    </a:cubicBezTo>
                    <a:cubicBezTo>
                      <a:pt x="7" y="19"/>
                      <a:pt x="6" y="20"/>
                      <a:pt x="6" y="20"/>
                    </a:cubicBezTo>
                    <a:cubicBezTo>
                      <a:pt x="6" y="21"/>
                      <a:pt x="7" y="22"/>
                      <a:pt x="7" y="23"/>
                    </a:cubicBezTo>
                    <a:cubicBezTo>
                      <a:pt x="7" y="24"/>
                      <a:pt x="4" y="27"/>
                      <a:pt x="7" y="27"/>
                    </a:cubicBezTo>
                    <a:cubicBezTo>
                      <a:pt x="7" y="27"/>
                      <a:pt x="10" y="27"/>
                      <a:pt x="11" y="27"/>
                    </a:cubicBezTo>
                    <a:cubicBezTo>
                      <a:pt x="12" y="26"/>
                      <a:pt x="15" y="26"/>
                      <a:pt x="15" y="26"/>
                    </a:cubicBezTo>
                    <a:cubicBezTo>
                      <a:pt x="14" y="28"/>
                      <a:pt x="13" y="28"/>
                      <a:pt x="14" y="30"/>
                    </a:cubicBezTo>
                    <a:cubicBezTo>
                      <a:pt x="15" y="33"/>
                      <a:pt x="15" y="31"/>
                      <a:pt x="16" y="32"/>
                    </a:cubicBezTo>
                    <a:cubicBezTo>
                      <a:pt x="16" y="33"/>
                      <a:pt x="15" y="35"/>
                      <a:pt x="16" y="36"/>
                    </a:cubicBezTo>
                    <a:cubicBezTo>
                      <a:pt x="17" y="38"/>
                      <a:pt x="14" y="38"/>
                      <a:pt x="13" y="38"/>
                    </a:cubicBezTo>
                    <a:cubicBezTo>
                      <a:pt x="11" y="39"/>
                      <a:pt x="10" y="37"/>
                      <a:pt x="8" y="39"/>
                    </a:cubicBezTo>
                    <a:cubicBezTo>
                      <a:pt x="7" y="41"/>
                      <a:pt x="12" y="40"/>
                      <a:pt x="11" y="41"/>
                    </a:cubicBezTo>
                    <a:cubicBezTo>
                      <a:pt x="11" y="41"/>
                      <a:pt x="9" y="42"/>
                      <a:pt x="9" y="42"/>
                    </a:cubicBezTo>
                    <a:cubicBezTo>
                      <a:pt x="9" y="43"/>
                      <a:pt x="10" y="43"/>
                      <a:pt x="9" y="44"/>
                    </a:cubicBezTo>
                    <a:cubicBezTo>
                      <a:pt x="8" y="45"/>
                      <a:pt x="7" y="46"/>
                      <a:pt x="5" y="47"/>
                    </a:cubicBezTo>
                    <a:cubicBezTo>
                      <a:pt x="4" y="48"/>
                      <a:pt x="6" y="49"/>
                      <a:pt x="6" y="49"/>
                    </a:cubicBezTo>
                    <a:cubicBezTo>
                      <a:pt x="7" y="49"/>
                      <a:pt x="9" y="48"/>
                      <a:pt x="9" y="48"/>
                    </a:cubicBezTo>
                    <a:cubicBezTo>
                      <a:pt x="9" y="49"/>
                      <a:pt x="12" y="49"/>
                      <a:pt x="13" y="50"/>
                    </a:cubicBezTo>
                    <a:cubicBezTo>
                      <a:pt x="15" y="50"/>
                      <a:pt x="17" y="48"/>
                      <a:pt x="18" y="48"/>
                    </a:cubicBezTo>
                    <a:cubicBezTo>
                      <a:pt x="18" y="48"/>
                      <a:pt x="16" y="53"/>
                      <a:pt x="13" y="52"/>
                    </a:cubicBezTo>
                    <a:cubicBezTo>
                      <a:pt x="12" y="51"/>
                      <a:pt x="11" y="52"/>
                      <a:pt x="10" y="52"/>
                    </a:cubicBezTo>
                    <a:cubicBezTo>
                      <a:pt x="8" y="52"/>
                      <a:pt x="9" y="51"/>
                      <a:pt x="8" y="51"/>
                    </a:cubicBezTo>
                    <a:cubicBezTo>
                      <a:pt x="8" y="51"/>
                      <a:pt x="8" y="54"/>
                      <a:pt x="7" y="55"/>
                    </a:cubicBezTo>
                    <a:cubicBezTo>
                      <a:pt x="7" y="55"/>
                      <a:pt x="6" y="56"/>
                      <a:pt x="5" y="57"/>
                    </a:cubicBezTo>
                    <a:cubicBezTo>
                      <a:pt x="5" y="57"/>
                      <a:pt x="3" y="58"/>
                      <a:pt x="3" y="59"/>
                    </a:cubicBezTo>
                    <a:cubicBezTo>
                      <a:pt x="3" y="59"/>
                      <a:pt x="5" y="59"/>
                      <a:pt x="5" y="59"/>
                    </a:cubicBezTo>
                    <a:cubicBezTo>
                      <a:pt x="5" y="59"/>
                      <a:pt x="4" y="59"/>
                      <a:pt x="5" y="60"/>
                    </a:cubicBezTo>
                    <a:cubicBezTo>
                      <a:pt x="5" y="60"/>
                      <a:pt x="7" y="57"/>
                      <a:pt x="8" y="57"/>
                    </a:cubicBezTo>
                    <a:cubicBezTo>
                      <a:pt x="9" y="57"/>
                      <a:pt x="11" y="58"/>
                      <a:pt x="12" y="57"/>
                    </a:cubicBezTo>
                    <a:cubicBezTo>
                      <a:pt x="14" y="57"/>
                      <a:pt x="13" y="55"/>
                      <a:pt x="15" y="55"/>
                    </a:cubicBezTo>
                    <a:cubicBezTo>
                      <a:pt x="16" y="54"/>
                      <a:pt x="17" y="55"/>
                      <a:pt x="19" y="55"/>
                    </a:cubicBezTo>
                    <a:cubicBezTo>
                      <a:pt x="20" y="56"/>
                      <a:pt x="21" y="54"/>
                      <a:pt x="23" y="55"/>
                    </a:cubicBezTo>
                    <a:cubicBezTo>
                      <a:pt x="24" y="56"/>
                      <a:pt x="26" y="55"/>
                      <a:pt x="27" y="54"/>
                    </a:cubicBezTo>
                    <a:cubicBezTo>
                      <a:pt x="29" y="54"/>
                      <a:pt x="32" y="54"/>
                      <a:pt x="34" y="54"/>
                    </a:cubicBezTo>
                    <a:cubicBezTo>
                      <a:pt x="34" y="54"/>
                      <a:pt x="38" y="51"/>
                      <a:pt x="38" y="51"/>
                    </a:cubicBezTo>
                    <a:cubicBezTo>
                      <a:pt x="37" y="50"/>
                      <a:pt x="33" y="51"/>
                      <a:pt x="33" y="50"/>
                    </a:cubicBezTo>
                    <a:cubicBezTo>
                      <a:pt x="33" y="49"/>
                      <a:pt x="37" y="46"/>
                      <a:pt x="38" y="46"/>
                    </a:cubicBezTo>
                    <a:cubicBezTo>
                      <a:pt x="39" y="44"/>
                      <a:pt x="40" y="40"/>
                      <a:pt x="36" y="40"/>
                    </a:cubicBezTo>
                    <a:cubicBezTo>
                      <a:pt x="35" y="40"/>
                      <a:pt x="33" y="41"/>
                      <a:pt x="32" y="41"/>
                    </a:cubicBezTo>
                    <a:cubicBezTo>
                      <a:pt x="30" y="40"/>
                      <a:pt x="32" y="40"/>
                      <a:pt x="32" y="39"/>
                    </a:cubicBezTo>
                    <a:cubicBezTo>
                      <a:pt x="32" y="38"/>
                      <a:pt x="32" y="37"/>
                      <a:pt x="31" y="36"/>
                    </a:cubicBezTo>
                    <a:cubicBezTo>
                      <a:pt x="31" y="36"/>
                      <a:pt x="27" y="35"/>
                      <a:pt x="28" y="34"/>
                    </a:cubicBezTo>
                    <a:cubicBezTo>
                      <a:pt x="28" y="34"/>
                      <a:pt x="30" y="35"/>
                      <a:pt x="30" y="34"/>
                    </a:cubicBezTo>
                    <a:cubicBezTo>
                      <a:pt x="31" y="33"/>
                      <a:pt x="30" y="32"/>
                      <a:pt x="29" y="31"/>
                    </a:cubicBezTo>
                    <a:cubicBezTo>
                      <a:pt x="26" y="29"/>
                      <a:pt x="25" y="29"/>
                      <a:pt x="23" y="25"/>
                    </a:cubicBezTo>
                    <a:cubicBezTo>
                      <a:pt x="22" y="23"/>
                      <a:pt x="21" y="21"/>
                      <a:pt x="18" y="19"/>
                    </a:cubicBezTo>
                    <a:cubicBezTo>
                      <a:pt x="17" y="18"/>
                      <a:pt x="13" y="20"/>
                      <a:pt x="12" y="18"/>
                    </a:cubicBezTo>
                    <a:cubicBezTo>
                      <a:pt x="12" y="18"/>
                      <a:pt x="18" y="17"/>
                      <a:pt x="17" y="16"/>
                    </a:cubicBezTo>
                    <a:cubicBezTo>
                      <a:pt x="17" y="16"/>
                      <a:pt x="15" y="17"/>
                      <a:pt x="14" y="16"/>
                    </a:cubicBezTo>
                    <a:cubicBezTo>
                      <a:pt x="14" y="16"/>
                      <a:pt x="18" y="15"/>
                      <a:pt x="18" y="15"/>
                    </a:cubicBezTo>
                    <a:cubicBezTo>
                      <a:pt x="19" y="14"/>
                      <a:pt x="22" y="9"/>
                      <a:pt x="21" y="8"/>
                    </a:cubicBezTo>
                    <a:cubicBezTo>
                      <a:pt x="20" y="6"/>
                      <a:pt x="17" y="6"/>
                      <a:pt x="15" y="6"/>
                    </a:cubicBezTo>
                    <a:cubicBezTo>
                      <a:pt x="14" y="7"/>
                      <a:pt x="9" y="7"/>
                      <a:pt x="9" y="7"/>
                    </a:cubicBezTo>
                    <a:cubicBezTo>
                      <a:pt x="9" y="7"/>
                      <a:pt x="11" y="6"/>
                      <a:pt x="11" y="6"/>
                    </a:cubicBezTo>
                    <a:cubicBezTo>
                      <a:pt x="11" y="6"/>
                      <a:pt x="9" y="5"/>
                      <a:pt x="9" y="6"/>
                    </a:cubicBezTo>
                    <a:cubicBezTo>
                      <a:pt x="9" y="5"/>
                      <a:pt x="18" y="1"/>
                      <a:pt x="15" y="0"/>
                    </a:cubicBezTo>
                    <a:cubicBezTo>
                      <a:pt x="14" y="0"/>
                      <a:pt x="17" y="1"/>
                      <a:pt x="15" y="0"/>
                    </a:cubicBezTo>
                    <a:close/>
                  </a:path>
                </a:pathLst>
              </a:custGeom>
              <a:solidFill>
                <a:schemeClr val="accent2"/>
              </a:solid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234" name="Freeform 405">
                <a:extLst>
                  <a:ext uri="{FF2B5EF4-FFF2-40B4-BE49-F238E27FC236}">
                    <a16:creationId xmlns:a16="http://schemas.microsoft.com/office/drawing/2014/main" id="{B132A1D2-C61C-7848-AF8C-5D2A5B42121E}"/>
                  </a:ext>
                </a:extLst>
              </p:cNvPr>
              <p:cNvSpPr>
                <a:spLocks/>
              </p:cNvSpPr>
              <p:nvPr/>
            </p:nvSpPr>
            <p:spPr bwMode="auto">
              <a:xfrm>
                <a:off x="5284593" y="2668920"/>
                <a:ext cx="251658" cy="122645"/>
              </a:xfrm>
              <a:custGeom>
                <a:avLst/>
                <a:gdLst>
                  <a:gd name="T0" fmla="*/ 53 w 54"/>
                  <a:gd name="T1" fmla="*/ 10 h 26"/>
                  <a:gd name="T2" fmla="*/ 49 w 54"/>
                  <a:gd name="T3" fmla="*/ 9 h 26"/>
                  <a:gd name="T4" fmla="*/ 50 w 54"/>
                  <a:gd name="T5" fmla="*/ 8 h 26"/>
                  <a:gd name="T6" fmla="*/ 48 w 54"/>
                  <a:gd name="T7" fmla="*/ 7 h 26"/>
                  <a:gd name="T8" fmla="*/ 49 w 54"/>
                  <a:gd name="T9" fmla="*/ 6 h 26"/>
                  <a:gd name="T10" fmla="*/ 46 w 54"/>
                  <a:gd name="T11" fmla="*/ 5 h 26"/>
                  <a:gd name="T12" fmla="*/ 48 w 54"/>
                  <a:gd name="T13" fmla="*/ 3 h 26"/>
                  <a:gd name="T14" fmla="*/ 43 w 54"/>
                  <a:gd name="T15" fmla="*/ 3 h 26"/>
                  <a:gd name="T16" fmla="*/ 39 w 54"/>
                  <a:gd name="T17" fmla="*/ 1 h 26"/>
                  <a:gd name="T18" fmla="*/ 39 w 54"/>
                  <a:gd name="T19" fmla="*/ 4 h 26"/>
                  <a:gd name="T20" fmla="*/ 36 w 54"/>
                  <a:gd name="T21" fmla="*/ 5 h 26"/>
                  <a:gd name="T22" fmla="*/ 32 w 54"/>
                  <a:gd name="T23" fmla="*/ 5 h 26"/>
                  <a:gd name="T24" fmla="*/ 32 w 54"/>
                  <a:gd name="T25" fmla="*/ 9 h 26"/>
                  <a:gd name="T26" fmla="*/ 26 w 54"/>
                  <a:gd name="T27" fmla="*/ 5 h 26"/>
                  <a:gd name="T28" fmla="*/ 25 w 54"/>
                  <a:gd name="T29" fmla="*/ 8 h 26"/>
                  <a:gd name="T30" fmla="*/ 21 w 54"/>
                  <a:gd name="T31" fmla="*/ 5 h 26"/>
                  <a:gd name="T32" fmla="*/ 21 w 54"/>
                  <a:gd name="T33" fmla="*/ 9 h 26"/>
                  <a:gd name="T34" fmla="*/ 19 w 54"/>
                  <a:gd name="T35" fmla="*/ 9 h 26"/>
                  <a:gd name="T36" fmla="*/ 17 w 54"/>
                  <a:gd name="T37" fmla="*/ 12 h 26"/>
                  <a:gd name="T38" fmla="*/ 14 w 54"/>
                  <a:gd name="T39" fmla="*/ 8 h 26"/>
                  <a:gd name="T40" fmla="*/ 16 w 54"/>
                  <a:gd name="T41" fmla="*/ 8 h 26"/>
                  <a:gd name="T42" fmla="*/ 14 w 54"/>
                  <a:gd name="T43" fmla="*/ 5 h 26"/>
                  <a:gd name="T44" fmla="*/ 7 w 54"/>
                  <a:gd name="T45" fmla="*/ 2 h 26"/>
                  <a:gd name="T46" fmla="*/ 9 w 54"/>
                  <a:gd name="T47" fmla="*/ 4 h 26"/>
                  <a:gd name="T48" fmla="*/ 8 w 54"/>
                  <a:gd name="T49" fmla="*/ 4 h 26"/>
                  <a:gd name="T50" fmla="*/ 10 w 54"/>
                  <a:gd name="T51" fmla="*/ 8 h 26"/>
                  <a:gd name="T52" fmla="*/ 5 w 54"/>
                  <a:gd name="T53" fmla="*/ 6 h 26"/>
                  <a:gd name="T54" fmla="*/ 3 w 54"/>
                  <a:gd name="T55" fmla="*/ 6 h 26"/>
                  <a:gd name="T56" fmla="*/ 5 w 54"/>
                  <a:gd name="T57" fmla="*/ 7 h 26"/>
                  <a:gd name="T58" fmla="*/ 5 w 54"/>
                  <a:gd name="T59" fmla="*/ 8 h 26"/>
                  <a:gd name="T60" fmla="*/ 2 w 54"/>
                  <a:gd name="T61" fmla="*/ 7 h 26"/>
                  <a:gd name="T62" fmla="*/ 1 w 54"/>
                  <a:gd name="T63" fmla="*/ 9 h 26"/>
                  <a:gd name="T64" fmla="*/ 8 w 54"/>
                  <a:gd name="T65" fmla="*/ 10 h 26"/>
                  <a:gd name="T66" fmla="*/ 13 w 54"/>
                  <a:gd name="T67" fmla="*/ 11 h 26"/>
                  <a:gd name="T68" fmla="*/ 11 w 54"/>
                  <a:gd name="T69" fmla="*/ 12 h 26"/>
                  <a:gd name="T70" fmla="*/ 12 w 54"/>
                  <a:gd name="T71" fmla="*/ 13 h 26"/>
                  <a:gd name="T72" fmla="*/ 8 w 54"/>
                  <a:gd name="T73" fmla="*/ 14 h 26"/>
                  <a:gd name="T74" fmla="*/ 3 w 54"/>
                  <a:gd name="T75" fmla="*/ 15 h 26"/>
                  <a:gd name="T76" fmla="*/ 10 w 54"/>
                  <a:gd name="T77" fmla="*/ 16 h 26"/>
                  <a:gd name="T78" fmla="*/ 12 w 54"/>
                  <a:gd name="T79" fmla="*/ 18 h 26"/>
                  <a:gd name="T80" fmla="*/ 15 w 54"/>
                  <a:gd name="T81" fmla="*/ 17 h 26"/>
                  <a:gd name="T82" fmla="*/ 13 w 54"/>
                  <a:gd name="T83" fmla="*/ 18 h 26"/>
                  <a:gd name="T84" fmla="*/ 15 w 54"/>
                  <a:gd name="T85" fmla="*/ 18 h 26"/>
                  <a:gd name="T86" fmla="*/ 10 w 54"/>
                  <a:gd name="T87" fmla="*/ 23 h 26"/>
                  <a:gd name="T88" fmla="*/ 15 w 54"/>
                  <a:gd name="T89" fmla="*/ 23 h 26"/>
                  <a:gd name="T90" fmla="*/ 21 w 54"/>
                  <a:gd name="T91" fmla="*/ 24 h 26"/>
                  <a:gd name="T92" fmla="*/ 20 w 54"/>
                  <a:gd name="T93" fmla="*/ 24 h 26"/>
                  <a:gd name="T94" fmla="*/ 22 w 54"/>
                  <a:gd name="T95" fmla="*/ 25 h 26"/>
                  <a:gd name="T96" fmla="*/ 29 w 54"/>
                  <a:gd name="T97" fmla="*/ 26 h 26"/>
                  <a:gd name="T98" fmla="*/ 33 w 54"/>
                  <a:gd name="T99" fmla="*/ 25 h 26"/>
                  <a:gd name="T100" fmla="*/ 39 w 54"/>
                  <a:gd name="T101" fmla="*/ 23 h 26"/>
                  <a:gd name="T102" fmla="*/ 46 w 54"/>
                  <a:gd name="T103" fmla="*/ 19 h 26"/>
                  <a:gd name="T104" fmla="*/ 52 w 54"/>
                  <a:gd name="T105" fmla="*/ 16 h 26"/>
                  <a:gd name="T106" fmla="*/ 52 w 54"/>
                  <a:gd name="T107" fmla="*/ 14 h 26"/>
                  <a:gd name="T108" fmla="*/ 54 w 54"/>
                  <a:gd name="T109" fmla="*/ 13 h 26"/>
                  <a:gd name="T110" fmla="*/ 52 w 54"/>
                  <a:gd name="T111" fmla="*/ 12 h 26"/>
                  <a:gd name="T112" fmla="*/ 53 w 54"/>
                  <a:gd name="T113" fmla="*/ 10 h 26"/>
                  <a:gd name="T114" fmla="*/ 53 w 54"/>
                  <a:gd name="T115"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4" h="26">
                    <a:moveTo>
                      <a:pt x="53" y="10"/>
                    </a:moveTo>
                    <a:cubicBezTo>
                      <a:pt x="53" y="10"/>
                      <a:pt x="49" y="9"/>
                      <a:pt x="49" y="9"/>
                    </a:cubicBezTo>
                    <a:cubicBezTo>
                      <a:pt x="49" y="9"/>
                      <a:pt x="50" y="8"/>
                      <a:pt x="50" y="8"/>
                    </a:cubicBezTo>
                    <a:cubicBezTo>
                      <a:pt x="49" y="8"/>
                      <a:pt x="47" y="8"/>
                      <a:pt x="48" y="7"/>
                    </a:cubicBezTo>
                    <a:cubicBezTo>
                      <a:pt x="48" y="7"/>
                      <a:pt x="49" y="6"/>
                      <a:pt x="49" y="6"/>
                    </a:cubicBezTo>
                    <a:cubicBezTo>
                      <a:pt x="48" y="5"/>
                      <a:pt x="46" y="5"/>
                      <a:pt x="46" y="5"/>
                    </a:cubicBezTo>
                    <a:cubicBezTo>
                      <a:pt x="46" y="4"/>
                      <a:pt x="48" y="3"/>
                      <a:pt x="48" y="3"/>
                    </a:cubicBezTo>
                    <a:cubicBezTo>
                      <a:pt x="48" y="3"/>
                      <a:pt x="44" y="4"/>
                      <a:pt x="43" y="3"/>
                    </a:cubicBezTo>
                    <a:cubicBezTo>
                      <a:pt x="42" y="2"/>
                      <a:pt x="41" y="1"/>
                      <a:pt x="39" y="1"/>
                    </a:cubicBezTo>
                    <a:cubicBezTo>
                      <a:pt x="38" y="1"/>
                      <a:pt x="40" y="3"/>
                      <a:pt x="39" y="4"/>
                    </a:cubicBezTo>
                    <a:cubicBezTo>
                      <a:pt x="38" y="5"/>
                      <a:pt x="37" y="4"/>
                      <a:pt x="36" y="5"/>
                    </a:cubicBezTo>
                    <a:cubicBezTo>
                      <a:pt x="35" y="6"/>
                      <a:pt x="34" y="5"/>
                      <a:pt x="32" y="5"/>
                    </a:cubicBezTo>
                    <a:cubicBezTo>
                      <a:pt x="30" y="4"/>
                      <a:pt x="33" y="8"/>
                      <a:pt x="32" y="9"/>
                    </a:cubicBezTo>
                    <a:cubicBezTo>
                      <a:pt x="32" y="9"/>
                      <a:pt x="28" y="2"/>
                      <a:pt x="26" y="5"/>
                    </a:cubicBezTo>
                    <a:cubicBezTo>
                      <a:pt x="25" y="5"/>
                      <a:pt x="26" y="7"/>
                      <a:pt x="25" y="8"/>
                    </a:cubicBezTo>
                    <a:cubicBezTo>
                      <a:pt x="25" y="9"/>
                      <a:pt x="22" y="5"/>
                      <a:pt x="21" y="5"/>
                    </a:cubicBezTo>
                    <a:cubicBezTo>
                      <a:pt x="20" y="5"/>
                      <a:pt x="23" y="9"/>
                      <a:pt x="21" y="9"/>
                    </a:cubicBezTo>
                    <a:cubicBezTo>
                      <a:pt x="20" y="9"/>
                      <a:pt x="20" y="9"/>
                      <a:pt x="19" y="9"/>
                    </a:cubicBezTo>
                    <a:cubicBezTo>
                      <a:pt x="18" y="9"/>
                      <a:pt x="17" y="11"/>
                      <a:pt x="17" y="12"/>
                    </a:cubicBezTo>
                    <a:cubicBezTo>
                      <a:pt x="17" y="11"/>
                      <a:pt x="14" y="9"/>
                      <a:pt x="14" y="8"/>
                    </a:cubicBezTo>
                    <a:cubicBezTo>
                      <a:pt x="14" y="8"/>
                      <a:pt x="16" y="8"/>
                      <a:pt x="16" y="8"/>
                    </a:cubicBezTo>
                    <a:cubicBezTo>
                      <a:pt x="16" y="7"/>
                      <a:pt x="14" y="5"/>
                      <a:pt x="14" y="5"/>
                    </a:cubicBezTo>
                    <a:cubicBezTo>
                      <a:pt x="13" y="5"/>
                      <a:pt x="8" y="0"/>
                      <a:pt x="7" y="2"/>
                    </a:cubicBezTo>
                    <a:cubicBezTo>
                      <a:pt x="7" y="3"/>
                      <a:pt x="10" y="3"/>
                      <a:pt x="9" y="4"/>
                    </a:cubicBezTo>
                    <a:cubicBezTo>
                      <a:pt x="9" y="4"/>
                      <a:pt x="9" y="4"/>
                      <a:pt x="8" y="4"/>
                    </a:cubicBezTo>
                    <a:cubicBezTo>
                      <a:pt x="10" y="3"/>
                      <a:pt x="11" y="7"/>
                      <a:pt x="10" y="8"/>
                    </a:cubicBezTo>
                    <a:cubicBezTo>
                      <a:pt x="10" y="8"/>
                      <a:pt x="2" y="1"/>
                      <a:pt x="5" y="6"/>
                    </a:cubicBezTo>
                    <a:cubicBezTo>
                      <a:pt x="5" y="6"/>
                      <a:pt x="3" y="6"/>
                      <a:pt x="3" y="6"/>
                    </a:cubicBezTo>
                    <a:cubicBezTo>
                      <a:pt x="3" y="7"/>
                      <a:pt x="5" y="7"/>
                      <a:pt x="5" y="7"/>
                    </a:cubicBezTo>
                    <a:cubicBezTo>
                      <a:pt x="5" y="6"/>
                      <a:pt x="5" y="8"/>
                      <a:pt x="5" y="8"/>
                    </a:cubicBezTo>
                    <a:cubicBezTo>
                      <a:pt x="5" y="8"/>
                      <a:pt x="3" y="7"/>
                      <a:pt x="2" y="7"/>
                    </a:cubicBezTo>
                    <a:cubicBezTo>
                      <a:pt x="3" y="7"/>
                      <a:pt x="0" y="10"/>
                      <a:pt x="1" y="9"/>
                    </a:cubicBezTo>
                    <a:cubicBezTo>
                      <a:pt x="0" y="11"/>
                      <a:pt x="8" y="10"/>
                      <a:pt x="8" y="10"/>
                    </a:cubicBezTo>
                    <a:cubicBezTo>
                      <a:pt x="9" y="10"/>
                      <a:pt x="13" y="11"/>
                      <a:pt x="13" y="11"/>
                    </a:cubicBezTo>
                    <a:cubicBezTo>
                      <a:pt x="12" y="11"/>
                      <a:pt x="11" y="11"/>
                      <a:pt x="11" y="12"/>
                    </a:cubicBezTo>
                    <a:cubicBezTo>
                      <a:pt x="11" y="12"/>
                      <a:pt x="12" y="13"/>
                      <a:pt x="12" y="13"/>
                    </a:cubicBezTo>
                    <a:cubicBezTo>
                      <a:pt x="11" y="14"/>
                      <a:pt x="9" y="14"/>
                      <a:pt x="8" y="14"/>
                    </a:cubicBezTo>
                    <a:cubicBezTo>
                      <a:pt x="8" y="14"/>
                      <a:pt x="2" y="15"/>
                      <a:pt x="3" y="15"/>
                    </a:cubicBezTo>
                    <a:cubicBezTo>
                      <a:pt x="5" y="16"/>
                      <a:pt x="8" y="15"/>
                      <a:pt x="10" y="16"/>
                    </a:cubicBezTo>
                    <a:cubicBezTo>
                      <a:pt x="11" y="17"/>
                      <a:pt x="11" y="18"/>
                      <a:pt x="12" y="18"/>
                    </a:cubicBezTo>
                    <a:cubicBezTo>
                      <a:pt x="12" y="18"/>
                      <a:pt x="14" y="17"/>
                      <a:pt x="15" y="17"/>
                    </a:cubicBezTo>
                    <a:cubicBezTo>
                      <a:pt x="14" y="17"/>
                      <a:pt x="13" y="18"/>
                      <a:pt x="13" y="18"/>
                    </a:cubicBezTo>
                    <a:cubicBezTo>
                      <a:pt x="13" y="19"/>
                      <a:pt x="15" y="18"/>
                      <a:pt x="15" y="18"/>
                    </a:cubicBezTo>
                    <a:cubicBezTo>
                      <a:pt x="16" y="19"/>
                      <a:pt x="8" y="23"/>
                      <a:pt x="10" y="23"/>
                    </a:cubicBezTo>
                    <a:cubicBezTo>
                      <a:pt x="12" y="24"/>
                      <a:pt x="14" y="23"/>
                      <a:pt x="15" y="23"/>
                    </a:cubicBezTo>
                    <a:cubicBezTo>
                      <a:pt x="17" y="23"/>
                      <a:pt x="19" y="23"/>
                      <a:pt x="21" y="24"/>
                    </a:cubicBezTo>
                    <a:cubicBezTo>
                      <a:pt x="20" y="23"/>
                      <a:pt x="20" y="24"/>
                      <a:pt x="20" y="24"/>
                    </a:cubicBezTo>
                    <a:cubicBezTo>
                      <a:pt x="21" y="25"/>
                      <a:pt x="22" y="25"/>
                      <a:pt x="22" y="25"/>
                    </a:cubicBezTo>
                    <a:cubicBezTo>
                      <a:pt x="24" y="26"/>
                      <a:pt x="27" y="26"/>
                      <a:pt x="29" y="26"/>
                    </a:cubicBezTo>
                    <a:cubicBezTo>
                      <a:pt x="31" y="26"/>
                      <a:pt x="31" y="25"/>
                      <a:pt x="33" y="25"/>
                    </a:cubicBezTo>
                    <a:cubicBezTo>
                      <a:pt x="35" y="24"/>
                      <a:pt x="37" y="24"/>
                      <a:pt x="39" y="23"/>
                    </a:cubicBezTo>
                    <a:cubicBezTo>
                      <a:pt x="42" y="21"/>
                      <a:pt x="43" y="20"/>
                      <a:pt x="46" y="19"/>
                    </a:cubicBezTo>
                    <a:cubicBezTo>
                      <a:pt x="48" y="19"/>
                      <a:pt x="49" y="16"/>
                      <a:pt x="52" y="16"/>
                    </a:cubicBezTo>
                    <a:cubicBezTo>
                      <a:pt x="52" y="15"/>
                      <a:pt x="53" y="15"/>
                      <a:pt x="52" y="14"/>
                    </a:cubicBezTo>
                    <a:cubicBezTo>
                      <a:pt x="51" y="13"/>
                      <a:pt x="53" y="13"/>
                      <a:pt x="54" y="13"/>
                    </a:cubicBezTo>
                    <a:cubicBezTo>
                      <a:pt x="54" y="13"/>
                      <a:pt x="52" y="12"/>
                      <a:pt x="52" y="12"/>
                    </a:cubicBezTo>
                    <a:cubicBezTo>
                      <a:pt x="52" y="11"/>
                      <a:pt x="54" y="10"/>
                      <a:pt x="53" y="10"/>
                    </a:cubicBezTo>
                    <a:cubicBezTo>
                      <a:pt x="51" y="9"/>
                      <a:pt x="54" y="10"/>
                      <a:pt x="53" y="10"/>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235" name="Freeform 418">
                <a:extLst>
                  <a:ext uri="{FF2B5EF4-FFF2-40B4-BE49-F238E27FC236}">
                    <a16:creationId xmlns:a16="http://schemas.microsoft.com/office/drawing/2014/main" id="{C83DA1CC-6470-9248-8530-3EEA572AB974}"/>
                  </a:ext>
                </a:extLst>
              </p:cNvPr>
              <p:cNvSpPr>
                <a:spLocks/>
              </p:cNvSpPr>
              <p:nvPr/>
            </p:nvSpPr>
            <p:spPr bwMode="auto">
              <a:xfrm>
                <a:off x="9725245" y="2538312"/>
                <a:ext cx="50968" cy="28669"/>
              </a:xfrm>
              <a:custGeom>
                <a:avLst/>
                <a:gdLst>
                  <a:gd name="T0" fmla="*/ 3 w 11"/>
                  <a:gd name="T1" fmla="*/ 4 h 6"/>
                  <a:gd name="T2" fmla="*/ 1 w 11"/>
                  <a:gd name="T3" fmla="*/ 1 h 6"/>
                  <a:gd name="T4" fmla="*/ 6 w 11"/>
                  <a:gd name="T5" fmla="*/ 1 h 6"/>
                  <a:gd name="T6" fmla="*/ 3 w 11"/>
                  <a:gd name="T7" fmla="*/ 4 h 6"/>
                  <a:gd name="T8" fmla="*/ 3 w 11"/>
                  <a:gd name="T9" fmla="*/ 4 h 6"/>
                </a:gdLst>
                <a:ahLst/>
                <a:cxnLst>
                  <a:cxn ang="0">
                    <a:pos x="T0" y="T1"/>
                  </a:cxn>
                  <a:cxn ang="0">
                    <a:pos x="T2" y="T3"/>
                  </a:cxn>
                  <a:cxn ang="0">
                    <a:pos x="T4" y="T5"/>
                  </a:cxn>
                  <a:cxn ang="0">
                    <a:pos x="T6" y="T7"/>
                  </a:cxn>
                  <a:cxn ang="0">
                    <a:pos x="T8" y="T9"/>
                  </a:cxn>
                </a:cxnLst>
                <a:rect l="0" t="0" r="r" b="b"/>
                <a:pathLst>
                  <a:path w="11" h="6">
                    <a:moveTo>
                      <a:pt x="3" y="4"/>
                    </a:moveTo>
                    <a:cubicBezTo>
                      <a:pt x="1" y="3"/>
                      <a:pt x="0" y="3"/>
                      <a:pt x="1" y="1"/>
                    </a:cubicBezTo>
                    <a:cubicBezTo>
                      <a:pt x="2" y="0"/>
                      <a:pt x="4" y="1"/>
                      <a:pt x="6" y="1"/>
                    </a:cubicBezTo>
                    <a:cubicBezTo>
                      <a:pt x="11" y="2"/>
                      <a:pt x="6" y="6"/>
                      <a:pt x="3" y="4"/>
                    </a:cubicBezTo>
                    <a:cubicBezTo>
                      <a:pt x="2" y="3"/>
                      <a:pt x="4" y="5"/>
                      <a:pt x="3" y="4"/>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236" name="Freeform 419">
                <a:extLst>
                  <a:ext uri="{FF2B5EF4-FFF2-40B4-BE49-F238E27FC236}">
                    <a16:creationId xmlns:a16="http://schemas.microsoft.com/office/drawing/2014/main" id="{7E9C94CB-8CB0-8C42-BB3A-C97ED65BF9DF}"/>
                  </a:ext>
                </a:extLst>
              </p:cNvPr>
              <p:cNvSpPr>
                <a:spLocks/>
              </p:cNvSpPr>
              <p:nvPr/>
            </p:nvSpPr>
            <p:spPr bwMode="auto">
              <a:xfrm>
                <a:off x="9626492" y="2949248"/>
                <a:ext cx="28669" cy="23893"/>
              </a:xfrm>
              <a:custGeom>
                <a:avLst/>
                <a:gdLst>
                  <a:gd name="T0" fmla="*/ 5 w 6"/>
                  <a:gd name="T1" fmla="*/ 2 h 5"/>
                  <a:gd name="T2" fmla="*/ 5 w 6"/>
                  <a:gd name="T3" fmla="*/ 1 h 5"/>
                  <a:gd name="T4" fmla="*/ 2 w 6"/>
                  <a:gd name="T5" fmla="*/ 1 h 5"/>
                  <a:gd name="T6" fmla="*/ 1 w 6"/>
                  <a:gd name="T7" fmla="*/ 3 h 5"/>
                  <a:gd name="T8" fmla="*/ 0 w 6"/>
                  <a:gd name="T9" fmla="*/ 4 h 5"/>
                  <a:gd name="T10" fmla="*/ 5 w 6"/>
                  <a:gd name="T11" fmla="*/ 2 h 5"/>
                  <a:gd name="T12" fmla="*/ 5 w 6"/>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5" y="2"/>
                    </a:moveTo>
                    <a:cubicBezTo>
                      <a:pt x="6" y="2"/>
                      <a:pt x="5" y="1"/>
                      <a:pt x="5" y="1"/>
                    </a:cubicBezTo>
                    <a:cubicBezTo>
                      <a:pt x="4" y="0"/>
                      <a:pt x="3" y="1"/>
                      <a:pt x="2" y="1"/>
                    </a:cubicBezTo>
                    <a:cubicBezTo>
                      <a:pt x="1" y="1"/>
                      <a:pt x="0" y="2"/>
                      <a:pt x="1" y="3"/>
                    </a:cubicBezTo>
                    <a:cubicBezTo>
                      <a:pt x="1" y="3"/>
                      <a:pt x="0" y="5"/>
                      <a:pt x="0" y="4"/>
                    </a:cubicBezTo>
                    <a:cubicBezTo>
                      <a:pt x="0" y="4"/>
                      <a:pt x="5" y="2"/>
                      <a:pt x="5" y="2"/>
                    </a:cubicBezTo>
                    <a:cubicBezTo>
                      <a:pt x="6" y="2"/>
                      <a:pt x="3" y="3"/>
                      <a:pt x="5" y="2"/>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237" name="Freeform 420">
                <a:extLst>
                  <a:ext uri="{FF2B5EF4-FFF2-40B4-BE49-F238E27FC236}">
                    <a16:creationId xmlns:a16="http://schemas.microsoft.com/office/drawing/2014/main" id="{0C5153AE-70E7-D14C-B57D-F044DF09FA8D}"/>
                  </a:ext>
                </a:extLst>
              </p:cNvPr>
              <p:cNvSpPr>
                <a:spLocks/>
              </p:cNvSpPr>
              <p:nvPr/>
            </p:nvSpPr>
            <p:spPr bwMode="auto">
              <a:xfrm>
                <a:off x="9005311" y="3086227"/>
                <a:ext cx="23891" cy="12742"/>
              </a:xfrm>
              <a:custGeom>
                <a:avLst/>
                <a:gdLst>
                  <a:gd name="T0" fmla="*/ 3 w 5"/>
                  <a:gd name="T1" fmla="*/ 3 h 3"/>
                  <a:gd name="T2" fmla="*/ 3 w 5"/>
                  <a:gd name="T3" fmla="*/ 0 h 3"/>
                  <a:gd name="T4" fmla="*/ 3 w 5"/>
                  <a:gd name="T5" fmla="*/ 3 h 3"/>
                </a:gdLst>
                <a:ahLst/>
                <a:cxnLst>
                  <a:cxn ang="0">
                    <a:pos x="T0" y="T1"/>
                  </a:cxn>
                  <a:cxn ang="0">
                    <a:pos x="T2" y="T3"/>
                  </a:cxn>
                  <a:cxn ang="0">
                    <a:pos x="T4" y="T5"/>
                  </a:cxn>
                </a:cxnLst>
                <a:rect l="0" t="0" r="r" b="b"/>
                <a:pathLst>
                  <a:path w="5" h="3">
                    <a:moveTo>
                      <a:pt x="3" y="3"/>
                    </a:moveTo>
                    <a:cubicBezTo>
                      <a:pt x="1" y="3"/>
                      <a:pt x="0" y="1"/>
                      <a:pt x="3" y="0"/>
                    </a:cubicBezTo>
                    <a:cubicBezTo>
                      <a:pt x="5" y="0"/>
                      <a:pt x="4" y="3"/>
                      <a:pt x="3" y="3"/>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238" name="Freeform 421">
                <a:extLst>
                  <a:ext uri="{FF2B5EF4-FFF2-40B4-BE49-F238E27FC236}">
                    <a16:creationId xmlns:a16="http://schemas.microsoft.com/office/drawing/2014/main" id="{D62A2268-DEC2-CE4F-8A98-086A3BBC4562}"/>
                  </a:ext>
                </a:extLst>
              </p:cNvPr>
              <p:cNvSpPr>
                <a:spLocks/>
              </p:cNvSpPr>
              <p:nvPr/>
            </p:nvSpPr>
            <p:spPr bwMode="auto">
              <a:xfrm>
                <a:off x="9425803" y="3226390"/>
                <a:ext cx="23891" cy="22299"/>
              </a:xfrm>
              <a:custGeom>
                <a:avLst/>
                <a:gdLst>
                  <a:gd name="T0" fmla="*/ 5 w 5"/>
                  <a:gd name="T1" fmla="*/ 1 h 5"/>
                  <a:gd name="T2" fmla="*/ 1 w 5"/>
                  <a:gd name="T3" fmla="*/ 5 h 5"/>
                  <a:gd name="T4" fmla="*/ 4 w 5"/>
                  <a:gd name="T5" fmla="*/ 3 h 5"/>
                  <a:gd name="T6" fmla="*/ 5 w 5"/>
                  <a:gd name="T7" fmla="*/ 1 h 5"/>
                </a:gdLst>
                <a:ahLst/>
                <a:cxnLst>
                  <a:cxn ang="0">
                    <a:pos x="T0" y="T1"/>
                  </a:cxn>
                  <a:cxn ang="0">
                    <a:pos x="T2" y="T3"/>
                  </a:cxn>
                  <a:cxn ang="0">
                    <a:pos x="T4" y="T5"/>
                  </a:cxn>
                  <a:cxn ang="0">
                    <a:pos x="T6" y="T7"/>
                  </a:cxn>
                </a:cxnLst>
                <a:rect l="0" t="0" r="r" b="b"/>
                <a:pathLst>
                  <a:path w="5" h="5">
                    <a:moveTo>
                      <a:pt x="5" y="1"/>
                    </a:moveTo>
                    <a:cubicBezTo>
                      <a:pt x="5" y="1"/>
                      <a:pt x="0" y="5"/>
                      <a:pt x="1" y="5"/>
                    </a:cubicBezTo>
                    <a:cubicBezTo>
                      <a:pt x="2" y="5"/>
                      <a:pt x="4" y="3"/>
                      <a:pt x="4" y="3"/>
                    </a:cubicBezTo>
                    <a:cubicBezTo>
                      <a:pt x="5" y="2"/>
                      <a:pt x="5" y="0"/>
                      <a:pt x="5" y="1"/>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239" name="Freeform 422">
                <a:extLst>
                  <a:ext uri="{FF2B5EF4-FFF2-40B4-BE49-F238E27FC236}">
                    <a16:creationId xmlns:a16="http://schemas.microsoft.com/office/drawing/2014/main" id="{A95E61F0-F5CE-A444-87D0-DE8ABFDEE425}"/>
                  </a:ext>
                </a:extLst>
              </p:cNvPr>
              <p:cNvSpPr>
                <a:spLocks/>
              </p:cNvSpPr>
              <p:nvPr/>
            </p:nvSpPr>
            <p:spPr bwMode="auto">
              <a:xfrm>
                <a:off x="9411468" y="3263023"/>
                <a:ext cx="9557" cy="4778"/>
              </a:xfrm>
              <a:custGeom>
                <a:avLst/>
                <a:gdLst>
                  <a:gd name="T0" fmla="*/ 1 w 2"/>
                  <a:gd name="T1" fmla="*/ 0 h 1"/>
                  <a:gd name="T2" fmla="*/ 1 w 2"/>
                  <a:gd name="T3" fmla="*/ 1 h 1"/>
                  <a:gd name="T4" fmla="*/ 1 w 2"/>
                  <a:gd name="T5" fmla="*/ 0 h 1"/>
                </a:gdLst>
                <a:ahLst/>
                <a:cxnLst>
                  <a:cxn ang="0">
                    <a:pos x="T0" y="T1"/>
                  </a:cxn>
                  <a:cxn ang="0">
                    <a:pos x="T2" y="T3"/>
                  </a:cxn>
                  <a:cxn ang="0">
                    <a:pos x="T4" y="T5"/>
                  </a:cxn>
                </a:cxnLst>
                <a:rect l="0" t="0" r="r" b="b"/>
                <a:pathLst>
                  <a:path w="2" h="1">
                    <a:moveTo>
                      <a:pt x="1" y="0"/>
                    </a:moveTo>
                    <a:cubicBezTo>
                      <a:pt x="1" y="0"/>
                      <a:pt x="0" y="1"/>
                      <a:pt x="1" y="1"/>
                    </a:cubicBezTo>
                    <a:cubicBezTo>
                      <a:pt x="1" y="1"/>
                      <a:pt x="2" y="0"/>
                      <a:pt x="1" y="0"/>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240" name="Freeform 423">
                <a:extLst>
                  <a:ext uri="{FF2B5EF4-FFF2-40B4-BE49-F238E27FC236}">
                    <a16:creationId xmlns:a16="http://schemas.microsoft.com/office/drawing/2014/main" id="{7E905F4E-96A0-974B-8444-13C8A192F497}"/>
                  </a:ext>
                </a:extLst>
              </p:cNvPr>
              <p:cNvSpPr>
                <a:spLocks/>
              </p:cNvSpPr>
              <p:nvPr/>
            </p:nvSpPr>
            <p:spPr bwMode="auto">
              <a:xfrm>
                <a:off x="9346165" y="3337884"/>
                <a:ext cx="14335" cy="4778"/>
              </a:xfrm>
              <a:custGeom>
                <a:avLst/>
                <a:gdLst>
                  <a:gd name="T0" fmla="*/ 2 w 3"/>
                  <a:gd name="T1" fmla="*/ 0 h 1"/>
                  <a:gd name="T2" fmla="*/ 1 w 3"/>
                  <a:gd name="T3" fmla="*/ 1 h 1"/>
                  <a:gd name="T4" fmla="*/ 2 w 3"/>
                  <a:gd name="T5" fmla="*/ 0 h 1"/>
                </a:gdLst>
                <a:ahLst/>
                <a:cxnLst>
                  <a:cxn ang="0">
                    <a:pos x="T0" y="T1"/>
                  </a:cxn>
                  <a:cxn ang="0">
                    <a:pos x="T2" y="T3"/>
                  </a:cxn>
                  <a:cxn ang="0">
                    <a:pos x="T4" y="T5"/>
                  </a:cxn>
                </a:cxnLst>
                <a:rect l="0" t="0" r="r" b="b"/>
                <a:pathLst>
                  <a:path w="3" h="1">
                    <a:moveTo>
                      <a:pt x="2" y="0"/>
                    </a:moveTo>
                    <a:cubicBezTo>
                      <a:pt x="2" y="0"/>
                      <a:pt x="0" y="1"/>
                      <a:pt x="1" y="1"/>
                    </a:cubicBezTo>
                    <a:cubicBezTo>
                      <a:pt x="1" y="1"/>
                      <a:pt x="3" y="0"/>
                      <a:pt x="2" y="0"/>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241" name="Freeform 424">
                <a:extLst>
                  <a:ext uri="{FF2B5EF4-FFF2-40B4-BE49-F238E27FC236}">
                    <a16:creationId xmlns:a16="http://schemas.microsoft.com/office/drawing/2014/main" id="{6E9442A9-0387-6C45-8E4D-CD46D03FF052}"/>
                  </a:ext>
                </a:extLst>
              </p:cNvPr>
              <p:cNvSpPr>
                <a:spLocks/>
              </p:cNvSpPr>
              <p:nvPr/>
            </p:nvSpPr>
            <p:spPr bwMode="auto">
              <a:xfrm>
                <a:off x="9290417" y="3361775"/>
                <a:ext cx="33448" cy="19114"/>
              </a:xfrm>
              <a:custGeom>
                <a:avLst/>
                <a:gdLst>
                  <a:gd name="T0" fmla="*/ 6 w 7"/>
                  <a:gd name="T1" fmla="*/ 0 h 4"/>
                  <a:gd name="T2" fmla="*/ 1 w 7"/>
                  <a:gd name="T3" fmla="*/ 3 h 4"/>
                  <a:gd name="T4" fmla="*/ 6 w 7"/>
                  <a:gd name="T5" fmla="*/ 0 h 4"/>
                </a:gdLst>
                <a:ahLst/>
                <a:cxnLst>
                  <a:cxn ang="0">
                    <a:pos x="T0" y="T1"/>
                  </a:cxn>
                  <a:cxn ang="0">
                    <a:pos x="T2" y="T3"/>
                  </a:cxn>
                  <a:cxn ang="0">
                    <a:pos x="T4" y="T5"/>
                  </a:cxn>
                </a:cxnLst>
                <a:rect l="0" t="0" r="r" b="b"/>
                <a:pathLst>
                  <a:path w="7" h="4">
                    <a:moveTo>
                      <a:pt x="6" y="0"/>
                    </a:moveTo>
                    <a:cubicBezTo>
                      <a:pt x="5" y="0"/>
                      <a:pt x="0" y="2"/>
                      <a:pt x="1" y="3"/>
                    </a:cubicBezTo>
                    <a:cubicBezTo>
                      <a:pt x="2" y="4"/>
                      <a:pt x="7" y="0"/>
                      <a:pt x="6" y="0"/>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242" name="Freeform 425">
                <a:extLst>
                  <a:ext uri="{FF2B5EF4-FFF2-40B4-BE49-F238E27FC236}">
                    <a16:creationId xmlns:a16="http://schemas.microsoft.com/office/drawing/2014/main" id="{97F670D9-9A44-8C44-B894-532F702C7348}"/>
                  </a:ext>
                </a:extLst>
              </p:cNvPr>
              <p:cNvSpPr>
                <a:spLocks/>
              </p:cNvSpPr>
              <p:nvPr/>
            </p:nvSpPr>
            <p:spPr bwMode="auto">
              <a:xfrm>
                <a:off x="9253784" y="3380889"/>
                <a:ext cx="27077" cy="17521"/>
              </a:xfrm>
              <a:custGeom>
                <a:avLst/>
                <a:gdLst>
                  <a:gd name="T0" fmla="*/ 5 w 6"/>
                  <a:gd name="T1" fmla="*/ 0 h 4"/>
                  <a:gd name="T2" fmla="*/ 1 w 6"/>
                  <a:gd name="T3" fmla="*/ 3 h 4"/>
                  <a:gd name="T4" fmla="*/ 5 w 6"/>
                  <a:gd name="T5" fmla="*/ 0 h 4"/>
                  <a:gd name="T6" fmla="*/ 5 w 6"/>
                  <a:gd name="T7" fmla="*/ 0 h 4"/>
                </a:gdLst>
                <a:ahLst/>
                <a:cxnLst>
                  <a:cxn ang="0">
                    <a:pos x="T0" y="T1"/>
                  </a:cxn>
                  <a:cxn ang="0">
                    <a:pos x="T2" y="T3"/>
                  </a:cxn>
                  <a:cxn ang="0">
                    <a:pos x="T4" y="T5"/>
                  </a:cxn>
                  <a:cxn ang="0">
                    <a:pos x="T6" y="T7"/>
                  </a:cxn>
                </a:cxnLst>
                <a:rect l="0" t="0" r="r" b="b"/>
                <a:pathLst>
                  <a:path w="6" h="4">
                    <a:moveTo>
                      <a:pt x="5" y="0"/>
                    </a:moveTo>
                    <a:cubicBezTo>
                      <a:pt x="5" y="0"/>
                      <a:pt x="0" y="2"/>
                      <a:pt x="1" y="3"/>
                    </a:cubicBezTo>
                    <a:cubicBezTo>
                      <a:pt x="2" y="4"/>
                      <a:pt x="5" y="0"/>
                      <a:pt x="5" y="0"/>
                    </a:cubicBezTo>
                    <a:cubicBezTo>
                      <a:pt x="5" y="0"/>
                      <a:pt x="6" y="0"/>
                      <a:pt x="5" y="0"/>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243" name="Freeform 426">
                <a:extLst>
                  <a:ext uri="{FF2B5EF4-FFF2-40B4-BE49-F238E27FC236}">
                    <a16:creationId xmlns:a16="http://schemas.microsoft.com/office/drawing/2014/main" id="{58CB7792-36F0-F848-B021-B62A20189717}"/>
                  </a:ext>
                </a:extLst>
              </p:cNvPr>
              <p:cNvSpPr>
                <a:spLocks/>
              </p:cNvSpPr>
              <p:nvPr/>
            </p:nvSpPr>
            <p:spPr bwMode="auto">
              <a:xfrm>
                <a:off x="9229892" y="3395224"/>
                <a:ext cx="23891" cy="22299"/>
              </a:xfrm>
              <a:custGeom>
                <a:avLst/>
                <a:gdLst>
                  <a:gd name="T0" fmla="*/ 4 w 5"/>
                  <a:gd name="T1" fmla="*/ 0 h 5"/>
                  <a:gd name="T2" fmla="*/ 0 w 5"/>
                  <a:gd name="T3" fmla="*/ 4 h 5"/>
                  <a:gd name="T4" fmla="*/ 4 w 5"/>
                  <a:gd name="T5" fmla="*/ 0 h 5"/>
                  <a:gd name="T6" fmla="*/ 4 w 5"/>
                  <a:gd name="T7" fmla="*/ 0 h 5"/>
                </a:gdLst>
                <a:ahLst/>
                <a:cxnLst>
                  <a:cxn ang="0">
                    <a:pos x="T0" y="T1"/>
                  </a:cxn>
                  <a:cxn ang="0">
                    <a:pos x="T2" y="T3"/>
                  </a:cxn>
                  <a:cxn ang="0">
                    <a:pos x="T4" y="T5"/>
                  </a:cxn>
                  <a:cxn ang="0">
                    <a:pos x="T6" y="T7"/>
                  </a:cxn>
                </a:cxnLst>
                <a:rect l="0" t="0" r="r" b="b"/>
                <a:pathLst>
                  <a:path w="5" h="5">
                    <a:moveTo>
                      <a:pt x="4" y="0"/>
                    </a:moveTo>
                    <a:cubicBezTo>
                      <a:pt x="4" y="0"/>
                      <a:pt x="0" y="4"/>
                      <a:pt x="0" y="4"/>
                    </a:cubicBezTo>
                    <a:cubicBezTo>
                      <a:pt x="2" y="5"/>
                      <a:pt x="4" y="0"/>
                      <a:pt x="4" y="0"/>
                    </a:cubicBezTo>
                    <a:cubicBezTo>
                      <a:pt x="4" y="0"/>
                      <a:pt x="5" y="0"/>
                      <a:pt x="4" y="0"/>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244" name="Freeform 427">
                <a:extLst>
                  <a:ext uri="{FF2B5EF4-FFF2-40B4-BE49-F238E27FC236}">
                    <a16:creationId xmlns:a16="http://schemas.microsoft.com/office/drawing/2014/main" id="{F84C1ECF-D904-BB41-9CA7-1A5D7CC55C29}"/>
                  </a:ext>
                </a:extLst>
              </p:cNvPr>
              <p:cNvSpPr>
                <a:spLocks/>
              </p:cNvSpPr>
              <p:nvPr/>
            </p:nvSpPr>
            <p:spPr bwMode="auto">
              <a:xfrm>
                <a:off x="9225113" y="3427079"/>
                <a:ext cx="4778" cy="4778"/>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1"/>
                      <a:pt x="1" y="1"/>
                    </a:cubicBezTo>
                    <a:cubicBezTo>
                      <a:pt x="1" y="1"/>
                      <a:pt x="1" y="0"/>
                      <a:pt x="1" y="0"/>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245" name="Freeform 428">
                <a:extLst>
                  <a:ext uri="{FF2B5EF4-FFF2-40B4-BE49-F238E27FC236}">
                    <a16:creationId xmlns:a16="http://schemas.microsoft.com/office/drawing/2014/main" id="{88B68C85-2FB9-8542-B85F-E29EE29B8DE1}"/>
                  </a:ext>
                </a:extLst>
              </p:cNvPr>
              <p:cNvSpPr>
                <a:spLocks/>
              </p:cNvSpPr>
              <p:nvPr/>
            </p:nvSpPr>
            <p:spPr bwMode="auto">
              <a:xfrm>
                <a:off x="9201222" y="3407966"/>
                <a:ext cx="23891" cy="19114"/>
              </a:xfrm>
              <a:custGeom>
                <a:avLst/>
                <a:gdLst>
                  <a:gd name="T0" fmla="*/ 4 w 5"/>
                  <a:gd name="T1" fmla="*/ 1 h 4"/>
                  <a:gd name="T2" fmla="*/ 0 w 5"/>
                  <a:gd name="T3" fmla="*/ 4 h 4"/>
                  <a:gd name="T4" fmla="*/ 4 w 5"/>
                  <a:gd name="T5" fmla="*/ 1 h 4"/>
                  <a:gd name="T6" fmla="*/ 4 w 5"/>
                  <a:gd name="T7" fmla="*/ 1 h 4"/>
                </a:gdLst>
                <a:ahLst/>
                <a:cxnLst>
                  <a:cxn ang="0">
                    <a:pos x="T0" y="T1"/>
                  </a:cxn>
                  <a:cxn ang="0">
                    <a:pos x="T2" y="T3"/>
                  </a:cxn>
                  <a:cxn ang="0">
                    <a:pos x="T4" y="T5"/>
                  </a:cxn>
                  <a:cxn ang="0">
                    <a:pos x="T6" y="T7"/>
                  </a:cxn>
                </a:cxnLst>
                <a:rect l="0" t="0" r="r" b="b"/>
                <a:pathLst>
                  <a:path w="5" h="4">
                    <a:moveTo>
                      <a:pt x="4" y="1"/>
                    </a:moveTo>
                    <a:cubicBezTo>
                      <a:pt x="2" y="2"/>
                      <a:pt x="0" y="3"/>
                      <a:pt x="0" y="4"/>
                    </a:cubicBezTo>
                    <a:cubicBezTo>
                      <a:pt x="0" y="4"/>
                      <a:pt x="4" y="1"/>
                      <a:pt x="4" y="1"/>
                    </a:cubicBezTo>
                    <a:cubicBezTo>
                      <a:pt x="3" y="1"/>
                      <a:pt x="5" y="0"/>
                      <a:pt x="4" y="1"/>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246" name="Freeform 429">
                <a:extLst>
                  <a:ext uri="{FF2B5EF4-FFF2-40B4-BE49-F238E27FC236}">
                    <a16:creationId xmlns:a16="http://schemas.microsoft.com/office/drawing/2014/main" id="{F7ECD0AE-2D45-F04C-A23B-F8E198C8D12E}"/>
                  </a:ext>
                </a:extLst>
              </p:cNvPr>
              <p:cNvSpPr>
                <a:spLocks/>
              </p:cNvSpPr>
              <p:nvPr/>
            </p:nvSpPr>
            <p:spPr bwMode="auto">
              <a:xfrm>
                <a:off x="9029202" y="3581578"/>
                <a:ext cx="9557" cy="14335"/>
              </a:xfrm>
              <a:custGeom>
                <a:avLst/>
                <a:gdLst>
                  <a:gd name="T0" fmla="*/ 1 w 2"/>
                  <a:gd name="T1" fmla="*/ 0 h 3"/>
                  <a:gd name="T2" fmla="*/ 1 w 2"/>
                  <a:gd name="T3" fmla="*/ 3 h 3"/>
                  <a:gd name="T4" fmla="*/ 1 w 2"/>
                  <a:gd name="T5" fmla="*/ 0 h 3"/>
                </a:gdLst>
                <a:ahLst/>
                <a:cxnLst>
                  <a:cxn ang="0">
                    <a:pos x="T0" y="T1"/>
                  </a:cxn>
                  <a:cxn ang="0">
                    <a:pos x="T2" y="T3"/>
                  </a:cxn>
                  <a:cxn ang="0">
                    <a:pos x="T4" y="T5"/>
                  </a:cxn>
                </a:cxnLst>
                <a:rect l="0" t="0" r="r" b="b"/>
                <a:pathLst>
                  <a:path w="2" h="3">
                    <a:moveTo>
                      <a:pt x="1" y="0"/>
                    </a:moveTo>
                    <a:cubicBezTo>
                      <a:pt x="1" y="0"/>
                      <a:pt x="0" y="3"/>
                      <a:pt x="1" y="3"/>
                    </a:cubicBezTo>
                    <a:cubicBezTo>
                      <a:pt x="2" y="3"/>
                      <a:pt x="2" y="0"/>
                      <a:pt x="1" y="0"/>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grpSp>
            <p:nvGrpSpPr>
              <p:cNvPr id="247" name="Group 246">
                <a:extLst>
                  <a:ext uri="{FF2B5EF4-FFF2-40B4-BE49-F238E27FC236}">
                    <a16:creationId xmlns:a16="http://schemas.microsoft.com/office/drawing/2014/main" id="{0D8E8044-A326-574E-B676-1960D6DF0361}"/>
                  </a:ext>
                </a:extLst>
              </p:cNvPr>
              <p:cNvGrpSpPr/>
              <p:nvPr/>
            </p:nvGrpSpPr>
            <p:grpSpPr>
              <a:xfrm>
                <a:off x="8857184" y="3380889"/>
                <a:ext cx="348815" cy="331297"/>
                <a:chOff x="5961121" y="2686387"/>
                <a:chExt cx="288233" cy="273757"/>
              </a:xfrm>
              <a:grpFill/>
            </p:grpSpPr>
            <p:sp>
              <p:nvSpPr>
                <p:cNvPr id="509" name="Freeform 430">
                  <a:extLst>
                    <a:ext uri="{FF2B5EF4-FFF2-40B4-BE49-F238E27FC236}">
                      <a16:creationId xmlns:a16="http://schemas.microsoft.com/office/drawing/2014/main" id="{33A32EF2-9ADE-D845-99EC-8390D6E9F219}"/>
                    </a:ext>
                  </a:extLst>
                </p:cNvPr>
                <p:cNvSpPr>
                  <a:spLocks/>
                </p:cNvSpPr>
                <p:nvPr/>
              </p:nvSpPr>
              <p:spPr bwMode="auto">
                <a:xfrm>
                  <a:off x="6130902" y="2686387"/>
                  <a:ext cx="118452" cy="100026"/>
                </a:xfrm>
                <a:custGeom>
                  <a:avLst/>
                  <a:gdLst>
                    <a:gd name="T0" fmla="*/ 28 w 31"/>
                    <a:gd name="T1" fmla="*/ 10 h 26"/>
                    <a:gd name="T2" fmla="*/ 29 w 31"/>
                    <a:gd name="T3" fmla="*/ 7 h 26"/>
                    <a:gd name="T4" fmla="*/ 27 w 31"/>
                    <a:gd name="T5" fmla="*/ 10 h 26"/>
                    <a:gd name="T6" fmla="*/ 20 w 31"/>
                    <a:gd name="T7" fmla="*/ 8 h 26"/>
                    <a:gd name="T8" fmla="*/ 11 w 31"/>
                    <a:gd name="T9" fmla="*/ 1 h 26"/>
                    <a:gd name="T10" fmla="*/ 11 w 31"/>
                    <a:gd name="T11" fmla="*/ 5 h 26"/>
                    <a:gd name="T12" fmla="*/ 9 w 31"/>
                    <a:gd name="T13" fmla="*/ 11 h 26"/>
                    <a:gd name="T14" fmla="*/ 7 w 31"/>
                    <a:gd name="T15" fmla="*/ 14 h 26"/>
                    <a:gd name="T16" fmla="*/ 4 w 31"/>
                    <a:gd name="T17" fmla="*/ 14 h 26"/>
                    <a:gd name="T18" fmla="*/ 5 w 31"/>
                    <a:gd name="T19" fmla="*/ 16 h 26"/>
                    <a:gd name="T20" fmla="*/ 1 w 31"/>
                    <a:gd name="T21" fmla="*/ 18 h 26"/>
                    <a:gd name="T22" fmla="*/ 2 w 31"/>
                    <a:gd name="T23" fmla="*/ 23 h 26"/>
                    <a:gd name="T24" fmla="*/ 4 w 31"/>
                    <a:gd name="T25" fmla="*/ 25 h 26"/>
                    <a:gd name="T26" fmla="*/ 6 w 31"/>
                    <a:gd name="T27" fmla="*/ 23 h 26"/>
                    <a:gd name="T28" fmla="*/ 7 w 31"/>
                    <a:gd name="T29" fmla="*/ 23 h 26"/>
                    <a:gd name="T30" fmla="*/ 4 w 31"/>
                    <a:gd name="T31" fmla="*/ 20 h 26"/>
                    <a:gd name="T32" fmla="*/ 7 w 31"/>
                    <a:gd name="T33" fmla="*/ 19 h 26"/>
                    <a:gd name="T34" fmla="*/ 12 w 31"/>
                    <a:gd name="T35" fmla="*/ 18 h 26"/>
                    <a:gd name="T36" fmla="*/ 17 w 31"/>
                    <a:gd name="T37" fmla="*/ 21 h 26"/>
                    <a:gd name="T38" fmla="*/ 21 w 31"/>
                    <a:gd name="T39" fmla="*/ 16 h 26"/>
                    <a:gd name="T40" fmla="*/ 31 w 31"/>
                    <a:gd name="T41" fmla="*/ 14 h 26"/>
                    <a:gd name="T42" fmla="*/ 29 w 31"/>
                    <a:gd name="T43" fmla="*/ 12 h 26"/>
                    <a:gd name="T44" fmla="*/ 28 w 31"/>
                    <a:gd name="T45" fmla="*/ 10 h 26"/>
                    <a:gd name="T46" fmla="*/ 28 w 31"/>
                    <a:gd name="T47"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26">
                      <a:moveTo>
                        <a:pt x="28" y="10"/>
                      </a:moveTo>
                      <a:cubicBezTo>
                        <a:pt x="28" y="10"/>
                        <a:pt x="29" y="8"/>
                        <a:pt x="29" y="7"/>
                      </a:cubicBezTo>
                      <a:cubicBezTo>
                        <a:pt x="29" y="8"/>
                        <a:pt x="27" y="10"/>
                        <a:pt x="27" y="10"/>
                      </a:cubicBezTo>
                      <a:cubicBezTo>
                        <a:pt x="25" y="10"/>
                        <a:pt x="21" y="9"/>
                        <a:pt x="20" y="8"/>
                      </a:cubicBezTo>
                      <a:cubicBezTo>
                        <a:pt x="17" y="7"/>
                        <a:pt x="15" y="2"/>
                        <a:pt x="11" y="1"/>
                      </a:cubicBezTo>
                      <a:cubicBezTo>
                        <a:pt x="9" y="0"/>
                        <a:pt x="10" y="4"/>
                        <a:pt x="11" y="5"/>
                      </a:cubicBezTo>
                      <a:cubicBezTo>
                        <a:pt x="11" y="7"/>
                        <a:pt x="10" y="9"/>
                        <a:pt x="9" y="11"/>
                      </a:cubicBezTo>
                      <a:cubicBezTo>
                        <a:pt x="8" y="12"/>
                        <a:pt x="10" y="15"/>
                        <a:pt x="7" y="14"/>
                      </a:cubicBezTo>
                      <a:cubicBezTo>
                        <a:pt x="7" y="14"/>
                        <a:pt x="5" y="13"/>
                        <a:pt x="4" y="14"/>
                      </a:cubicBezTo>
                      <a:cubicBezTo>
                        <a:pt x="4" y="15"/>
                        <a:pt x="5" y="16"/>
                        <a:pt x="5" y="16"/>
                      </a:cubicBezTo>
                      <a:cubicBezTo>
                        <a:pt x="5" y="16"/>
                        <a:pt x="2" y="18"/>
                        <a:pt x="1" y="18"/>
                      </a:cubicBezTo>
                      <a:cubicBezTo>
                        <a:pt x="0" y="20"/>
                        <a:pt x="3" y="21"/>
                        <a:pt x="2" y="23"/>
                      </a:cubicBezTo>
                      <a:cubicBezTo>
                        <a:pt x="1" y="24"/>
                        <a:pt x="3" y="26"/>
                        <a:pt x="4" y="25"/>
                      </a:cubicBezTo>
                      <a:cubicBezTo>
                        <a:pt x="5" y="24"/>
                        <a:pt x="5" y="23"/>
                        <a:pt x="6" y="23"/>
                      </a:cubicBezTo>
                      <a:cubicBezTo>
                        <a:pt x="6" y="23"/>
                        <a:pt x="7" y="24"/>
                        <a:pt x="7" y="23"/>
                      </a:cubicBezTo>
                      <a:cubicBezTo>
                        <a:pt x="7" y="22"/>
                        <a:pt x="5" y="21"/>
                        <a:pt x="4" y="20"/>
                      </a:cubicBezTo>
                      <a:cubicBezTo>
                        <a:pt x="3" y="18"/>
                        <a:pt x="7" y="19"/>
                        <a:pt x="7" y="19"/>
                      </a:cubicBezTo>
                      <a:cubicBezTo>
                        <a:pt x="9" y="19"/>
                        <a:pt x="10" y="17"/>
                        <a:pt x="12" y="18"/>
                      </a:cubicBezTo>
                      <a:cubicBezTo>
                        <a:pt x="14" y="19"/>
                        <a:pt x="15" y="20"/>
                        <a:pt x="17" y="21"/>
                      </a:cubicBezTo>
                      <a:cubicBezTo>
                        <a:pt x="20" y="23"/>
                        <a:pt x="19" y="17"/>
                        <a:pt x="21" y="16"/>
                      </a:cubicBezTo>
                      <a:cubicBezTo>
                        <a:pt x="21" y="16"/>
                        <a:pt x="31" y="16"/>
                        <a:pt x="31" y="14"/>
                      </a:cubicBezTo>
                      <a:cubicBezTo>
                        <a:pt x="30" y="13"/>
                        <a:pt x="27" y="15"/>
                        <a:pt x="29" y="12"/>
                      </a:cubicBezTo>
                      <a:cubicBezTo>
                        <a:pt x="30" y="11"/>
                        <a:pt x="27" y="12"/>
                        <a:pt x="28" y="10"/>
                      </a:cubicBezTo>
                      <a:cubicBezTo>
                        <a:pt x="29" y="7"/>
                        <a:pt x="28" y="11"/>
                        <a:pt x="28" y="10"/>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510" name="Freeform 431">
                  <a:extLst>
                    <a:ext uri="{FF2B5EF4-FFF2-40B4-BE49-F238E27FC236}">
                      <a16:creationId xmlns:a16="http://schemas.microsoft.com/office/drawing/2014/main" id="{09E8105E-AC52-1540-B133-DAF302DC4FD4}"/>
                    </a:ext>
                  </a:extLst>
                </p:cNvPr>
                <p:cNvSpPr>
                  <a:spLocks/>
                </p:cNvSpPr>
                <p:nvPr/>
              </p:nvSpPr>
              <p:spPr bwMode="auto">
                <a:xfrm>
                  <a:off x="5961121" y="2778517"/>
                  <a:ext cx="215847" cy="181627"/>
                </a:xfrm>
                <a:custGeom>
                  <a:avLst/>
                  <a:gdLst>
                    <a:gd name="T0" fmla="*/ 52 w 56"/>
                    <a:gd name="T1" fmla="*/ 1 h 47"/>
                    <a:gd name="T2" fmla="*/ 51 w 56"/>
                    <a:gd name="T3" fmla="*/ 1 h 47"/>
                    <a:gd name="T4" fmla="*/ 52 w 56"/>
                    <a:gd name="T5" fmla="*/ 3 h 47"/>
                    <a:gd name="T6" fmla="*/ 49 w 56"/>
                    <a:gd name="T7" fmla="*/ 3 h 47"/>
                    <a:gd name="T8" fmla="*/ 47 w 56"/>
                    <a:gd name="T9" fmla="*/ 5 h 47"/>
                    <a:gd name="T10" fmla="*/ 45 w 56"/>
                    <a:gd name="T11" fmla="*/ 6 h 47"/>
                    <a:gd name="T12" fmla="*/ 46 w 56"/>
                    <a:gd name="T13" fmla="*/ 7 h 47"/>
                    <a:gd name="T14" fmla="*/ 46 w 56"/>
                    <a:gd name="T15" fmla="*/ 10 h 47"/>
                    <a:gd name="T16" fmla="*/ 46 w 56"/>
                    <a:gd name="T17" fmla="*/ 13 h 47"/>
                    <a:gd name="T18" fmla="*/ 41 w 56"/>
                    <a:gd name="T19" fmla="*/ 22 h 47"/>
                    <a:gd name="T20" fmla="*/ 36 w 56"/>
                    <a:gd name="T21" fmla="*/ 27 h 47"/>
                    <a:gd name="T22" fmla="*/ 31 w 56"/>
                    <a:gd name="T23" fmla="*/ 27 h 47"/>
                    <a:gd name="T24" fmla="*/ 32 w 56"/>
                    <a:gd name="T25" fmla="*/ 24 h 47"/>
                    <a:gd name="T26" fmla="*/ 30 w 56"/>
                    <a:gd name="T27" fmla="*/ 25 h 47"/>
                    <a:gd name="T28" fmla="*/ 29 w 56"/>
                    <a:gd name="T29" fmla="*/ 27 h 47"/>
                    <a:gd name="T30" fmla="*/ 25 w 56"/>
                    <a:gd name="T31" fmla="*/ 33 h 47"/>
                    <a:gd name="T32" fmla="*/ 25 w 56"/>
                    <a:gd name="T33" fmla="*/ 34 h 47"/>
                    <a:gd name="T34" fmla="*/ 23 w 56"/>
                    <a:gd name="T35" fmla="*/ 36 h 47"/>
                    <a:gd name="T36" fmla="*/ 21 w 56"/>
                    <a:gd name="T37" fmla="*/ 35 h 47"/>
                    <a:gd name="T38" fmla="*/ 17 w 56"/>
                    <a:gd name="T39" fmla="*/ 35 h 47"/>
                    <a:gd name="T40" fmla="*/ 9 w 56"/>
                    <a:gd name="T41" fmla="*/ 36 h 47"/>
                    <a:gd name="T42" fmla="*/ 2 w 56"/>
                    <a:gd name="T43" fmla="*/ 42 h 47"/>
                    <a:gd name="T44" fmla="*/ 1 w 56"/>
                    <a:gd name="T45" fmla="*/ 44 h 47"/>
                    <a:gd name="T46" fmla="*/ 3 w 56"/>
                    <a:gd name="T47" fmla="*/ 43 h 47"/>
                    <a:gd name="T48" fmla="*/ 5 w 56"/>
                    <a:gd name="T49" fmla="*/ 44 h 47"/>
                    <a:gd name="T50" fmla="*/ 22 w 56"/>
                    <a:gd name="T51" fmla="*/ 40 h 47"/>
                    <a:gd name="T52" fmla="*/ 21 w 56"/>
                    <a:gd name="T53" fmla="*/ 43 h 47"/>
                    <a:gd name="T54" fmla="*/ 24 w 56"/>
                    <a:gd name="T55" fmla="*/ 47 h 47"/>
                    <a:gd name="T56" fmla="*/ 27 w 56"/>
                    <a:gd name="T57" fmla="*/ 44 h 47"/>
                    <a:gd name="T58" fmla="*/ 30 w 56"/>
                    <a:gd name="T59" fmla="*/ 43 h 47"/>
                    <a:gd name="T60" fmla="*/ 31 w 56"/>
                    <a:gd name="T61" fmla="*/ 40 h 47"/>
                    <a:gd name="T62" fmla="*/ 38 w 56"/>
                    <a:gd name="T63" fmla="*/ 39 h 47"/>
                    <a:gd name="T64" fmla="*/ 41 w 56"/>
                    <a:gd name="T65" fmla="*/ 40 h 47"/>
                    <a:gd name="T66" fmla="*/ 43 w 56"/>
                    <a:gd name="T67" fmla="*/ 37 h 47"/>
                    <a:gd name="T68" fmla="*/ 45 w 56"/>
                    <a:gd name="T69" fmla="*/ 35 h 47"/>
                    <a:gd name="T70" fmla="*/ 46 w 56"/>
                    <a:gd name="T71" fmla="*/ 38 h 47"/>
                    <a:gd name="T72" fmla="*/ 48 w 56"/>
                    <a:gd name="T73" fmla="*/ 37 h 47"/>
                    <a:gd name="T74" fmla="*/ 49 w 56"/>
                    <a:gd name="T75" fmla="*/ 35 h 47"/>
                    <a:gd name="T76" fmla="*/ 49 w 56"/>
                    <a:gd name="T77" fmla="*/ 32 h 47"/>
                    <a:gd name="T78" fmla="*/ 51 w 56"/>
                    <a:gd name="T79" fmla="*/ 26 h 47"/>
                    <a:gd name="T80" fmla="*/ 51 w 56"/>
                    <a:gd name="T81" fmla="*/ 19 h 47"/>
                    <a:gd name="T82" fmla="*/ 53 w 56"/>
                    <a:gd name="T83" fmla="*/ 19 h 47"/>
                    <a:gd name="T84" fmla="*/ 55 w 56"/>
                    <a:gd name="T85" fmla="*/ 17 h 47"/>
                    <a:gd name="T86" fmla="*/ 55 w 56"/>
                    <a:gd name="T87" fmla="*/ 9 h 47"/>
                    <a:gd name="T88" fmla="*/ 52 w 56"/>
                    <a:gd name="T89" fmla="*/ 1 h 47"/>
                    <a:gd name="T90" fmla="*/ 52 w 56"/>
                    <a:gd name="T91" fmla="*/ 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 h="47">
                      <a:moveTo>
                        <a:pt x="52" y="1"/>
                      </a:moveTo>
                      <a:cubicBezTo>
                        <a:pt x="51" y="1"/>
                        <a:pt x="51" y="0"/>
                        <a:pt x="51" y="1"/>
                      </a:cubicBezTo>
                      <a:cubicBezTo>
                        <a:pt x="49" y="2"/>
                        <a:pt x="51" y="2"/>
                        <a:pt x="52" y="3"/>
                      </a:cubicBezTo>
                      <a:cubicBezTo>
                        <a:pt x="53" y="4"/>
                        <a:pt x="50" y="5"/>
                        <a:pt x="49" y="3"/>
                      </a:cubicBezTo>
                      <a:cubicBezTo>
                        <a:pt x="48" y="1"/>
                        <a:pt x="47" y="4"/>
                        <a:pt x="47" y="5"/>
                      </a:cubicBezTo>
                      <a:cubicBezTo>
                        <a:pt x="46" y="5"/>
                        <a:pt x="45" y="6"/>
                        <a:pt x="45" y="6"/>
                      </a:cubicBezTo>
                      <a:cubicBezTo>
                        <a:pt x="45" y="8"/>
                        <a:pt x="46" y="7"/>
                        <a:pt x="46" y="7"/>
                      </a:cubicBezTo>
                      <a:cubicBezTo>
                        <a:pt x="46" y="8"/>
                        <a:pt x="46" y="9"/>
                        <a:pt x="46" y="10"/>
                      </a:cubicBezTo>
                      <a:cubicBezTo>
                        <a:pt x="46" y="11"/>
                        <a:pt x="47" y="11"/>
                        <a:pt x="46" y="13"/>
                      </a:cubicBezTo>
                      <a:cubicBezTo>
                        <a:pt x="44" y="16"/>
                        <a:pt x="43" y="19"/>
                        <a:pt x="41" y="22"/>
                      </a:cubicBezTo>
                      <a:cubicBezTo>
                        <a:pt x="40" y="23"/>
                        <a:pt x="37" y="27"/>
                        <a:pt x="36" y="27"/>
                      </a:cubicBezTo>
                      <a:cubicBezTo>
                        <a:pt x="34" y="27"/>
                        <a:pt x="32" y="28"/>
                        <a:pt x="31" y="27"/>
                      </a:cubicBezTo>
                      <a:cubicBezTo>
                        <a:pt x="30" y="26"/>
                        <a:pt x="32" y="25"/>
                        <a:pt x="32" y="24"/>
                      </a:cubicBezTo>
                      <a:cubicBezTo>
                        <a:pt x="33" y="23"/>
                        <a:pt x="30" y="25"/>
                        <a:pt x="30" y="25"/>
                      </a:cubicBezTo>
                      <a:cubicBezTo>
                        <a:pt x="29" y="26"/>
                        <a:pt x="29" y="26"/>
                        <a:pt x="29" y="27"/>
                      </a:cubicBezTo>
                      <a:cubicBezTo>
                        <a:pt x="29" y="30"/>
                        <a:pt x="26" y="31"/>
                        <a:pt x="25" y="33"/>
                      </a:cubicBezTo>
                      <a:cubicBezTo>
                        <a:pt x="25" y="33"/>
                        <a:pt x="25" y="34"/>
                        <a:pt x="25" y="34"/>
                      </a:cubicBezTo>
                      <a:cubicBezTo>
                        <a:pt x="25" y="35"/>
                        <a:pt x="23" y="36"/>
                        <a:pt x="23" y="36"/>
                      </a:cubicBezTo>
                      <a:cubicBezTo>
                        <a:pt x="22" y="36"/>
                        <a:pt x="23" y="35"/>
                        <a:pt x="21" y="35"/>
                      </a:cubicBezTo>
                      <a:cubicBezTo>
                        <a:pt x="20" y="35"/>
                        <a:pt x="19" y="35"/>
                        <a:pt x="17" y="35"/>
                      </a:cubicBezTo>
                      <a:cubicBezTo>
                        <a:pt x="14" y="36"/>
                        <a:pt x="12" y="35"/>
                        <a:pt x="9" y="36"/>
                      </a:cubicBezTo>
                      <a:cubicBezTo>
                        <a:pt x="7" y="38"/>
                        <a:pt x="4" y="40"/>
                        <a:pt x="2" y="42"/>
                      </a:cubicBezTo>
                      <a:cubicBezTo>
                        <a:pt x="0" y="42"/>
                        <a:pt x="0" y="45"/>
                        <a:pt x="1" y="44"/>
                      </a:cubicBezTo>
                      <a:cubicBezTo>
                        <a:pt x="2" y="44"/>
                        <a:pt x="2" y="43"/>
                        <a:pt x="3" y="43"/>
                      </a:cubicBezTo>
                      <a:cubicBezTo>
                        <a:pt x="4" y="44"/>
                        <a:pt x="5" y="45"/>
                        <a:pt x="5" y="44"/>
                      </a:cubicBezTo>
                      <a:cubicBezTo>
                        <a:pt x="10" y="43"/>
                        <a:pt x="17" y="39"/>
                        <a:pt x="22" y="40"/>
                      </a:cubicBezTo>
                      <a:cubicBezTo>
                        <a:pt x="23" y="41"/>
                        <a:pt x="21" y="43"/>
                        <a:pt x="21" y="43"/>
                      </a:cubicBezTo>
                      <a:cubicBezTo>
                        <a:pt x="22" y="44"/>
                        <a:pt x="23" y="47"/>
                        <a:pt x="24" y="47"/>
                      </a:cubicBezTo>
                      <a:cubicBezTo>
                        <a:pt x="25" y="46"/>
                        <a:pt x="26" y="45"/>
                        <a:pt x="27" y="44"/>
                      </a:cubicBezTo>
                      <a:cubicBezTo>
                        <a:pt x="28" y="42"/>
                        <a:pt x="28" y="43"/>
                        <a:pt x="30" y="43"/>
                      </a:cubicBezTo>
                      <a:cubicBezTo>
                        <a:pt x="29" y="43"/>
                        <a:pt x="28" y="35"/>
                        <a:pt x="31" y="40"/>
                      </a:cubicBezTo>
                      <a:cubicBezTo>
                        <a:pt x="32" y="42"/>
                        <a:pt x="37" y="40"/>
                        <a:pt x="38" y="39"/>
                      </a:cubicBezTo>
                      <a:cubicBezTo>
                        <a:pt x="40" y="36"/>
                        <a:pt x="40" y="42"/>
                        <a:pt x="41" y="40"/>
                      </a:cubicBezTo>
                      <a:cubicBezTo>
                        <a:pt x="41" y="39"/>
                        <a:pt x="42" y="37"/>
                        <a:pt x="43" y="37"/>
                      </a:cubicBezTo>
                      <a:cubicBezTo>
                        <a:pt x="44" y="36"/>
                        <a:pt x="44" y="37"/>
                        <a:pt x="45" y="35"/>
                      </a:cubicBezTo>
                      <a:cubicBezTo>
                        <a:pt x="45" y="35"/>
                        <a:pt x="45" y="39"/>
                        <a:pt x="46" y="38"/>
                      </a:cubicBezTo>
                      <a:cubicBezTo>
                        <a:pt x="46" y="38"/>
                        <a:pt x="47" y="38"/>
                        <a:pt x="48" y="37"/>
                      </a:cubicBezTo>
                      <a:cubicBezTo>
                        <a:pt x="49" y="37"/>
                        <a:pt x="48" y="36"/>
                        <a:pt x="49" y="35"/>
                      </a:cubicBezTo>
                      <a:cubicBezTo>
                        <a:pt x="51" y="34"/>
                        <a:pt x="51" y="34"/>
                        <a:pt x="49" y="32"/>
                      </a:cubicBezTo>
                      <a:cubicBezTo>
                        <a:pt x="48" y="31"/>
                        <a:pt x="51" y="28"/>
                        <a:pt x="51" y="26"/>
                      </a:cubicBezTo>
                      <a:cubicBezTo>
                        <a:pt x="52" y="24"/>
                        <a:pt x="50" y="21"/>
                        <a:pt x="51" y="19"/>
                      </a:cubicBezTo>
                      <a:cubicBezTo>
                        <a:pt x="52" y="18"/>
                        <a:pt x="52" y="19"/>
                        <a:pt x="53" y="19"/>
                      </a:cubicBezTo>
                      <a:cubicBezTo>
                        <a:pt x="54" y="19"/>
                        <a:pt x="55" y="17"/>
                        <a:pt x="55" y="17"/>
                      </a:cubicBezTo>
                      <a:cubicBezTo>
                        <a:pt x="56" y="14"/>
                        <a:pt x="56" y="11"/>
                        <a:pt x="55" y="9"/>
                      </a:cubicBezTo>
                      <a:cubicBezTo>
                        <a:pt x="55" y="8"/>
                        <a:pt x="52" y="1"/>
                        <a:pt x="52" y="1"/>
                      </a:cubicBezTo>
                      <a:cubicBezTo>
                        <a:pt x="52" y="1"/>
                        <a:pt x="52" y="1"/>
                        <a:pt x="52" y="1"/>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grpSp>
          <p:sp>
            <p:nvSpPr>
              <p:cNvPr id="248" name="Freeform 432">
                <a:extLst>
                  <a:ext uri="{FF2B5EF4-FFF2-40B4-BE49-F238E27FC236}">
                    <a16:creationId xmlns:a16="http://schemas.microsoft.com/office/drawing/2014/main" id="{FF837EB8-BBA6-DF43-A172-C5C50B895030}"/>
                  </a:ext>
                </a:extLst>
              </p:cNvPr>
              <p:cNvSpPr>
                <a:spLocks/>
              </p:cNvSpPr>
              <p:nvPr/>
            </p:nvSpPr>
            <p:spPr bwMode="auto">
              <a:xfrm>
                <a:off x="8944785" y="3685108"/>
                <a:ext cx="9557" cy="12742"/>
              </a:xfrm>
              <a:custGeom>
                <a:avLst/>
                <a:gdLst>
                  <a:gd name="T0" fmla="*/ 2 w 2"/>
                  <a:gd name="T1" fmla="*/ 0 h 3"/>
                  <a:gd name="T2" fmla="*/ 0 w 2"/>
                  <a:gd name="T3" fmla="*/ 1 h 3"/>
                  <a:gd name="T4" fmla="*/ 2 w 2"/>
                  <a:gd name="T5" fmla="*/ 0 h 3"/>
                </a:gdLst>
                <a:ahLst/>
                <a:cxnLst>
                  <a:cxn ang="0">
                    <a:pos x="T0" y="T1"/>
                  </a:cxn>
                  <a:cxn ang="0">
                    <a:pos x="T2" y="T3"/>
                  </a:cxn>
                  <a:cxn ang="0">
                    <a:pos x="T4" y="T5"/>
                  </a:cxn>
                </a:cxnLst>
                <a:rect l="0" t="0" r="r" b="b"/>
                <a:pathLst>
                  <a:path w="2" h="3">
                    <a:moveTo>
                      <a:pt x="2" y="0"/>
                    </a:moveTo>
                    <a:cubicBezTo>
                      <a:pt x="2" y="0"/>
                      <a:pt x="0" y="1"/>
                      <a:pt x="0" y="1"/>
                    </a:cubicBezTo>
                    <a:cubicBezTo>
                      <a:pt x="1" y="3"/>
                      <a:pt x="2" y="1"/>
                      <a:pt x="2" y="0"/>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249" name="Freeform 433">
                <a:extLst>
                  <a:ext uri="{FF2B5EF4-FFF2-40B4-BE49-F238E27FC236}">
                    <a16:creationId xmlns:a16="http://schemas.microsoft.com/office/drawing/2014/main" id="{24F2C8A6-3739-7A4D-BFAA-79FD2625FB33}"/>
                  </a:ext>
                </a:extLst>
              </p:cNvPr>
              <p:cNvSpPr>
                <a:spLocks/>
              </p:cNvSpPr>
              <p:nvPr/>
            </p:nvSpPr>
            <p:spPr bwMode="auto">
              <a:xfrm>
                <a:off x="8889037" y="3685108"/>
                <a:ext cx="60525" cy="46190"/>
              </a:xfrm>
              <a:custGeom>
                <a:avLst/>
                <a:gdLst>
                  <a:gd name="T0" fmla="*/ 11 w 13"/>
                  <a:gd name="T1" fmla="*/ 2 h 10"/>
                  <a:gd name="T2" fmla="*/ 7 w 13"/>
                  <a:gd name="T3" fmla="*/ 2 h 10"/>
                  <a:gd name="T4" fmla="*/ 5 w 13"/>
                  <a:gd name="T5" fmla="*/ 3 h 10"/>
                  <a:gd name="T6" fmla="*/ 3 w 13"/>
                  <a:gd name="T7" fmla="*/ 4 h 10"/>
                  <a:gd name="T8" fmla="*/ 0 w 13"/>
                  <a:gd name="T9" fmla="*/ 6 h 10"/>
                  <a:gd name="T10" fmla="*/ 3 w 13"/>
                  <a:gd name="T11" fmla="*/ 9 h 10"/>
                  <a:gd name="T12" fmla="*/ 6 w 13"/>
                  <a:gd name="T13" fmla="*/ 6 h 10"/>
                  <a:gd name="T14" fmla="*/ 10 w 13"/>
                  <a:gd name="T15" fmla="*/ 6 h 10"/>
                  <a:gd name="T16" fmla="*/ 11 w 13"/>
                  <a:gd name="T17" fmla="*/ 2 h 10"/>
                  <a:gd name="T18" fmla="*/ 11 w 13"/>
                  <a:gd name="T19"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0">
                    <a:moveTo>
                      <a:pt x="11" y="2"/>
                    </a:moveTo>
                    <a:cubicBezTo>
                      <a:pt x="9" y="2"/>
                      <a:pt x="9" y="0"/>
                      <a:pt x="7" y="2"/>
                    </a:cubicBezTo>
                    <a:cubicBezTo>
                      <a:pt x="6" y="2"/>
                      <a:pt x="5" y="4"/>
                      <a:pt x="5" y="3"/>
                    </a:cubicBezTo>
                    <a:cubicBezTo>
                      <a:pt x="4" y="2"/>
                      <a:pt x="3" y="4"/>
                      <a:pt x="3" y="4"/>
                    </a:cubicBezTo>
                    <a:cubicBezTo>
                      <a:pt x="2" y="6"/>
                      <a:pt x="1" y="5"/>
                      <a:pt x="0" y="6"/>
                    </a:cubicBezTo>
                    <a:cubicBezTo>
                      <a:pt x="0" y="5"/>
                      <a:pt x="2" y="9"/>
                      <a:pt x="3" y="9"/>
                    </a:cubicBezTo>
                    <a:cubicBezTo>
                      <a:pt x="3" y="10"/>
                      <a:pt x="5" y="6"/>
                      <a:pt x="6" y="6"/>
                    </a:cubicBezTo>
                    <a:cubicBezTo>
                      <a:pt x="7" y="6"/>
                      <a:pt x="9" y="7"/>
                      <a:pt x="10" y="6"/>
                    </a:cubicBezTo>
                    <a:cubicBezTo>
                      <a:pt x="11" y="6"/>
                      <a:pt x="13" y="3"/>
                      <a:pt x="11" y="2"/>
                    </a:cubicBezTo>
                    <a:cubicBezTo>
                      <a:pt x="10" y="2"/>
                      <a:pt x="11" y="2"/>
                      <a:pt x="11" y="2"/>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250" name="Freeform 434">
                <a:extLst>
                  <a:ext uri="{FF2B5EF4-FFF2-40B4-BE49-F238E27FC236}">
                    <a16:creationId xmlns:a16="http://schemas.microsoft.com/office/drawing/2014/main" id="{C34C0937-FE59-4646-A261-ACA0704ECD35}"/>
                  </a:ext>
                </a:extLst>
              </p:cNvPr>
              <p:cNvSpPr>
                <a:spLocks/>
              </p:cNvSpPr>
              <p:nvPr/>
            </p:nvSpPr>
            <p:spPr bwMode="auto">
              <a:xfrm>
                <a:off x="8828513" y="3702629"/>
                <a:ext cx="50968" cy="74861"/>
              </a:xfrm>
              <a:custGeom>
                <a:avLst/>
                <a:gdLst>
                  <a:gd name="T0" fmla="*/ 7 w 11"/>
                  <a:gd name="T1" fmla="*/ 0 h 16"/>
                  <a:gd name="T2" fmla="*/ 2 w 11"/>
                  <a:gd name="T3" fmla="*/ 2 h 16"/>
                  <a:gd name="T4" fmla="*/ 0 w 11"/>
                  <a:gd name="T5" fmla="*/ 6 h 16"/>
                  <a:gd name="T6" fmla="*/ 2 w 11"/>
                  <a:gd name="T7" fmla="*/ 6 h 16"/>
                  <a:gd name="T8" fmla="*/ 3 w 11"/>
                  <a:gd name="T9" fmla="*/ 4 h 16"/>
                  <a:gd name="T10" fmla="*/ 4 w 11"/>
                  <a:gd name="T11" fmla="*/ 5 h 16"/>
                  <a:gd name="T12" fmla="*/ 3 w 11"/>
                  <a:gd name="T13" fmla="*/ 10 h 16"/>
                  <a:gd name="T14" fmla="*/ 3 w 11"/>
                  <a:gd name="T15" fmla="*/ 11 h 16"/>
                  <a:gd name="T16" fmla="*/ 3 w 11"/>
                  <a:gd name="T17" fmla="*/ 13 h 16"/>
                  <a:gd name="T18" fmla="*/ 5 w 11"/>
                  <a:gd name="T19" fmla="*/ 12 h 16"/>
                  <a:gd name="T20" fmla="*/ 6 w 11"/>
                  <a:gd name="T21" fmla="*/ 15 h 16"/>
                  <a:gd name="T22" fmla="*/ 8 w 11"/>
                  <a:gd name="T23" fmla="*/ 12 h 16"/>
                  <a:gd name="T24" fmla="*/ 11 w 11"/>
                  <a:gd name="T25" fmla="*/ 7 h 16"/>
                  <a:gd name="T26" fmla="*/ 10 w 11"/>
                  <a:gd name="T27" fmla="*/ 2 h 16"/>
                  <a:gd name="T28" fmla="*/ 7 w 11"/>
                  <a:gd name="T2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 h="16">
                    <a:moveTo>
                      <a:pt x="7" y="0"/>
                    </a:moveTo>
                    <a:cubicBezTo>
                      <a:pt x="5" y="0"/>
                      <a:pt x="3" y="1"/>
                      <a:pt x="2" y="2"/>
                    </a:cubicBezTo>
                    <a:cubicBezTo>
                      <a:pt x="0" y="3"/>
                      <a:pt x="0" y="4"/>
                      <a:pt x="0" y="6"/>
                    </a:cubicBezTo>
                    <a:cubicBezTo>
                      <a:pt x="0" y="5"/>
                      <a:pt x="3" y="5"/>
                      <a:pt x="2" y="6"/>
                    </a:cubicBezTo>
                    <a:cubicBezTo>
                      <a:pt x="3" y="5"/>
                      <a:pt x="2" y="4"/>
                      <a:pt x="3" y="4"/>
                    </a:cubicBezTo>
                    <a:cubicBezTo>
                      <a:pt x="3" y="4"/>
                      <a:pt x="4" y="4"/>
                      <a:pt x="4" y="5"/>
                    </a:cubicBezTo>
                    <a:cubicBezTo>
                      <a:pt x="4" y="7"/>
                      <a:pt x="4" y="8"/>
                      <a:pt x="3" y="10"/>
                    </a:cubicBezTo>
                    <a:cubicBezTo>
                      <a:pt x="2" y="11"/>
                      <a:pt x="3" y="11"/>
                      <a:pt x="3" y="11"/>
                    </a:cubicBezTo>
                    <a:cubicBezTo>
                      <a:pt x="3" y="12"/>
                      <a:pt x="3" y="13"/>
                      <a:pt x="3" y="13"/>
                    </a:cubicBezTo>
                    <a:cubicBezTo>
                      <a:pt x="3" y="16"/>
                      <a:pt x="5" y="12"/>
                      <a:pt x="5" y="12"/>
                    </a:cubicBezTo>
                    <a:cubicBezTo>
                      <a:pt x="5" y="12"/>
                      <a:pt x="5" y="15"/>
                      <a:pt x="6" y="15"/>
                    </a:cubicBezTo>
                    <a:cubicBezTo>
                      <a:pt x="6" y="16"/>
                      <a:pt x="8" y="13"/>
                      <a:pt x="8" y="12"/>
                    </a:cubicBezTo>
                    <a:cubicBezTo>
                      <a:pt x="10" y="10"/>
                      <a:pt x="10" y="8"/>
                      <a:pt x="11" y="7"/>
                    </a:cubicBezTo>
                    <a:cubicBezTo>
                      <a:pt x="11" y="5"/>
                      <a:pt x="10" y="4"/>
                      <a:pt x="10" y="2"/>
                    </a:cubicBezTo>
                    <a:cubicBezTo>
                      <a:pt x="10" y="0"/>
                      <a:pt x="7" y="2"/>
                      <a:pt x="7" y="0"/>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251" name="Freeform 435">
                <a:extLst>
                  <a:ext uri="{FF2B5EF4-FFF2-40B4-BE49-F238E27FC236}">
                    <a16:creationId xmlns:a16="http://schemas.microsoft.com/office/drawing/2014/main" id="{D6E52A6C-248F-6A43-9ED0-CDE02F00627E}"/>
                  </a:ext>
                </a:extLst>
              </p:cNvPr>
              <p:cNvSpPr>
                <a:spLocks/>
              </p:cNvSpPr>
              <p:nvPr/>
            </p:nvSpPr>
            <p:spPr bwMode="auto">
              <a:xfrm>
                <a:off x="8777545" y="3885799"/>
                <a:ext cx="17521" cy="14335"/>
              </a:xfrm>
              <a:custGeom>
                <a:avLst/>
                <a:gdLst>
                  <a:gd name="T0" fmla="*/ 4 w 4"/>
                  <a:gd name="T1" fmla="*/ 0 h 3"/>
                  <a:gd name="T2" fmla="*/ 1 w 4"/>
                  <a:gd name="T3" fmla="*/ 3 h 3"/>
                  <a:gd name="T4" fmla="*/ 4 w 4"/>
                  <a:gd name="T5" fmla="*/ 0 h 3"/>
                </a:gdLst>
                <a:ahLst/>
                <a:cxnLst>
                  <a:cxn ang="0">
                    <a:pos x="T0" y="T1"/>
                  </a:cxn>
                  <a:cxn ang="0">
                    <a:pos x="T2" y="T3"/>
                  </a:cxn>
                  <a:cxn ang="0">
                    <a:pos x="T4" y="T5"/>
                  </a:cxn>
                </a:cxnLst>
                <a:rect l="0" t="0" r="r" b="b"/>
                <a:pathLst>
                  <a:path w="4" h="3">
                    <a:moveTo>
                      <a:pt x="4" y="0"/>
                    </a:moveTo>
                    <a:cubicBezTo>
                      <a:pt x="3" y="0"/>
                      <a:pt x="0" y="1"/>
                      <a:pt x="1" y="3"/>
                    </a:cubicBezTo>
                    <a:cubicBezTo>
                      <a:pt x="1" y="3"/>
                      <a:pt x="4" y="0"/>
                      <a:pt x="4" y="0"/>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252" name="Freeform 436">
                <a:extLst>
                  <a:ext uri="{FF2B5EF4-FFF2-40B4-BE49-F238E27FC236}">
                    <a16:creationId xmlns:a16="http://schemas.microsoft.com/office/drawing/2014/main" id="{815E7DFD-14A2-D143-A5C7-C22A674E79CA}"/>
                  </a:ext>
                </a:extLst>
              </p:cNvPr>
              <p:cNvSpPr>
                <a:spLocks/>
              </p:cNvSpPr>
              <p:nvPr/>
            </p:nvSpPr>
            <p:spPr bwMode="auto">
              <a:xfrm>
                <a:off x="8818956" y="3839608"/>
                <a:ext cx="9557" cy="7964"/>
              </a:xfrm>
              <a:custGeom>
                <a:avLst/>
                <a:gdLst>
                  <a:gd name="T0" fmla="*/ 2 w 2"/>
                  <a:gd name="T1" fmla="*/ 0 h 2"/>
                  <a:gd name="T2" fmla="*/ 0 w 2"/>
                  <a:gd name="T3" fmla="*/ 1 h 2"/>
                  <a:gd name="T4" fmla="*/ 2 w 2"/>
                  <a:gd name="T5" fmla="*/ 0 h 2"/>
                </a:gdLst>
                <a:ahLst/>
                <a:cxnLst>
                  <a:cxn ang="0">
                    <a:pos x="T0" y="T1"/>
                  </a:cxn>
                  <a:cxn ang="0">
                    <a:pos x="T2" y="T3"/>
                  </a:cxn>
                  <a:cxn ang="0">
                    <a:pos x="T4" y="T5"/>
                  </a:cxn>
                </a:cxnLst>
                <a:rect l="0" t="0" r="r" b="b"/>
                <a:pathLst>
                  <a:path w="2" h="2">
                    <a:moveTo>
                      <a:pt x="2" y="0"/>
                    </a:moveTo>
                    <a:cubicBezTo>
                      <a:pt x="1" y="0"/>
                      <a:pt x="0" y="1"/>
                      <a:pt x="0" y="1"/>
                    </a:cubicBezTo>
                    <a:cubicBezTo>
                      <a:pt x="0" y="2"/>
                      <a:pt x="2" y="0"/>
                      <a:pt x="2" y="0"/>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253" name="Freeform 437">
                <a:extLst>
                  <a:ext uri="{FF2B5EF4-FFF2-40B4-BE49-F238E27FC236}">
                    <a16:creationId xmlns:a16="http://schemas.microsoft.com/office/drawing/2014/main" id="{5D53B7AF-D670-394E-80A8-8EAC7D2987AD}"/>
                  </a:ext>
                </a:extLst>
              </p:cNvPr>
              <p:cNvSpPr>
                <a:spLocks/>
              </p:cNvSpPr>
              <p:nvPr/>
            </p:nvSpPr>
            <p:spPr bwMode="auto">
              <a:xfrm>
                <a:off x="8693127" y="3936767"/>
                <a:ext cx="9557" cy="4778"/>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1" y="1"/>
                    </a:cubicBezTo>
                    <a:cubicBezTo>
                      <a:pt x="2" y="1"/>
                      <a:pt x="2" y="0"/>
                      <a:pt x="2" y="0"/>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254" name="Freeform 438">
                <a:extLst>
                  <a:ext uri="{FF2B5EF4-FFF2-40B4-BE49-F238E27FC236}">
                    <a16:creationId xmlns:a16="http://schemas.microsoft.com/office/drawing/2014/main" id="{F2D5D3C4-1D81-AB4D-9EBB-FF08EC149405}"/>
                  </a:ext>
                </a:extLst>
              </p:cNvPr>
              <p:cNvSpPr>
                <a:spLocks/>
              </p:cNvSpPr>
              <p:nvPr/>
            </p:nvSpPr>
            <p:spPr bwMode="auto">
              <a:xfrm>
                <a:off x="8603933" y="3919246"/>
                <a:ext cx="55747" cy="78046"/>
              </a:xfrm>
              <a:custGeom>
                <a:avLst/>
                <a:gdLst>
                  <a:gd name="T0" fmla="*/ 8 w 12"/>
                  <a:gd name="T1" fmla="*/ 1 h 17"/>
                  <a:gd name="T2" fmla="*/ 0 w 12"/>
                  <a:gd name="T3" fmla="*/ 8 h 17"/>
                  <a:gd name="T4" fmla="*/ 1 w 12"/>
                  <a:gd name="T5" fmla="*/ 14 h 17"/>
                  <a:gd name="T6" fmla="*/ 3 w 12"/>
                  <a:gd name="T7" fmla="*/ 17 h 17"/>
                  <a:gd name="T8" fmla="*/ 8 w 12"/>
                  <a:gd name="T9" fmla="*/ 1 h 17"/>
                  <a:gd name="T10" fmla="*/ 8 w 12"/>
                  <a:gd name="T11" fmla="*/ 1 h 17"/>
                </a:gdLst>
                <a:ahLst/>
                <a:cxnLst>
                  <a:cxn ang="0">
                    <a:pos x="T0" y="T1"/>
                  </a:cxn>
                  <a:cxn ang="0">
                    <a:pos x="T2" y="T3"/>
                  </a:cxn>
                  <a:cxn ang="0">
                    <a:pos x="T4" y="T5"/>
                  </a:cxn>
                  <a:cxn ang="0">
                    <a:pos x="T6" y="T7"/>
                  </a:cxn>
                  <a:cxn ang="0">
                    <a:pos x="T8" y="T9"/>
                  </a:cxn>
                  <a:cxn ang="0">
                    <a:pos x="T10" y="T11"/>
                  </a:cxn>
                </a:cxnLst>
                <a:rect l="0" t="0" r="r" b="b"/>
                <a:pathLst>
                  <a:path w="12" h="17">
                    <a:moveTo>
                      <a:pt x="8" y="1"/>
                    </a:moveTo>
                    <a:cubicBezTo>
                      <a:pt x="5" y="0"/>
                      <a:pt x="1" y="6"/>
                      <a:pt x="0" y="8"/>
                    </a:cubicBezTo>
                    <a:cubicBezTo>
                      <a:pt x="0" y="10"/>
                      <a:pt x="0" y="12"/>
                      <a:pt x="1" y="14"/>
                    </a:cubicBezTo>
                    <a:cubicBezTo>
                      <a:pt x="1" y="14"/>
                      <a:pt x="3" y="17"/>
                      <a:pt x="3" y="17"/>
                    </a:cubicBezTo>
                    <a:cubicBezTo>
                      <a:pt x="4" y="15"/>
                      <a:pt x="12" y="2"/>
                      <a:pt x="8" y="1"/>
                    </a:cubicBezTo>
                    <a:cubicBezTo>
                      <a:pt x="7" y="1"/>
                      <a:pt x="9" y="1"/>
                      <a:pt x="8" y="1"/>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255" name="Freeform 439">
                <a:extLst>
                  <a:ext uri="{FF2B5EF4-FFF2-40B4-BE49-F238E27FC236}">
                    <a16:creationId xmlns:a16="http://schemas.microsoft.com/office/drawing/2014/main" id="{9ABE6094-ADE5-B94F-B016-D899C93717AE}"/>
                  </a:ext>
                </a:extLst>
              </p:cNvPr>
              <p:cNvSpPr>
                <a:spLocks/>
              </p:cNvSpPr>
              <p:nvPr/>
            </p:nvSpPr>
            <p:spPr bwMode="auto">
              <a:xfrm>
                <a:off x="8328383" y="4049854"/>
                <a:ext cx="65304" cy="46190"/>
              </a:xfrm>
              <a:custGeom>
                <a:avLst/>
                <a:gdLst>
                  <a:gd name="T0" fmla="*/ 13 w 14"/>
                  <a:gd name="T1" fmla="*/ 1 h 10"/>
                  <a:gd name="T2" fmla="*/ 9 w 14"/>
                  <a:gd name="T3" fmla="*/ 0 h 10"/>
                  <a:gd name="T4" fmla="*/ 4 w 14"/>
                  <a:gd name="T5" fmla="*/ 2 h 10"/>
                  <a:gd name="T6" fmla="*/ 4 w 14"/>
                  <a:gd name="T7" fmla="*/ 9 h 10"/>
                  <a:gd name="T8" fmla="*/ 11 w 14"/>
                  <a:gd name="T9" fmla="*/ 6 h 10"/>
                  <a:gd name="T10" fmla="*/ 13 w 14"/>
                  <a:gd name="T11" fmla="*/ 1 h 10"/>
                </a:gdLst>
                <a:ahLst/>
                <a:cxnLst>
                  <a:cxn ang="0">
                    <a:pos x="T0" y="T1"/>
                  </a:cxn>
                  <a:cxn ang="0">
                    <a:pos x="T2" y="T3"/>
                  </a:cxn>
                  <a:cxn ang="0">
                    <a:pos x="T4" y="T5"/>
                  </a:cxn>
                  <a:cxn ang="0">
                    <a:pos x="T6" y="T7"/>
                  </a:cxn>
                  <a:cxn ang="0">
                    <a:pos x="T8" y="T9"/>
                  </a:cxn>
                  <a:cxn ang="0">
                    <a:pos x="T10" y="T11"/>
                  </a:cxn>
                </a:cxnLst>
                <a:rect l="0" t="0" r="r" b="b"/>
                <a:pathLst>
                  <a:path w="14" h="10">
                    <a:moveTo>
                      <a:pt x="13" y="1"/>
                    </a:moveTo>
                    <a:cubicBezTo>
                      <a:pt x="12" y="1"/>
                      <a:pt x="11" y="0"/>
                      <a:pt x="9" y="0"/>
                    </a:cubicBezTo>
                    <a:cubicBezTo>
                      <a:pt x="7" y="0"/>
                      <a:pt x="6" y="1"/>
                      <a:pt x="4" y="2"/>
                    </a:cubicBezTo>
                    <a:cubicBezTo>
                      <a:pt x="2" y="4"/>
                      <a:pt x="0" y="7"/>
                      <a:pt x="4" y="9"/>
                    </a:cubicBezTo>
                    <a:cubicBezTo>
                      <a:pt x="6" y="10"/>
                      <a:pt x="10" y="8"/>
                      <a:pt x="11" y="6"/>
                    </a:cubicBezTo>
                    <a:cubicBezTo>
                      <a:pt x="11" y="5"/>
                      <a:pt x="14" y="1"/>
                      <a:pt x="13" y="1"/>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256" name="Freeform 440">
                <a:extLst>
                  <a:ext uri="{FF2B5EF4-FFF2-40B4-BE49-F238E27FC236}">
                    <a16:creationId xmlns:a16="http://schemas.microsoft.com/office/drawing/2014/main" id="{03844443-D347-F345-BDF3-B13FF6D0D39F}"/>
                  </a:ext>
                </a:extLst>
              </p:cNvPr>
              <p:cNvSpPr>
                <a:spLocks/>
              </p:cNvSpPr>
              <p:nvPr/>
            </p:nvSpPr>
            <p:spPr bwMode="auto">
              <a:xfrm>
                <a:off x="8594376" y="4081710"/>
                <a:ext cx="93973" cy="132200"/>
              </a:xfrm>
              <a:custGeom>
                <a:avLst/>
                <a:gdLst>
                  <a:gd name="T0" fmla="*/ 12 w 20"/>
                  <a:gd name="T1" fmla="*/ 2 h 28"/>
                  <a:gd name="T2" fmla="*/ 9 w 20"/>
                  <a:gd name="T3" fmla="*/ 2 h 28"/>
                  <a:gd name="T4" fmla="*/ 4 w 20"/>
                  <a:gd name="T5" fmla="*/ 3 h 28"/>
                  <a:gd name="T6" fmla="*/ 3 w 20"/>
                  <a:gd name="T7" fmla="*/ 11 h 28"/>
                  <a:gd name="T8" fmla="*/ 3 w 20"/>
                  <a:gd name="T9" fmla="*/ 13 h 28"/>
                  <a:gd name="T10" fmla="*/ 0 w 20"/>
                  <a:gd name="T11" fmla="*/ 13 h 28"/>
                  <a:gd name="T12" fmla="*/ 3 w 20"/>
                  <a:gd name="T13" fmla="*/ 22 h 28"/>
                  <a:gd name="T14" fmla="*/ 5 w 20"/>
                  <a:gd name="T15" fmla="*/ 20 h 28"/>
                  <a:gd name="T16" fmla="*/ 7 w 20"/>
                  <a:gd name="T17" fmla="*/ 22 h 28"/>
                  <a:gd name="T18" fmla="*/ 4 w 20"/>
                  <a:gd name="T19" fmla="*/ 23 h 28"/>
                  <a:gd name="T20" fmla="*/ 8 w 20"/>
                  <a:gd name="T21" fmla="*/ 26 h 28"/>
                  <a:gd name="T22" fmla="*/ 11 w 20"/>
                  <a:gd name="T23" fmla="*/ 25 h 28"/>
                  <a:gd name="T24" fmla="*/ 15 w 20"/>
                  <a:gd name="T25" fmla="*/ 28 h 28"/>
                  <a:gd name="T26" fmla="*/ 14 w 20"/>
                  <a:gd name="T27" fmla="*/ 25 h 28"/>
                  <a:gd name="T28" fmla="*/ 17 w 20"/>
                  <a:gd name="T29" fmla="*/ 24 h 28"/>
                  <a:gd name="T30" fmla="*/ 10 w 20"/>
                  <a:gd name="T31" fmla="*/ 22 h 28"/>
                  <a:gd name="T32" fmla="*/ 9 w 20"/>
                  <a:gd name="T33" fmla="*/ 16 h 28"/>
                  <a:gd name="T34" fmla="*/ 12 w 20"/>
                  <a:gd name="T35" fmla="*/ 12 h 28"/>
                  <a:gd name="T36" fmla="*/ 13 w 20"/>
                  <a:gd name="T37" fmla="*/ 7 h 28"/>
                  <a:gd name="T38" fmla="*/ 12 w 20"/>
                  <a:gd name="T39" fmla="*/ 2 h 28"/>
                  <a:gd name="T40" fmla="*/ 12 w 20"/>
                  <a:gd name="T41" fmla="*/ 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28">
                    <a:moveTo>
                      <a:pt x="12" y="2"/>
                    </a:moveTo>
                    <a:cubicBezTo>
                      <a:pt x="10" y="1"/>
                      <a:pt x="11" y="5"/>
                      <a:pt x="9" y="2"/>
                    </a:cubicBezTo>
                    <a:cubicBezTo>
                      <a:pt x="8" y="0"/>
                      <a:pt x="4" y="1"/>
                      <a:pt x="4" y="3"/>
                    </a:cubicBezTo>
                    <a:cubicBezTo>
                      <a:pt x="3" y="6"/>
                      <a:pt x="4" y="8"/>
                      <a:pt x="3" y="11"/>
                    </a:cubicBezTo>
                    <a:cubicBezTo>
                      <a:pt x="3" y="12"/>
                      <a:pt x="3" y="13"/>
                      <a:pt x="3" y="13"/>
                    </a:cubicBezTo>
                    <a:cubicBezTo>
                      <a:pt x="2" y="14"/>
                      <a:pt x="0" y="13"/>
                      <a:pt x="0" y="13"/>
                    </a:cubicBezTo>
                    <a:cubicBezTo>
                      <a:pt x="0" y="13"/>
                      <a:pt x="2" y="22"/>
                      <a:pt x="3" y="22"/>
                    </a:cubicBezTo>
                    <a:cubicBezTo>
                      <a:pt x="3" y="22"/>
                      <a:pt x="4" y="19"/>
                      <a:pt x="5" y="20"/>
                    </a:cubicBezTo>
                    <a:cubicBezTo>
                      <a:pt x="5" y="20"/>
                      <a:pt x="7" y="21"/>
                      <a:pt x="7" y="22"/>
                    </a:cubicBezTo>
                    <a:cubicBezTo>
                      <a:pt x="7" y="23"/>
                      <a:pt x="4" y="21"/>
                      <a:pt x="4" y="23"/>
                    </a:cubicBezTo>
                    <a:cubicBezTo>
                      <a:pt x="4" y="25"/>
                      <a:pt x="6" y="27"/>
                      <a:pt x="8" y="26"/>
                    </a:cubicBezTo>
                    <a:cubicBezTo>
                      <a:pt x="9" y="26"/>
                      <a:pt x="10" y="24"/>
                      <a:pt x="11" y="25"/>
                    </a:cubicBezTo>
                    <a:cubicBezTo>
                      <a:pt x="11" y="25"/>
                      <a:pt x="15" y="28"/>
                      <a:pt x="15" y="28"/>
                    </a:cubicBezTo>
                    <a:cubicBezTo>
                      <a:pt x="16" y="27"/>
                      <a:pt x="13" y="26"/>
                      <a:pt x="14" y="25"/>
                    </a:cubicBezTo>
                    <a:cubicBezTo>
                      <a:pt x="13" y="26"/>
                      <a:pt x="20" y="28"/>
                      <a:pt x="17" y="24"/>
                    </a:cubicBezTo>
                    <a:cubicBezTo>
                      <a:pt x="15" y="22"/>
                      <a:pt x="11" y="25"/>
                      <a:pt x="10" y="22"/>
                    </a:cubicBezTo>
                    <a:cubicBezTo>
                      <a:pt x="9" y="20"/>
                      <a:pt x="9" y="19"/>
                      <a:pt x="9" y="16"/>
                    </a:cubicBezTo>
                    <a:cubicBezTo>
                      <a:pt x="9" y="14"/>
                      <a:pt x="11" y="14"/>
                      <a:pt x="12" y="12"/>
                    </a:cubicBezTo>
                    <a:cubicBezTo>
                      <a:pt x="14" y="10"/>
                      <a:pt x="14" y="9"/>
                      <a:pt x="13" y="7"/>
                    </a:cubicBezTo>
                    <a:cubicBezTo>
                      <a:pt x="13" y="7"/>
                      <a:pt x="13" y="2"/>
                      <a:pt x="12" y="2"/>
                    </a:cubicBezTo>
                    <a:cubicBezTo>
                      <a:pt x="11" y="2"/>
                      <a:pt x="13" y="2"/>
                      <a:pt x="12" y="2"/>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257" name="Freeform 441">
                <a:extLst>
                  <a:ext uri="{FF2B5EF4-FFF2-40B4-BE49-F238E27FC236}">
                    <a16:creationId xmlns:a16="http://schemas.microsoft.com/office/drawing/2014/main" id="{42D66B73-E278-F04B-B8C2-C989AE436A5A}"/>
                  </a:ext>
                </a:extLst>
              </p:cNvPr>
              <p:cNvSpPr>
                <a:spLocks/>
              </p:cNvSpPr>
              <p:nvPr/>
            </p:nvSpPr>
            <p:spPr bwMode="auto">
              <a:xfrm>
                <a:off x="8674015" y="4194796"/>
                <a:ext cx="28669" cy="36635"/>
              </a:xfrm>
              <a:custGeom>
                <a:avLst/>
                <a:gdLst>
                  <a:gd name="T0" fmla="*/ 3 w 6"/>
                  <a:gd name="T1" fmla="*/ 1 h 8"/>
                  <a:gd name="T2" fmla="*/ 1 w 6"/>
                  <a:gd name="T3" fmla="*/ 1 h 8"/>
                  <a:gd name="T4" fmla="*/ 0 w 6"/>
                  <a:gd name="T5" fmla="*/ 3 h 8"/>
                  <a:gd name="T6" fmla="*/ 2 w 6"/>
                  <a:gd name="T7" fmla="*/ 6 h 8"/>
                  <a:gd name="T8" fmla="*/ 5 w 6"/>
                  <a:gd name="T9" fmla="*/ 7 h 8"/>
                  <a:gd name="T10" fmla="*/ 4 w 6"/>
                  <a:gd name="T11" fmla="*/ 4 h 8"/>
                  <a:gd name="T12" fmla="*/ 3 w 6"/>
                  <a:gd name="T13" fmla="*/ 1 h 8"/>
                  <a:gd name="T14" fmla="*/ 3 w 6"/>
                  <a:gd name="T15" fmla="*/ 1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8">
                    <a:moveTo>
                      <a:pt x="3" y="1"/>
                    </a:moveTo>
                    <a:cubicBezTo>
                      <a:pt x="3" y="1"/>
                      <a:pt x="2" y="0"/>
                      <a:pt x="1" y="1"/>
                    </a:cubicBezTo>
                    <a:cubicBezTo>
                      <a:pt x="1" y="2"/>
                      <a:pt x="0" y="2"/>
                      <a:pt x="0" y="3"/>
                    </a:cubicBezTo>
                    <a:cubicBezTo>
                      <a:pt x="1" y="4"/>
                      <a:pt x="0" y="5"/>
                      <a:pt x="2" y="6"/>
                    </a:cubicBezTo>
                    <a:cubicBezTo>
                      <a:pt x="2" y="6"/>
                      <a:pt x="6" y="8"/>
                      <a:pt x="5" y="7"/>
                    </a:cubicBezTo>
                    <a:cubicBezTo>
                      <a:pt x="5" y="6"/>
                      <a:pt x="5" y="5"/>
                      <a:pt x="4" y="4"/>
                    </a:cubicBezTo>
                    <a:cubicBezTo>
                      <a:pt x="2" y="4"/>
                      <a:pt x="2" y="1"/>
                      <a:pt x="3" y="1"/>
                    </a:cubicBezTo>
                    <a:cubicBezTo>
                      <a:pt x="2" y="1"/>
                      <a:pt x="4" y="1"/>
                      <a:pt x="3" y="1"/>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258" name="Freeform 443">
                <a:extLst>
                  <a:ext uri="{FF2B5EF4-FFF2-40B4-BE49-F238E27FC236}">
                    <a16:creationId xmlns:a16="http://schemas.microsoft.com/office/drawing/2014/main" id="{FC104503-FDC6-A64D-BF2F-42288AD3E179}"/>
                  </a:ext>
                </a:extLst>
              </p:cNvPr>
              <p:cNvSpPr>
                <a:spLocks/>
              </p:cNvSpPr>
              <p:nvPr/>
            </p:nvSpPr>
            <p:spPr bwMode="auto">
              <a:xfrm>
                <a:off x="8608710" y="4199575"/>
                <a:ext cx="28669" cy="36635"/>
              </a:xfrm>
              <a:custGeom>
                <a:avLst/>
                <a:gdLst>
                  <a:gd name="T0" fmla="*/ 6 w 6"/>
                  <a:gd name="T1" fmla="*/ 5 h 8"/>
                  <a:gd name="T2" fmla="*/ 0 w 6"/>
                  <a:gd name="T3" fmla="*/ 2 h 8"/>
                  <a:gd name="T4" fmla="*/ 3 w 6"/>
                  <a:gd name="T5" fmla="*/ 6 h 8"/>
                  <a:gd name="T6" fmla="*/ 6 w 6"/>
                  <a:gd name="T7" fmla="*/ 5 h 8"/>
                  <a:gd name="T8" fmla="*/ 6 w 6"/>
                  <a:gd name="T9" fmla="*/ 5 h 8"/>
                </a:gdLst>
                <a:ahLst/>
                <a:cxnLst>
                  <a:cxn ang="0">
                    <a:pos x="T0" y="T1"/>
                  </a:cxn>
                  <a:cxn ang="0">
                    <a:pos x="T2" y="T3"/>
                  </a:cxn>
                  <a:cxn ang="0">
                    <a:pos x="T4" y="T5"/>
                  </a:cxn>
                  <a:cxn ang="0">
                    <a:pos x="T6" y="T7"/>
                  </a:cxn>
                  <a:cxn ang="0">
                    <a:pos x="T8" y="T9"/>
                  </a:cxn>
                </a:cxnLst>
                <a:rect l="0" t="0" r="r" b="b"/>
                <a:pathLst>
                  <a:path w="6" h="8">
                    <a:moveTo>
                      <a:pt x="6" y="5"/>
                    </a:moveTo>
                    <a:cubicBezTo>
                      <a:pt x="5" y="4"/>
                      <a:pt x="3" y="0"/>
                      <a:pt x="0" y="2"/>
                    </a:cubicBezTo>
                    <a:cubicBezTo>
                      <a:pt x="0" y="2"/>
                      <a:pt x="3" y="5"/>
                      <a:pt x="3" y="6"/>
                    </a:cubicBezTo>
                    <a:cubicBezTo>
                      <a:pt x="3" y="8"/>
                      <a:pt x="6" y="8"/>
                      <a:pt x="6" y="5"/>
                    </a:cubicBezTo>
                    <a:cubicBezTo>
                      <a:pt x="6" y="5"/>
                      <a:pt x="6" y="6"/>
                      <a:pt x="6" y="5"/>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259" name="Freeform 444">
                <a:extLst>
                  <a:ext uri="{FF2B5EF4-FFF2-40B4-BE49-F238E27FC236}">
                    <a16:creationId xmlns:a16="http://schemas.microsoft.com/office/drawing/2014/main" id="{8FFF5597-114F-B343-9E12-DE8E33384450}"/>
                  </a:ext>
                </a:extLst>
              </p:cNvPr>
              <p:cNvSpPr>
                <a:spLocks/>
              </p:cNvSpPr>
              <p:nvPr/>
            </p:nvSpPr>
            <p:spPr bwMode="auto">
              <a:xfrm>
                <a:off x="8642159" y="4236208"/>
                <a:ext cx="41412" cy="47783"/>
              </a:xfrm>
              <a:custGeom>
                <a:avLst/>
                <a:gdLst>
                  <a:gd name="T0" fmla="*/ 3 w 9"/>
                  <a:gd name="T1" fmla="*/ 2 h 10"/>
                  <a:gd name="T2" fmla="*/ 0 w 9"/>
                  <a:gd name="T3" fmla="*/ 2 h 10"/>
                  <a:gd name="T4" fmla="*/ 2 w 9"/>
                  <a:gd name="T5" fmla="*/ 4 h 10"/>
                  <a:gd name="T6" fmla="*/ 1 w 9"/>
                  <a:gd name="T7" fmla="*/ 9 h 10"/>
                  <a:gd name="T8" fmla="*/ 6 w 9"/>
                  <a:gd name="T9" fmla="*/ 6 h 10"/>
                  <a:gd name="T10" fmla="*/ 3 w 9"/>
                  <a:gd name="T11" fmla="*/ 2 h 10"/>
                  <a:gd name="T12" fmla="*/ 3 w 9"/>
                  <a:gd name="T13" fmla="*/ 2 h 10"/>
                </a:gdLst>
                <a:ahLst/>
                <a:cxnLst>
                  <a:cxn ang="0">
                    <a:pos x="T0" y="T1"/>
                  </a:cxn>
                  <a:cxn ang="0">
                    <a:pos x="T2" y="T3"/>
                  </a:cxn>
                  <a:cxn ang="0">
                    <a:pos x="T4" y="T5"/>
                  </a:cxn>
                  <a:cxn ang="0">
                    <a:pos x="T6" y="T7"/>
                  </a:cxn>
                  <a:cxn ang="0">
                    <a:pos x="T8" y="T9"/>
                  </a:cxn>
                  <a:cxn ang="0">
                    <a:pos x="T10" y="T11"/>
                  </a:cxn>
                  <a:cxn ang="0">
                    <a:pos x="T12" y="T13"/>
                  </a:cxn>
                </a:cxnLst>
                <a:rect l="0" t="0" r="r" b="b"/>
                <a:pathLst>
                  <a:path w="9" h="10">
                    <a:moveTo>
                      <a:pt x="3" y="2"/>
                    </a:moveTo>
                    <a:cubicBezTo>
                      <a:pt x="2" y="1"/>
                      <a:pt x="1" y="1"/>
                      <a:pt x="0" y="2"/>
                    </a:cubicBezTo>
                    <a:cubicBezTo>
                      <a:pt x="0" y="3"/>
                      <a:pt x="2" y="3"/>
                      <a:pt x="2" y="4"/>
                    </a:cubicBezTo>
                    <a:cubicBezTo>
                      <a:pt x="3" y="5"/>
                      <a:pt x="0" y="8"/>
                      <a:pt x="1" y="9"/>
                    </a:cubicBezTo>
                    <a:cubicBezTo>
                      <a:pt x="1" y="10"/>
                      <a:pt x="5" y="6"/>
                      <a:pt x="6" y="6"/>
                    </a:cubicBezTo>
                    <a:cubicBezTo>
                      <a:pt x="9" y="6"/>
                      <a:pt x="3" y="2"/>
                      <a:pt x="3" y="2"/>
                    </a:cubicBezTo>
                    <a:cubicBezTo>
                      <a:pt x="1" y="0"/>
                      <a:pt x="3" y="2"/>
                      <a:pt x="3" y="2"/>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260" name="Freeform 445">
                <a:extLst>
                  <a:ext uri="{FF2B5EF4-FFF2-40B4-BE49-F238E27FC236}">
                    <a16:creationId xmlns:a16="http://schemas.microsoft.com/office/drawing/2014/main" id="{736197B0-92E0-6843-80D5-92F529967A5C}"/>
                  </a:ext>
                </a:extLst>
              </p:cNvPr>
              <p:cNvSpPr>
                <a:spLocks/>
              </p:cNvSpPr>
              <p:nvPr/>
            </p:nvSpPr>
            <p:spPr bwMode="auto">
              <a:xfrm>
                <a:off x="8651716" y="4264878"/>
                <a:ext cx="31856" cy="50968"/>
              </a:xfrm>
              <a:custGeom>
                <a:avLst/>
                <a:gdLst>
                  <a:gd name="T0" fmla="*/ 6 w 7"/>
                  <a:gd name="T1" fmla="*/ 1 h 11"/>
                  <a:gd name="T2" fmla="*/ 3 w 7"/>
                  <a:gd name="T3" fmla="*/ 5 h 11"/>
                  <a:gd name="T4" fmla="*/ 3 w 7"/>
                  <a:gd name="T5" fmla="*/ 9 h 11"/>
                  <a:gd name="T6" fmla="*/ 5 w 7"/>
                  <a:gd name="T7" fmla="*/ 6 h 11"/>
                  <a:gd name="T8" fmla="*/ 6 w 7"/>
                  <a:gd name="T9" fmla="*/ 1 h 11"/>
                  <a:gd name="T10" fmla="*/ 6 w 7"/>
                  <a:gd name="T11" fmla="*/ 1 h 11"/>
                </a:gdLst>
                <a:ahLst/>
                <a:cxnLst>
                  <a:cxn ang="0">
                    <a:pos x="T0" y="T1"/>
                  </a:cxn>
                  <a:cxn ang="0">
                    <a:pos x="T2" y="T3"/>
                  </a:cxn>
                  <a:cxn ang="0">
                    <a:pos x="T4" y="T5"/>
                  </a:cxn>
                  <a:cxn ang="0">
                    <a:pos x="T6" y="T7"/>
                  </a:cxn>
                  <a:cxn ang="0">
                    <a:pos x="T8" y="T9"/>
                  </a:cxn>
                  <a:cxn ang="0">
                    <a:pos x="T10" y="T11"/>
                  </a:cxn>
                </a:cxnLst>
                <a:rect l="0" t="0" r="r" b="b"/>
                <a:pathLst>
                  <a:path w="7" h="11">
                    <a:moveTo>
                      <a:pt x="6" y="1"/>
                    </a:moveTo>
                    <a:cubicBezTo>
                      <a:pt x="3" y="1"/>
                      <a:pt x="4" y="4"/>
                      <a:pt x="3" y="5"/>
                    </a:cubicBezTo>
                    <a:cubicBezTo>
                      <a:pt x="0" y="7"/>
                      <a:pt x="1" y="7"/>
                      <a:pt x="3" y="9"/>
                    </a:cubicBezTo>
                    <a:cubicBezTo>
                      <a:pt x="6" y="11"/>
                      <a:pt x="4" y="8"/>
                      <a:pt x="5" y="6"/>
                    </a:cubicBezTo>
                    <a:cubicBezTo>
                      <a:pt x="5" y="6"/>
                      <a:pt x="7" y="0"/>
                      <a:pt x="6" y="1"/>
                    </a:cubicBezTo>
                    <a:cubicBezTo>
                      <a:pt x="5" y="1"/>
                      <a:pt x="6" y="0"/>
                      <a:pt x="6" y="1"/>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261" name="Freeform 446">
                <a:extLst>
                  <a:ext uri="{FF2B5EF4-FFF2-40B4-BE49-F238E27FC236}">
                    <a16:creationId xmlns:a16="http://schemas.microsoft.com/office/drawing/2014/main" id="{5FD21782-A0DC-7C4E-ADD0-3E08B4052FC3}"/>
                  </a:ext>
                </a:extLst>
              </p:cNvPr>
              <p:cNvSpPr>
                <a:spLocks/>
              </p:cNvSpPr>
              <p:nvPr/>
            </p:nvSpPr>
            <p:spPr bwMode="auto">
              <a:xfrm>
                <a:off x="8678791" y="4260100"/>
                <a:ext cx="19114" cy="36635"/>
              </a:xfrm>
              <a:custGeom>
                <a:avLst/>
                <a:gdLst>
                  <a:gd name="T0" fmla="*/ 3 w 4"/>
                  <a:gd name="T1" fmla="*/ 1 h 8"/>
                  <a:gd name="T2" fmla="*/ 0 w 4"/>
                  <a:gd name="T3" fmla="*/ 8 h 8"/>
                  <a:gd name="T4" fmla="*/ 3 w 4"/>
                  <a:gd name="T5" fmla="*/ 5 h 8"/>
                  <a:gd name="T6" fmla="*/ 3 w 4"/>
                  <a:gd name="T7" fmla="*/ 1 h 8"/>
                  <a:gd name="T8" fmla="*/ 3 w 4"/>
                  <a:gd name="T9" fmla="*/ 1 h 8"/>
                </a:gdLst>
                <a:ahLst/>
                <a:cxnLst>
                  <a:cxn ang="0">
                    <a:pos x="T0" y="T1"/>
                  </a:cxn>
                  <a:cxn ang="0">
                    <a:pos x="T2" y="T3"/>
                  </a:cxn>
                  <a:cxn ang="0">
                    <a:pos x="T4" y="T5"/>
                  </a:cxn>
                  <a:cxn ang="0">
                    <a:pos x="T6" y="T7"/>
                  </a:cxn>
                  <a:cxn ang="0">
                    <a:pos x="T8" y="T9"/>
                  </a:cxn>
                </a:cxnLst>
                <a:rect l="0" t="0" r="r" b="b"/>
                <a:pathLst>
                  <a:path w="4" h="8">
                    <a:moveTo>
                      <a:pt x="3" y="1"/>
                    </a:moveTo>
                    <a:cubicBezTo>
                      <a:pt x="2" y="1"/>
                      <a:pt x="0" y="7"/>
                      <a:pt x="0" y="8"/>
                    </a:cubicBezTo>
                    <a:cubicBezTo>
                      <a:pt x="0" y="8"/>
                      <a:pt x="2" y="6"/>
                      <a:pt x="3" y="5"/>
                    </a:cubicBezTo>
                    <a:cubicBezTo>
                      <a:pt x="3" y="5"/>
                      <a:pt x="4" y="0"/>
                      <a:pt x="3" y="1"/>
                    </a:cubicBezTo>
                    <a:cubicBezTo>
                      <a:pt x="2" y="1"/>
                      <a:pt x="3" y="1"/>
                      <a:pt x="3" y="1"/>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262" name="Freeform 447">
                <a:extLst>
                  <a:ext uri="{FF2B5EF4-FFF2-40B4-BE49-F238E27FC236}">
                    <a16:creationId xmlns:a16="http://schemas.microsoft.com/office/drawing/2014/main" id="{8FFA0A51-037D-7141-8D5B-1EA86F4ABA47}"/>
                  </a:ext>
                </a:extLst>
              </p:cNvPr>
              <p:cNvSpPr>
                <a:spLocks/>
              </p:cNvSpPr>
              <p:nvPr/>
            </p:nvSpPr>
            <p:spPr bwMode="auto">
              <a:xfrm>
                <a:off x="8688349" y="4283991"/>
                <a:ext cx="28669" cy="17521"/>
              </a:xfrm>
              <a:custGeom>
                <a:avLst/>
                <a:gdLst>
                  <a:gd name="T0" fmla="*/ 1 w 6"/>
                  <a:gd name="T1" fmla="*/ 1 h 4"/>
                  <a:gd name="T2" fmla="*/ 3 w 6"/>
                  <a:gd name="T3" fmla="*/ 3 h 4"/>
                  <a:gd name="T4" fmla="*/ 1 w 6"/>
                  <a:gd name="T5" fmla="*/ 1 h 4"/>
                  <a:gd name="T6" fmla="*/ 1 w 6"/>
                  <a:gd name="T7" fmla="*/ 1 h 4"/>
                </a:gdLst>
                <a:ahLst/>
                <a:cxnLst>
                  <a:cxn ang="0">
                    <a:pos x="T0" y="T1"/>
                  </a:cxn>
                  <a:cxn ang="0">
                    <a:pos x="T2" y="T3"/>
                  </a:cxn>
                  <a:cxn ang="0">
                    <a:pos x="T4" y="T5"/>
                  </a:cxn>
                  <a:cxn ang="0">
                    <a:pos x="T6" y="T7"/>
                  </a:cxn>
                </a:cxnLst>
                <a:rect l="0" t="0" r="r" b="b"/>
                <a:pathLst>
                  <a:path w="6" h="4">
                    <a:moveTo>
                      <a:pt x="1" y="1"/>
                    </a:moveTo>
                    <a:cubicBezTo>
                      <a:pt x="0" y="3"/>
                      <a:pt x="1" y="4"/>
                      <a:pt x="3" y="3"/>
                    </a:cubicBezTo>
                    <a:cubicBezTo>
                      <a:pt x="6" y="3"/>
                      <a:pt x="2" y="0"/>
                      <a:pt x="1" y="1"/>
                    </a:cubicBezTo>
                    <a:cubicBezTo>
                      <a:pt x="1" y="2"/>
                      <a:pt x="2" y="1"/>
                      <a:pt x="1" y="1"/>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263" name="Freeform 450">
                <a:extLst>
                  <a:ext uri="{FF2B5EF4-FFF2-40B4-BE49-F238E27FC236}">
                    <a16:creationId xmlns:a16="http://schemas.microsoft.com/office/drawing/2014/main" id="{69A33D70-637A-6F4A-8163-33DF3BD0BAC9}"/>
                  </a:ext>
                </a:extLst>
              </p:cNvPr>
              <p:cNvSpPr>
                <a:spLocks/>
              </p:cNvSpPr>
              <p:nvPr/>
            </p:nvSpPr>
            <p:spPr bwMode="auto">
              <a:xfrm>
                <a:off x="8533850" y="4269657"/>
                <a:ext cx="55747" cy="55747"/>
              </a:xfrm>
              <a:custGeom>
                <a:avLst/>
                <a:gdLst>
                  <a:gd name="T0" fmla="*/ 11 w 12"/>
                  <a:gd name="T1" fmla="*/ 0 h 12"/>
                  <a:gd name="T2" fmla="*/ 6 w 12"/>
                  <a:gd name="T3" fmla="*/ 6 h 12"/>
                  <a:gd name="T4" fmla="*/ 0 w 12"/>
                  <a:gd name="T5" fmla="*/ 12 h 12"/>
                  <a:gd name="T6" fmla="*/ 4 w 12"/>
                  <a:gd name="T7" fmla="*/ 10 h 12"/>
                  <a:gd name="T8" fmla="*/ 8 w 12"/>
                  <a:gd name="T9" fmla="*/ 7 h 12"/>
                  <a:gd name="T10" fmla="*/ 10 w 12"/>
                  <a:gd name="T11" fmla="*/ 3 h 12"/>
                  <a:gd name="T12" fmla="*/ 11 w 12"/>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12" h="12">
                    <a:moveTo>
                      <a:pt x="11" y="0"/>
                    </a:moveTo>
                    <a:cubicBezTo>
                      <a:pt x="9" y="1"/>
                      <a:pt x="7" y="4"/>
                      <a:pt x="6" y="6"/>
                    </a:cubicBezTo>
                    <a:cubicBezTo>
                      <a:pt x="5" y="7"/>
                      <a:pt x="0" y="10"/>
                      <a:pt x="0" y="12"/>
                    </a:cubicBezTo>
                    <a:cubicBezTo>
                      <a:pt x="0" y="12"/>
                      <a:pt x="3" y="11"/>
                      <a:pt x="4" y="10"/>
                    </a:cubicBezTo>
                    <a:cubicBezTo>
                      <a:pt x="5" y="10"/>
                      <a:pt x="7" y="8"/>
                      <a:pt x="8" y="7"/>
                    </a:cubicBezTo>
                    <a:cubicBezTo>
                      <a:pt x="8" y="5"/>
                      <a:pt x="9" y="4"/>
                      <a:pt x="10" y="3"/>
                    </a:cubicBezTo>
                    <a:cubicBezTo>
                      <a:pt x="11" y="3"/>
                      <a:pt x="12" y="0"/>
                      <a:pt x="11" y="0"/>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264" name="Freeform 451">
                <a:extLst>
                  <a:ext uri="{FF2B5EF4-FFF2-40B4-BE49-F238E27FC236}">
                    <a16:creationId xmlns:a16="http://schemas.microsoft.com/office/drawing/2014/main" id="{5DD93B34-E5C9-E442-A7C2-AC7FAD0FDD48}"/>
                  </a:ext>
                </a:extLst>
              </p:cNvPr>
              <p:cNvSpPr>
                <a:spLocks/>
              </p:cNvSpPr>
              <p:nvPr/>
            </p:nvSpPr>
            <p:spPr bwMode="auto">
              <a:xfrm>
                <a:off x="8697906" y="4199575"/>
                <a:ext cx="9557" cy="4778"/>
              </a:xfrm>
              <a:custGeom>
                <a:avLst/>
                <a:gdLst>
                  <a:gd name="T0" fmla="*/ 0 w 2"/>
                  <a:gd name="T1" fmla="*/ 1 h 1"/>
                  <a:gd name="T2" fmla="*/ 1 w 2"/>
                  <a:gd name="T3" fmla="*/ 0 h 1"/>
                  <a:gd name="T4" fmla="*/ 0 w 2"/>
                  <a:gd name="T5" fmla="*/ 1 h 1"/>
                </a:gdLst>
                <a:ahLst/>
                <a:cxnLst>
                  <a:cxn ang="0">
                    <a:pos x="T0" y="T1"/>
                  </a:cxn>
                  <a:cxn ang="0">
                    <a:pos x="T2" y="T3"/>
                  </a:cxn>
                  <a:cxn ang="0">
                    <a:pos x="T4" y="T5"/>
                  </a:cxn>
                </a:cxnLst>
                <a:rect l="0" t="0" r="r" b="b"/>
                <a:pathLst>
                  <a:path w="2" h="1">
                    <a:moveTo>
                      <a:pt x="0" y="1"/>
                    </a:moveTo>
                    <a:cubicBezTo>
                      <a:pt x="1" y="1"/>
                      <a:pt x="2" y="0"/>
                      <a:pt x="1" y="0"/>
                    </a:cubicBezTo>
                    <a:cubicBezTo>
                      <a:pt x="0" y="0"/>
                      <a:pt x="0" y="1"/>
                      <a:pt x="0" y="1"/>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265" name="Freeform 452">
                <a:extLst>
                  <a:ext uri="{FF2B5EF4-FFF2-40B4-BE49-F238E27FC236}">
                    <a16:creationId xmlns:a16="http://schemas.microsoft.com/office/drawing/2014/main" id="{4F65CC61-3B54-7A4E-9357-C6CAF59FF2DF}"/>
                  </a:ext>
                </a:extLst>
              </p:cNvPr>
              <p:cNvSpPr>
                <a:spLocks/>
              </p:cNvSpPr>
              <p:nvPr/>
            </p:nvSpPr>
            <p:spPr bwMode="auto">
              <a:xfrm>
                <a:off x="8020977" y="4390707"/>
                <a:ext cx="261215" cy="272364"/>
              </a:xfrm>
              <a:custGeom>
                <a:avLst/>
                <a:gdLst>
                  <a:gd name="T0" fmla="*/ 12 w 56"/>
                  <a:gd name="T1" fmla="*/ 3 h 58"/>
                  <a:gd name="T2" fmla="*/ 4 w 56"/>
                  <a:gd name="T3" fmla="*/ 2 h 58"/>
                  <a:gd name="T4" fmla="*/ 2 w 56"/>
                  <a:gd name="T5" fmla="*/ 3 h 58"/>
                  <a:gd name="T6" fmla="*/ 6 w 56"/>
                  <a:gd name="T7" fmla="*/ 9 h 58"/>
                  <a:gd name="T8" fmla="*/ 11 w 56"/>
                  <a:gd name="T9" fmla="*/ 13 h 58"/>
                  <a:gd name="T10" fmla="*/ 13 w 56"/>
                  <a:gd name="T11" fmla="*/ 17 h 58"/>
                  <a:gd name="T12" fmla="*/ 17 w 56"/>
                  <a:gd name="T13" fmla="*/ 19 h 58"/>
                  <a:gd name="T14" fmla="*/ 20 w 56"/>
                  <a:gd name="T15" fmla="*/ 26 h 58"/>
                  <a:gd name="T16" fmla="*/ 22 w 56"/>
                  <a:gd name="T17" fmla="*/ 28 h 58"/>
                  <a:gd name="T18" fmla="*/ 26 w 56"/>
                  <a:gd name="T19" fmla="*/ 33 h 58"/>
                  <a:gd name="T20" fmla="*/ 30 w 56"/>
                  <a:gd name="T21" fmla="*/ 42 h 58"/>
                  <a:gd name="T22" fmla="*/ 41 w 56"/>
                  <a:gd name="T23" fmla="*/ 52 h 58"/>
                  <a:gd name="T24" fmla="*/ 46 w 56"/>
                  <a:gd name="T25" fmla="*/ 57 h 58"/>
                  <a:gd name="T26" fmla="*/ 54 w 56"/>
                  <a:gd name="T27" fmla="*/ 57 h 58"/>
                  <a:gd name="T28" fmla="*/ 54 w 56"/>
                  <a:gd name="T29" fmla="*/ 46 h 58"/>
                  <a:gd name="T30" fmla="*/ 55 w 56"/>
                  <a:gd name="T31" fmla="*/ 44 h 58"/>
                  <a:gd name="T32" fmla="*/ 52 w 56"/>
                  <a:gd name="T33" fmla="*/ 41 h 58"/>
                  <a:gd name="T34" fmla="*/ 50 w 56"/>
                  <a:gd name="T35" fmla="*/ 40 h 58"/>
                  <a:gd name="T36" fmla="*/ 48 w 56"/>
                  <a:gd name="T37" fmla="*/ 42 h 58"/>
                  <a:gd name="T38" fmla="*/ 48 w 56"/>
                  <a:gd name="T39" fmla="*/ 38 h 58"/>
                  <a:gd name="T40" fmla="*/ 47 w 56"/>
                  <a:gd name="T41" fmla="*/ 36 h 58"/>
                  <a:gd name="T42" fmla="*/ 44 w 56"/>
                  <a:gd name="T43" fmla="*/ 34 h 58"/>
                  <a:gd name="T44" fmla="*/ 42 w 56"/>
                  <a:gd name="T45" fmla="*/ 30 h 58"/>
                  <a:gd name="T46" fmla="*/ 42 w 56"/>
                  <a:gd name="T47" fmla="*/ 29 h 58"/>
                  <a:gd name="T48" fmla="*/ 43 w 56"/>
                  <a:gd name="T49" fmla="*/ 28 h 58"/>
                  <a:gd name="T50" fmla="*/ 38 w 56"/>
                  <a:gd name="T51" fmla="*/ 27 h 58"/>
                  <a:gd name="T52" fmla="*/ 38 w 56"/>
                  <a:gd name="T53" fmla="*/ 25 h 58"/>
                  <a:gd name="T54" fmla="*/ 36 w 56"/>
                  <a:gd name="T55" fmla="*/ 24 h 58"/>
                  <a:gd name="T56" fmla="*/ 37 w 56"/>
                  <a:gd name="T57" fmla="*/ 23 h 58"/>
                  <a:gd name="T58" fmla="*/ 35 w 56"/>
                  <a:gd name="T59" fmla="*/ 22 h 58"/>
                  <a:gd name="T60" fmla="*/ 34 w 56"/>
                  <a:gd name="T61" fmla="*/ 21 h 58"/>
                  <a:gd name="T62" fmla="*/ 31 w 56"/>
                  <a:gd name="T63" fmla="*/ 19 h 58"/>
                  <a:gd name="T64" fmla="*/ 30 w 56"/>
                  <a:gd name="T65" fmla="*/ 19 h 58"/>
                  <a:gd name="T66" fmla="*/ 25 w 56"/>
                  <a:gd name="T67" fmla="*/ 16 h 58"/>
                  <a:gd name="T68" fmla="*/ 21 w 56"/>
                  <a:gd name="T69" fmla="*/ 11 h 58"/>
                  <a:gd name="T70" fmla="*/ 16 w 56"/>
                  <a:gd name="T71" fmla="*/ 7 h 58"/>
                  <a:gd name="T72" fmla="*/ 12 w 56"/>
                  <a:gd name="T73" fmla="*/ 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6" h="58">
                    <a:moveTo>
                      <a:pt x="12" y="3"/>
                    </a:moveTo>
                    <a:cubicBezTo>
                      <a:pt x="9" y="3"/>
                      <a:pt x="7" y="3"/>
                      <a:pt x="4" y="2"/>
                    </a:cubicBezTo>
                    <a:cubicBezTo>
                      <a:pt x="2" y="1"/>
                      <a:pt x="0" y="0"/>
                      <a:pt x="2" y="3"/>
                    </a:cubicBezTo>
                    <a:cubicBezTo>
                      <a:pt x="3" y="5"/>
                      <a:pt x="4" y="8"/>
                      <a:pt x="6" y="9"/>
                    </a:cubicBezTo>
                    <a:cubicBezTo>
                      <a:pt x="8" y="10"/>
                      <a:pt x="10" y="11"/>
                      <a:pt x="11" y="13"/>
                    </a:cubicBezTo>
                    <a:cubicBezTo>
                      <a:pt x="12" y="14"/>
                      <a:pt x="12" y="16"/>
                      <a:pt x="13" y="17"/>
                    </a:cubicBezTo>
                    <a:cubicBezTo>
                      <a:pt x="15" y="18"/>
                      <a:pt x="16" y="18"/>
                      <a:pt x="17" y="19"/>
                    </a:cubicBezTo>
                    <a:cubicBezTo>
                      <a:pt x="19" y="21"/>
                      <a:pt x="19" y="24"/>
                      <a:pt x="20" y="26"/>
                    </a:cubicBezTo>
                    <a:cubicBezTo>
                      <a:pt x="21" y="27"/>
                      <a:pt x="22" y="28"/>
                      <a:pt x="22" y="28"/>
                    </a:cubicBezTo>
                    <a:cubicBezTo>
                      <a:pt x="24" y="30"/>
                      <a:pt x="25" y="31"/>
                      <a:pt x="26" y="33"/>
                    </a:cubicBezTo>
                    <a:cubicBezTo>
                      <a:pt x="28" y="36"/>
                      <a:pt x="28" y="39"/>
                      <a:pt x="30" y="42"/>
                    </a:cubicBezTo>
                    <a:cubicBezTo>
                      <a:pt x="34" y="45"/>
                      <a:pt x="37" y="49"/>
                      <a:pt x="41" y="52"/>
                    </a:cubicBezTo>
                    <a:cubicBezTo>
                      <a:pt x="43" y="54"/>
                      <a:pt x="44" y="55"/>
                      <a:pt x="46" y="57"/>
                    </a:cubicBezTo>
                    <a:cubicBezTo>
                      <a:pt x="47" y="57"/>
                      <a:pt x="53" y="58"/>
                      <a:pt x="54" y="57"/>
                    </a:cubicBezTo>
                    <a:cubicBezTo>
                      <a:pt x="55" y="56"/>
                      <a:pt x="53" y="48"/>
                      <a:pt x="54" y="46"/>
                    </a:cubicBezTo>
                    <a:cubicBezTo>
                      <a:pt x="54" y="45"/>
                      <a:pt x="56" y="45"/>
                      <a:pt x="55" y="44"/>
                    </a:cubicBezTo>
                    <a:cubicBezTo>
                      <a:pt x="54" y="43"/>
                      <a:pt x="53" y="42"/>
                      <a:pt x="52" y="41"/>
                    </a:cubicBezTo>
                    <a:cubicBezTo>
                      <a:pt x="52" y="41"/>
                      <a:pt x="51" y="40"/>
                      <a:pt x="50" y="40"/>
                    </a:cubicBezTo>
                    <a:cubicBezTo>
                      <a:pt x="49" y="40"/>
                      <a:pt x="49" y="42"/>
                      <a:pt x="48" y="42"/>
                    </a:cubicBezTo>
                    <a:cubicBezTo>
                      <a:pt x="49" y="42"/>
                      <a:pt x="48" y="38"/>
                      <a:pt x="48" y="38"/>
                    </a:cubicBezTo>
                    <a:cubicBezTo>
                      <a:pt x="47" y="37"/>
                      <a:pt x="47" y="37"/>
                      <a:pt x="47" y="36"/>
                    </a:cubicBezTo>
                    <a:cubicBezTo>
                      <a:pt x="47" y="35"/>
                      <a:pt x="45" y="34"/>
                      <a:pt x="44" y="34"/>
                    </a:cubicBezTo>
                    <a:cubicBezTo>
                      <a:pt x="43" y="33"/>
                      <a:pt x="41" y="32"/>
                      <a:pt x="42" y="30"/>
                    </a:cubicBezTo>
                    <a:cubicBezTo>
                      <a:pt x="42" y="30"/>
                      <a:pt x="41" y="29"/>
                      <a:pt x="42" y="29"/>
                    </a:cubicBezTo>
                    <a:cubicBezTo>
                      <a:pt x="42" y="28"/>
                      <a:pt x="43" y="29"/>
                      <a:pt x="43" y="28"/>
                    </a:cubicBezTo>
                    <a:cubicBezTo>
                      <a:pt x="44" y="26"/>
                      <a:pt x="38" y="26"/>
                      <a:pt x="38" y="27"/>
                    </a:cubicBezTo>
                    <a:cubicBezTo>
                      <a:pt x="38" y="26"/>
                      <a:pt x="42" y="25"/>
                      <a:pt x="38" y="25"/>
                    </a:cubicBezTo>
                    <a:cubicBezTo>
                      <a:pt x="37" y="25"/>
                      <a:pt x="36" y="24"/>
                      <a:pt x="36" y="24"/>
                    </a:cubicBezTo>
                    <a:cubicBezTo>
                      <a:pt x="36" y="23"/>
                      <a:pt x="37" y="23"/>
                      <a:pt x="37" y="23"/>
                    </a:cubicBezTo>
                    <a:cubicBezTo>
                      <a:pt x="37" y="22"/>
                      <a:pt x="35" y="22"/>
                      <a:pt x="35" y="22"/>
                    </a:cubicBezTo>
                    <a:cubicBezTo>
                      <a:pt x="35" y="22"/>
                      <a:pt x="36" y="21"/>
                      <a:pt x="34" y="21"/>
                    </a:cubicBezTo>
                    <a:cubicBezTo>
                      <a:pt x="33" y="20"/>
                      <a:pt x="32" y="20"/>
                      <a:pt x="31" y="19"/>
                    </a:cubicBezTo>
                    <a:cubicBezTo>
                      <a:pt x="28" y="15"/>
                      <a:pt x="30" y="19"/>
                      <a:pt x="30" y="19"/>
                    </a:cubicBezTo>
                    <a:cubicBezTo>
                      <a:pt x="29" y="19"/>
                      <a:pt x="26" y="16"/>
                      <a:pt x="25" y="16"/>
                    </a:cubicBezTo>
                    <a:cubicBezTo>
                      <a:pt x="24" y="14"/>
                      <a:pt x="23" y="12"/>
                      <a:pt x="21" y="11"/>
                    </a:cubicBezTo>
                    <a:cubicBezTo>
                      <a:pt x="19" y="10"/>
                      <a:pt x="18" y="9"/>
                      <a:pt x="16" y="7"/>
                    </a:cubicBezTo>
                    <a:cubicBezTo>
                      <a:pt x="15" y="6"/>
                      <a:pt x="14" y="3"/>
                      <a:pt x="12" y="3"/>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266" name="Freeform 453">
                <a:extLst>
                  <a:ext uri="{FF2B5EF4-FFF2-40B4-BE49-F238E27FC236}">
                    <a16:creationId xmlns:a16="http://schemas.microsoft.com/office/drawing/2014/main" id="{1C28B266-3D55-9043-812F-663140497601}"/>
                  </a:ext>
                </a:extLst>
              </p:cNvPr>
              <p:cNvSpPr>
                <a:spLocks/>
              </p:cNvSpPr>
              <p:nvPr/>
            </p:nvSpPr>
            <p:spPr bwMode="auto">
              <a:xfrm>
                <a:off x="8067167" y="4489461"/>
                <a:ext cx="23891" cy="23893"/>
              </a:xfrm>
              <a:custGeom>
                <a:avLst/>
                <a:gdLst>
                  <a:gd name="T0" fmla="*/ 4 w 5"/>
                  <a:gd name="T1" fmla="*/ 4 h 5"/>
                  <a:gd name="T2" fmla="*/ 1 w 5"/>
                  <a:gd name="T3" fmla="*/ 0 h 5"/>
                  <a:gd name="T4" fmla="*/ 4 w 5"/>
                  <a:gd name="T5" fmla="*/ 4 h 5"/>
                </a:gdLst>
                <a:ahLst/>
                <a:cxnLst>
                  <a:cxn ang="0">
                    <a:pos x="T0" y="T1"/>
                  </a:cxn>
                  <a:cxn ang="0">
                    <a:pos x="T2" y="T3"/>
                  </a:cxn>
                  <a:cxn ang="0">
                    <a:pos x="T4" y="T5"/>
                  </a:cxn>
                </a:cxnLst>
                <a:rect l="0" t="0" r="r" b="b"/>
                <a:pathLst>
                  <a:path w="5" h="5">
                    <a:moveTo>
                      <a:pt x="4" y="4"/>
                    </a:moveTo>
                    <a:cubicBezTo>
                      <a:pt x="5" y="3"/>
                      <a:pt x="2" y="0"/>
                      <a:pt x="1" y="0"/>
                    </a:cubicBezTo>
                    <a:cubicBezTo>
                      <a:pt x="0" y="1"/>
                      <a:pt x="3" y="5"/>
                      <a:pt x="4" y="4"/>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267" name="Freeform 454">
                <a:extLst>
                  <a:ext uri="{FF2B5EF4-FFF2-40B4-BE49-F238E27FC236}">
                    <a16:creationId xmlns:a16="http://schemas.microsoft.com/office/drawing/2014/main" id="{B05842BD-7636-4B4B-8103-50941063C742}"/>
                  </a:ext>
                </a:extLst>
              </p:cNvPr>
              <p:cNvSpPr>
                <a:spLocks/>
              </p:cNvSpPr>
              <p:nvPr/>
            </p:nvSpPr>
            <p:spPr bwMode="auto">
              <a:xfrm>
                <a:off x="8100616" y="4545208"/>
                <a:ext cx="22299" cy="23893"/>
              </a:xfrm>
              <a:custGeom>
                <a:avLst/>
                <a:gdLst>
                  <a:gd name="T0" fmla="*/ 4 w 5"/>
                  <a:gd name="T1" fmla="*/ 4 h 5"/>
                  <a:gd name="T2" fmla="*/ 1 w 5"/>
                  <a:gd name="T3" fmla="*/ 0 h 5"/>
                  <a:gd name="T4" fmla="*/ 4 w 5"/>
                  <a:gd name="T5" fmla="*/ 4 h 5"/>
                </a:gdLst>
                <a:ahLst/>
                <a:cxnLst>
                  <a:cxn ang="0">
                    <a:pos x="T0" y="T1"/>
                  </a:cxn>
                  <a:cxn ang="0">
                    <a:pos x="T2" y="T3"/>
                  </a:cxn>
                  <a:cxn ang="0">
                    <a:pos x="T4" y="T5"/>
                  </a:cxn>
                </a:cxnLst>
                <a:rect l="0" t="0" r="r" b="b"/>
                <a:pathLst>
                  <a:path w="5" h="5">
                    <a:moveTo>
                      <a:pt x="4" y="4"/>
                    </a:moveTo>
                    <a:cubicBezTo>
                      <a:pt x="5" y="3"/>
                      <a:pt x="2" y="0"/>
                      <a:pt x="1" y="0"/>
                    </a:cubicBezTo>
                    <a:cubicBezTo>
                      <a:pt x="0" y="1"/>
                      <a:pt x="3" y="5"/>
                      <a:pt x="4" y="4"/>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268" name="Freeform 455">
                <a:extLst>
                  <a:ext uri="{FF2B5EF4-FFF2-40B4-BE49-F238E27FC236}">
                    <a16:creationId xmlns:a16="http://schemas.microsoft.com/office/drawing/2014/main" id="{5137B7C0-24FF-844E-AE24-F0CD1EEFF7A6}"/>
                  </a:ext>
                </a:extLst>
              </p:cNvPr>
              <p:cNvSpPr>
                <a:spLocks/>
              </p:cNvSpPr>
              <p:nvPr/>
            </p:nvSpPr>
            <p:spPr bwMode="auto">
              <a:xfrm>
                <a:off x="8258301" y="4559541"/>
                <a:ext cx="33448" cy="33448"/>
              </a:xfrm>
              <a:custGeom>
                <a:avLst/>
                <a:gdLst>
                  <a:gd name="T0" fmla="*/ 7 w 7"/>
                  <a:gd name="T1" fmla="*/ 7 h 7"/>
                  <a:gd name="T2" fmla="*/ 5 w 7"/>
                  <a:gd name="T3" fmla="*/ 3 h 7"/>
                  <a:gd name="T4" fmla="*/ 0 w 7"/>
                  <a:gd name="T5" fmla="*/ 1 h 7"/>
                  <a:gd name="T6" fmla="*/ 1 w 7"/>
                  <a:gd name="T7" fmla="*/ 3 h 7"/>
                  <a:gd name="T8" fmla="*/ 3 w 7"/>
                  <a:gd name="T9" fmla="*/ 5 h 7"/>
                  <a:gd name="T10" fmla="*/ 7 w 7"/>
                  <a:gd name="T11" fmla="*/ 7 h 7"/>
                </a:gdLst>
                <a:ahLst/>
                <a:cxnLst>
                  <a:cxn ang="0">
                    <a:pos x="T0" y="T1"/>
                  </a:cxn>
                  <a:cxn ang="0">
                    <a:pos x="T2" y="T3"/>
                  </a:cxn>
                  <a:cxn ang="0">
                    <a:pos x="T4" y="T5"/>
                  </a:cxn>
                  <a:cxn ang="0">
                    <a:pos x="T6" y="T7"/>
                  </a:cxn>
                  <a:cxn ang="0">
                    <a:pos x="T8" y="T9"/>
                  </a:cxn>
                  <a:cxn ang="0">
                    <a:pos x="T10" y="T11"/>
                  </a:cxn>
                </a:cxnLst>
                <a:rect l="0" t="0" r="r" b="b"/>
                <a:pathLst>
                  <a:path w="7" h="7">
                    <a:moveTo>
                      <a:pt x="7" y="7"/>
                    </a:moveTo>
                    <a:cubicBezTo>
                      <a:pt x="7" y="5"/>
                      <a:pt x="5" y="5"/>
                      <a:pt x="5" y="3"/>
                    </a:cubicBezTo>
                    <a:cubicBezTo>
                      <a:pt x="5" y="1"/>
                      <a:pt x="2" y="0"/>
                      <a:pt x="0" y="1"/>
                    </a:cubicBezTo>
                    <a:cubicBezTo>
                      <a:pt x="0" y="2"/>
                      <a:pt x="0" y="3"/>
                      <a:pt x="1" y="3"/>
                    </a:cubicBezTo>
                    <a:cubicBezTo>
                      <a:pt x="3" y="3"/>
                      <a:pt x="2" y="4"/>
                      <a:pt x="3" y="5"/>
                    </a:cubicBezTo>
                    <a:cubicBezTo>
                      <a:pt x="3" y="6"/>
                      <a:pt x="7" y="7"/>
                      <a:pt x="7" y="7"/>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269" name="Freeform 456">
                <a:extLst>
                  <a:ext uri="{FF2B5EF4-FFF2-40B4-BE49-F238E27FC236}">
                    <a16:creationId xmlns:a16="http://schemas.microsoft.com/office/drawing/2014/main" id="{37C36E83-37EE-0B43-A623-28010B4266D6}"/>
                  </a:ext>
                </a:extLst>
              </p:cNvPr>
              <p:cNvSpPr>
                <a:spLocks/>
              </p:cNvSpPr>
              <p:nvPr/>
            </p:nvSpPr>
            <p:spPr bwMode="auto">
              <a:xfrm>
                <a:off x="8310862" y="4583434"/>
                <a:ext cx="17521" cy="17521"/>
              </a:xfrm>
              <a:custGeom>
                <a:avLst/>
                <a:gdLst>
                  <a:gd name="T0" fmla="*/ 2 w 4"/>
                  <a:gd name="T1" fmla="*/ 3 h 4"/>
                  <a:gd name="T2" fmla="*/ 2 w 4"/>
                  <a:gd name="T3" fmla="*/ 0 h 4"/>
                  <a:gd name="T4" fmla="*/ 2 w 4"/>
                  <a:gd name="T5" fmla="*/ 3 h 4"/>
                  <a:gd name="T6" fmla="*/ 2 w 4"/>
                  <a:gd name="T7" fmla="*/ 3 h 4"/>
                </a:gdLst>
                <a:ahLst/>
                <a:cxnLst>
                  <a:cxn ang="0">
                    <a:pos x="T0" y="T1"/>
                  </a:cxn>
                  <a:cxn ang="0">
                    <a:pos x="T2" y="T3"/>
                  </a:cxn>
                  <a:cxn ang="0">
                    <a:pos x="T4" y="T5"/>
                  </a:cxn>
                  <a:cxn ang="0">
                    <a:pos x="T6" y="T7"/>
                  </a:cxn>
                </a:cxnLst>
                <a:rect l="0" t="0" r="r" b="b"/>
                <a:pathLst>
                  <a:path w="4" h="4">
                    <a:moveTo>
                      <a:pt x="2" y="3"/>
                    </a:moveTo>
                    <a:cubicBezTo>
                      <a:pt x="0" y="4"/>
                      <a:pt x="0" y="1"/>
                      <a:pt x="2" y="0"/>
                    </a:cubicBezTo>
                    <a:cubicBezTo>
                      <a:pt x="4" y="0"/>
                      <a:pt x="4" y="3"/>
                      <a:pt x="2" y="3"/>
                    </a:cubicBezTo>
                    <a:cubicBezTo>
                      <a:pt x="1" y="4"/>
                      <a:pt x="3" y="3"/>
                      <a:pt x="2" y="3"/>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270" name="Freeform 457">
                <a:extLst>
                  <a:ext uri="{FF2B5EF4-FFF2-40B4-BE49-F238E27FC236}">
                    <a16:creationId xmlns:a16="http://schemas.microsoft.com/office/drawing/2014/main" id="{CC89E583-B63D-D240-A46E-BDCC29831527}"/>
                  </a:ext>
                </a:extLst>
              </p:cNvPr>
              <p:cNvSpPr>
                <a:spLocks/>
              </p:cNvSpPr>
              <p:nvPr/>
            </p:nvSpPr>
            <p:spPr bwMode="auto">
              <a:xfrm>
                <a:off x="8263078" y="4663072"/>
                <a:ext cx="215025" cy="70082"/>
              </a:xfrm>
              <a:custGeom>
                <a:avLst/>
                <a:gdLst>
                  <a:gd name="T0" fmla="*/ 9 w 46"/>
                  <a:gd name="T1" fmla="*/ 0 h 15"/>
                  <a:gd name="T2" fmla="*/ 3 w 46"/>
                  <a:gd name="T3" fmla="*/ 0 h 15"/>
                  <a:gd name="T4" fmla="*/ 0 w 46"/>
                  <a:gd name="T5" fmla="*/ 4 h 15"/>
                  <a:gd name="T6" fmla="*/ 5 w 46"/>
                  <a:gd name="T7" fmla="*/ 6 h 15"/>
                  <a:gd name="T8" fmla="*/ 11 w 46"/>
                  <a:gd name="T9" fmla="*/ 9 h 15"/>
                  <a:gd name="T10" fmla="*/ 15 w 46"/>
                  <a:gd name="T11" fmla="*/ 9 h 15"/>
                  <a:gd name="T12" fmla="*/ 24 w 46"/>
                  <a:gd name="T13" fmla="*/ 11 h 15"/>
                  <a:gd name="T14" fmla="*/ 40 w 46"/>
                  <a:gd name="T15" fmla="*/ 13 h 15"/>
                  <a:gd name="T16" fmla="*/ 45 w 46"/>
                  <a:gd name="T17" fmla="*/ 13 h 15"/>
                  <a:gd name="T18" fmla="*/ 43 w 46"/>
                  <a:gd name="T19" fmla="*/ 9 h 15"/>
                  <a:gd name="T20" fmla="*/ 41 w 46"/>
                  <a:gd name="T21" fmla="*/ 9 h 15"/>
                  <a:gd name="T22" fmla="*/ 37 w 46"/>
                  <a:gd name="T23" fmla="*/ 9 h 15"/>
                  <a:gd name="T24" fmla="*/ 35 w 46"/>
                  <a:gd name="T25" fmla="*/ 6 h 15"/>
                  <a:gd name="T26" fmla="*/ 32 w 46"/>
                  <a:gd name="T27" fmla="*/ 4 h 15"/>
                  <a:gd name="T28" fmla="*/ 27 w 46"/>
                  <a:gd name="T29" fmla="*/ 3 h 15"/>
                  <a:gd name="T30" fmla="*/ 25 w 46"/>
                  <a:gd name="T31" fmla="*/ 4 h 15"/>
                  <a:gd name="T32" fmla="*/ 21 w 46"/>
                  <a:gd name="T33" fmla="*/ 5 h 15"/>
                  <a:gd name="T34" fmla="*/ 15 w 46"/>
                  <a:gd name="T35" fmla="*/ 3 h 15"/>
                  <a:gd name="T36" fmla="*/ 11 w 46"/>
                  <a:gd name="T37" fmla="*/ 2 h 15"/>
                  <a:gd name="T38" fmla="*/ 9 w 46"/>
                  <a:gd name="T39" fmla="*/ 0 h 15"/>
                  <a:gd name="T40" fmla="*/ 9 w 46"/>
                  <a:gd name="T41"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 h="15">
                    <a:moveTo>
                      <a:pt x="9" y="0"/>
                    </a:moveTo>
                    <a:cubicBezTo>
                      <a:pt x="7" y="1"/>
                      <a:pt x="6" y="0"/>
                      <a:pt x="3" y="0"/>
                    </a:cubicBezTo>
                    <a:cubicBezTo>
                      <a:pt x="3" y="0"/>
                      <a:pt x="0" y="3"/>
                      <a:pt x="0" y="4"/>
                    </a:cubicBezTo>
                    <a:cubicBezTo>
                      <a:pt x="0" y="5"/>
                      <a:pt x="4" y="4"/>
                      <a:pt x="5" y="6"/>
                    </a:cubicBezTo>
                    <a:cubicBezTo>
                      <a:pt x="6" y="8"/>
                      <a:pt x="9" y="8"/>
                      <a:pt x="11" y="9"/>
                    </a:cubicBezTo>
                    <a:cubicBezTo>
                      <a:pt x="13" y="9"/>
                      <a:pt x="14" y="9"/>
                      <a:pt x="15" y="9"/>
                    </a:cubicBezTo>
                    <a:cubicBezTo>
                      <a:pt x="18" y="9"/>
                      <a:pt x="21" y="10"/>
                      <a:pt x="24" y="11"/>
                    </a:cubicBezTo>
                    <a:cubicBezTo>
                      <a:pt x="29" y="12"/>
                      <a:pt x="35" y="11"/>
                      <a:pt x="40" y="13"/>
                    </a:cubicBezTo>
                    <a:cubicBezTo>
                      <a:pt x="41" y="13"/>
                      <a:pt x="44" y="15"/>
                      <a:pt x="45" y="13"/>
                    </a:cubicBezTo>
                    <a:cubicBezTo>
                      <a:pt x="46" y="13"/>
                      <a:pt x="44" y="9"/>
                      <a:pt x="43" y="9"/>
                    </a:cubicBezTo>
                    <a:cubicBezTo>
                      <a:pt x="42" y="8"/>
                      <a:pt x="42" y="9"/>
                      <a:pt x="41" y="9"/>
                    </a:cubicBezTo>
                    <a:cubicBezTo>
                      <a:pt x="39" y="10"/>
                      <a:pt x="38" y="9"/>
                      <a:pt x="37" y="9"/>
                    </a:cubicBezTo>
                    <a:cubicBezTo>
                      <a:pt x="36" y="8"/>
                      <a:pt x="36" y="7"/>
                      <a:pt x="35" y="6"/>
                    </a:cubicBezTo>
                    <a:cubicBezTo>
                      <a:pt x="35" y="5"/>
                      <a:pt x="33" y="5"/>
                      <a:pt x="32" y="4"/>
                    </a:cubicBezTo>
                    <a:cubicBezTo>
                      <a:pt x="31" y="4"/>
                      <a:pt x="28" y="3"/>
                      <a:pt x="27" y="3"/>
                    </a:cubicBezTo>
                    <a:cubicBezTo>
                      <a:pt x="26" y="3"/>
                      <a:pt x="25" y="4"/>
                      <a:pt x="25" y="4"/>
                    </a:cubicBezTo>
                    <a:cubicBezTo>
                      <a:pt x="24" y="5"/>
                      <a:pt x="23" y="5"/>
                      <a:pt x="21" y="5"/>
                    </a:cubicBezTo>
                    <a:cubicBezTo>
                      <a:pt x="19" y="5"/>
                      <a:pt x="17" y="4"/>
                      <a:pt x="15" y="3"/>
                    </a:cubicBezTo>
                    <a:cubicBezTo>
                      <a:pt x="14" y="2"/>
                      <a:pt x="12" y="2"/>
                      <a:pt x="11" y="2"/>
                    </a:cubicBezTo>
                    <a:cubicBezTo>
                      <a:pt x="11" y="2"/>
                      <a:pt x="10" y="0"/>
                      <a:pt x="9" y="0"/>
                    </a:cubicBezTo>
                    <a:cubicBezTo>
                      <a:pt x="8" y="1"/>
                      <a:pt x="10" y="0"/>
                      <a:pt x="9" y="0"/>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271" name="Freeform 458">
                <a:extLst>
                  <a:ext uri="{FF2B5EF4-FFF2-40B4-BE49-F238E27FC236}">
                    <a16:creationId xmlns:a16="http://schemas.microsoft.com/office/drawing/2014/main" id="{DB527D8C-44CA-3646-AD35-5833095AC3AE}"/>
                  </a:ext>
                </a:extLst>
              </p:cNvPr>
              <p:cNvSpPr>
                <a:spLocks/>
              </p:cNvSpPr>
              <p:nvPr/>
            </p:nvSpPr>
            <p:spPr bwMode="auto">
              <a:xfrm>
                <a:off x="8422356" y="4680592"/>
                <a:ext cx="36633" cy="14335"/>
              </a:xfrm>
              <a:custGeom>
                <a:avLst/>
                <a:gdLst>
                  <a:gd name="T0" fmla="*/ 3 w 8"/>
                  <a:gd name="T1" fmla="*/ 3 h 3"/>
                  <a:gd name="T2" fmla="*/ 8 w 8"/>
                  <a:gd name="T3" fmla="*/ 1 h 3"/>
                  <a:gd name="T4" fmla="*/ 3 w 8"/>
                  <a:gd name="T5" fmla="*/ 3 h 3"/>
                  <a:gd name="T6" fmla="*/ 3 w 8"/>
                  <a:gd name="T7" fmla="*/ 3 h 3"/>
                </a:gdLst>
                <a:ahLst/>
                <a:cxnLst>
                  <a:cxn ang="0">
                    <a:pos x="T0" y="T1"/>
                  </a:cxn>
                  <a:cxn ang="0">
                    <a:pos x="T2" y="T3"/>
                  </a:cxn>
                  <a:cxn ang="0">
                    <a:pos x="T4" y="T5"/>
                  </a:cxn>
                  <a:cxn ang="0">
                    <a:pos x="T6" y="T7"/>
                  </a:cxn>
                </a:cxnLst>
                <a:rect l="0" t="0" r="r" b="b"/>
                <a:pathLst>
                  <a:path w="8" h="3">
                    <a:moveTo>
                      <a:pt x="3" y="3"/>
                    </a:moveTo>
                    <a:cubicBezTo>
                      <a:pt x="0" y="2"/>
                      <a:pt x="7" y="0"/>
                      <a:pt x="8" y="1"/>
                    </a:cubicBezTo>
                    <a:cubicBezTo>
                      <a:pt x="8" y="2"/>
                      <a:pt x="4" y="3"/>
                      <a:pt x="3" y="3"/>
                    </a:cubicBezTo>
                    <a:cubicBezTo>
                      <a:pt x="2" y="3"/>
                      <a:pt x="4" y="3"/>
                      <a:pt x="3" y="3"/>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272" name="Freeform 459">
                <a:extLst>
                  <a:ext uri="{FF2B5EF4-FFF2-40B4-BE49-F238E27FC236}">
                    <a16:creationId xmlns:a16="http://schemas.microsoft.com/office/drawing/2014/main" id="{7B7E1035-48C3-CC48-A6CF-D1ABBF327E32}"/>
                  </a:ext>
                </a:extLst>
              </p:cNvPr>
              <p:cNvSpPr>
                <a:spLocks/>
              </p:cNvSpPr>
              <p:nvPr/>
            </p:nvSpPr>
            <p:spPr bwMode="auto">
              <a:xfrm>
                <a:off x="8473324" y="4714040"/>
                <a:ext cx="28669" cy="19114"/>
              </a:xfrm>
              <a:custGeom>
                <a:avLst/>
                <a:gdLst>
                  <a:gd name="T0" fmla="*/ 3 w 6"/>
                  <a:gd name="T1" fmla="*/ 0 h 4"/>
                  <a:gd name="T2" fmla="*/ 1 w 6"/>
                  <a:gd name="T3" fmla="*/ 1 h 4"/>
                  <a:gd name="T4" fmla="*/ 3 w 6"/>
                  <a:gd name="T5" fmla="*/ 4 h 4"/>
                  <a:gd name="T6" fmla="*/ 3 w 6"/>
                  <a:gd name="T7" fmla="*/ 0 h 4"/>
                </a:gdLst>
                <a:ahLst/>
                <a:cxnLst>
                  <a:cxn ang="0">
                    <a:pos x="T0" y="T1"/>
                  </a:cxn>
                  <a:cxn ang="0">
                    <a:pos x="T2" y="T3"/>
                  </a:cxn>
                  <a:cxn ang="0">
                    <a:pos x="T4" y="T5"/>
                  </a:cxn>
                  <a:cxn ang="0">
                    <a:pos x="T6" y="T7"/>
                  </a:cxn>
                </a:cxnLst>
                <a:rect l="0" t="0" r="r" b="b"/>
                <a:pathLst>
                  <a:path w="6" h="4">
                    <a:moveTo>
                      <a:pt x="3" y="0"/>
                    </a:moveTo>
                    <a:cubicBezTo>
                      <a:pt x="2" y="0"/>
                      <a:pt x="0" y="0"/>
                      <a:pt x="1" y="1"/>
                    </a:cubicBezTo>
                    <a:cubicBezTo>
                      <a:pt x="1" y="1"/>
                      <a:pt x="3" y="4"/>
                      <a:pt x="3" y="4"/>
                    </a:cubicBezTo>
                    <a:cubicBezTo>
                      <a:pt x="5" y="4"/>
                      <a:pt x="6" y="0"/>
                      <a:pt x="3" y="0"/>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273" name="Freeform 460">
                <a:extLst>
                  <a:ext uri="{FF2B5EF4-FFF2-40B4-BE49-F238E27FC236}">
                    <a16:creationId xmlns:a16="http://schemas.microsoft.com/office/drawing/2014/main" id="{7EC07217-A4EB-9745-A799-2DA21CF042AA}"/>
                  </a:ext>
                </a:extLst>
              </p:cNvPr>
              <p:cNvSpPr>
                <a:spLocks/>
              </p:cNvSpPr>
              <p:nvPr/>
            </p:nvSpPr>
            <p:spPr bwMode="auto">
              <a:xfrm>
                <a:off x="8501995" y="4718818"/>
                <a:ext cx="22299" cy="14335"/>
              </a:xfrm>
              <a:custGeom>
                <a:avLst/>
                <a:gdLst>
                  <a:gd name="T0" fmla="*/ 4 w 5"/>
                  <a:gd name="T1" fmla="*/ 1 h 3"/>
                  <a:gd name="T2" fmla="*/ 2 w 5"/>
                  <a:gd name="T3" fmla="*/ 0 h 3"/>
                  <a:gd name="T4" fmla="*/ 1 w 5"/>
                  <a:gd name="T5" fmla="*/ 2 h 3"/>
                  <a:gd name="T6" fmla="*/ 2 w 5"/>
                  <a:gd name="T7" fmla="*/ 2 h 3"/>
                  <a:gd name="T8" fmla="*/ 4 w 5"/>
                  <a:gd name="T9" fmla="*/ 1 h 3"/>
                  <a:gd name="T10" fmla="*/ 4 w 5"/>
                  <a:gd name="T11" fmla="*/ 1 h 3"/>
                </a:gdLst>
                <a:ahLst/>
                <a:cxnLst>
                  <a:cxn ang="0">
                    <a:pos x="T0" y="T1"/>
                  </a:cxn>
                  <a:cxn ang="0">
                    <a:pos x="T2" y="T3"/>
                  </a:cxn>
                  <a:cxn ang="0">
                    <a:pos x="T4" y="T5"/>
                  </a:cxn>
                  <a:cxn ang="0">
                    <a:pos x="T6" y="T7"/>
                  </a:cxn>
                  <a:cxn ang="0">
                    <a:pos x="T8" y="T9"/>
                  </a:cxn>
                  <a:cxn ang="0">
                    <a:pos x="T10" y="T11"/>
                  </a:cxn>
                </a:cxnLst>
                <a:rect l="0" t="0" r="r" b="b"/>
                <a:pathLst>
                  <a:path w="5" h="3">
                    <a:moveTo>
                      <a:pt x="4" y="1"/>
                    </a:moveTo>
                    <a:cubicBezTo>
                      <a:pt x="4" y="1"/>
                      <a:pt x="3" y="0"/>
                      <a:pt x="2" y="0"/>
                    </a:cubicBezTo>
                    <a:cubicBezTo>
                      <a:pt x="2" y="1"/>
                      <a:pt x="0" y="2"/>
                      <a:pt x="1" y="2"/>
                    </a:cubicBezTo>
                    <a:cubicBezTo>
                      <a:pt x="1" y="2"/>
                      <a:pt x="2" y="3"/>
                      <a:pt x="2" y="2"/>
                    </a:cubicBezTo>
                    <a:cubicBezTo>
                      <a:pt x="3" y="2"/>
                      <a:pt x="5" y="2"/>
                      <a:pt x="4" y="1"/>
                    </a:cubicBezTo>
                    <a:cubicBezTo>
                      <a:pt x="4" y="1"/>
                      <a:pt x="5" y="2"/>
                      <a:pt x="4" y="1"/>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274" name="Freeform 461">
                <a:extLst>
                  <a:ext uri="{FF2B5EF4-FFF2-40B4-BE49-F238E27FC236}">
                    <a16:creationId xmlns:a16="http://schemas.microsoft.com/office/drawing/2014/main" id="{8225B246-7FBA-C641-B8BC-4198B980C98B}"/>
                  </a:ext>
                </a:extLst>
              </p:cNvPr>
              <p:cNvSpPr>
                <a:spLocks/>
              </p:cNvSpPr>
              <p:nvPr/>
            </p:nvSpPr>
            <p:spPr bwMode="auto">
              <a:xfrm>
                <a:off x="8519515" y="4718818"/>
                <a:ext cx="33448" cy="19114"/>
              </a:xfrm>
              <a:custGeom>
                <a:avLst/>
                <a:gdLst>
                  <a:gd name="T0" fmla="*/ 2 w 7"/>
                  <a:gd name="T1" fmla="*/ 1 h 4"/>
                  <a:gd name="T2" fmla="*/ 2 w 7"/>
                  <a:gd name="T3" fmla="*/ 4 h 4"/>
                  <a:gd name="T4" fmla="*/ 6 w 7"/>
                  <a:gd name="T5" fmla="*/ 3 h 4"/>
                  <a:gd name="T6" fmla="*/ 5 w 7"/>
                  <a:gd name="T7" fmla="*/ 1 h 4"/>
                  <a:gd name="T8" fmla="*/ 2 w 7"/>
                  <a:gd name="T9" fmla="*/ 1 h 4"/>
                </a:gdLst>
                <a:ahLst/>
                <a:cxnLst>
                  <a:cxn ang="0">
                    <a:pos x="T0" y="T1"/>
                  </a:cxn>
                  <a:cxn ang="0">
                    <a:pos x="T2" y="T3"/>
                  </a:cxn>
                  <a:cxn ang="0">
                    <a:pos x="T4" y="T5"/>
                  </a:cxn>
                  <a:cxn ang="0">
                    <a:pos x="T6" y="T7"/>
                  </a:cxn>
                  <a:cxn ang="0">
                    <a:pos x="T8" y="T9"/>
                  </a:cxn>
                </a:cxnLst>
                <a:rect l="0" t="0" r="r" b="b"/>
                <a:pathLst>
                  <a:path w="7" h="4">
                    <a:moveTo>
                      <a:pt x="2" y="1"/>
                    </a:moveTo>
                    <a:cubicBezTo>
                      <a:pt x="1" y="2"/>
                      <a:pt x="0" y="4"/>
                      <a:pt x="2" y="4"/>
                    </a:cubicBezTo>
                    <a:cubicBezTo>
                      <a:pt x="4" y="4"/>
                      <a:pt x="5" y="4"/>
                      <a:pt x="6" y="3"/>
                    </a:cubicBezTo>
                    <a:cubicBezTo>
                      <a:pt x="7" y="3"/>
                      <a:pt x="5" y="2"/>
                      <a:pt x="5" y="1"/>
                    </a:cubicBezTo>
                    <a:cubicBezTo>
                      <a:pt x="4" y="0"/>
                      <a:pt x="3" y="0"/>
                      <a:pt x="2" y="1"/>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275" name="Freeform 462">
                <a:extLst>
                  <a:ext uri="{FF2B5EF4-FFF2-40B4-BE49-F238E27FC236}">
                    <a16:creationId xmlns:a16="http://schemas.microsoft.com/office/drawing/2014/main" id="{DBC1CBA0-AF99-B245-AA36-538F41314172}"/>
                  </a:ext>
                </a:extLst>
              </p:cNvPr>
              <p:cNvSpPr>
                <a:spLocks/>
              </p:cNvSpPr>
              <p:nvPr/>
            </p:nvSpPr>
            <p:spPr bwMode="auto">
              <a:xfrm>
                <a:off x="8543406" y="4714040"/>
                <a:ext cx="38226" cy="23893"/>
              </a:xfrm>
              <a:custGeom>
                <a:avLst/>
                <a:gdLst>
                  <a:gd name="T0" fmla="*/ 1 w 8"/>
                  <a:gd name="T1" fmla="*/ 0 h 5"/>
                  <a:gd name="T2" fmla="*/ 0 w 8"/>
                  <a:gd name="T3" fmla="*/ 1 h 5"/>
                  <a:gd name="T4" fmla="*/ 2 w 8"/>
                  <a:gd name="T5" fmla="*/ 2 h 5"/>
                  <a:gd name="T6" fmla="*/ 2 w 8"/>
                  <a:gd name="T7" fmla="*/ 3 h 5"/>
                  <a:gd name="T8" fmla="*/ 7 w 8"/>
                  <a:gd name="T9" fmla="*/ 4 h 5"/>
                  <a:gd name="T10" fmla="*/ 7 w 8"/>
                  <a:gd name="T11" fmla="*/ 1 h 5"/>
                  <a:gd name="T12" fmla="*/ 1 w 8"/>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8" h="5">
                    <a:moveTo>
                      <a:pt x="1" y="0"/>
                    </a:moveTo>
                    <a:cubicBezTo>
                      <a:pt x="0" y="0"/>
                      <a:pt x="0" y="0"/>
                      <a:pt x="0" y="1"/>
                    </a:cubicBezTo>
                    <a:cubicBezTo>
                      <a:pt x="0" y="1"/>
                      <a:pt x="2" y="1"/>
                      <a:pt x="2" y="2"/>
                    </a:cubicBezTo>
                    <a:cubicBezTo>
                      <a:pt x="2" y="2"/>
                      <a:pt x="2" y="3"/>
                      <a:pt x="2" y="3"/>
                    </a:cubicBezTo>
                    <a:cubicBezTo>
                      <a:pt x="2" y="4"/>
                      <a:pt x="6" y="5"/>
                      <a:pt x="7" y="4"/>
                    </a:cubicBezTo>
                    <a:cubicBezTo>
                      <a:pt x="8" y="3"/>
                      <a:pt x="8" y="2"/>
                      <a:pt x="7" y="1"/>
                    </a:cubicBezTo>
                    <a:cubicBezTo>
                      <a:pt x="5" y="1"/>
                      <a:pt x="3" y="1"/>
                      <a:pt x="1" y="0"/>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276" name="Freeform 463">
                <a:extLst>
                  <a:ext uri="{FF2B5EF4-FFF2-40B4-BE49-F238E27FC236}">
                    <a16:creationId xmlns:a16="http://schemas.microsoft.com/office/drawing/2014/main" id="{9AFAB21D-41A1-3747-BFDE-8CB287AC83AC}"/>
                  </a:ext>
                </a:extLst>
              </p:cNvPr>
              <p:cNvSpPr>
                <a:spLocks/>
              </p:cNvSpPr>
              <p:nvPr/>
            </p:nvSpPr>
            <p:spPr bwMode="auto">
              <a:xfrm>
                <a:off x="8594376" y="4718818"/>
                <a:ext cx="57340" cy="19114"/>
              </a:xfrm>
              <a:custGeom>
                <a:avLst/>
                <a:gdLst>
                  <a:gd name="T0" fmla="*/ 2 w 12"/>
                  <a:gd name="T1" fmla="*/ 0 h 4"/>
                  <a:gd name="T2" fmla="*/ 0 w 12"/>
                  <a:gd name="T3" fmla="*/ 2 h 4"/>
                  <a:gd name="T4" fmla="*/ 12 w 12"/>
                  <a:gd name="T5" fmla="*/ 2 h 4"/>
                  <a:gd name="T6" fmla="*/ 9 w 12"/>
                  <a:gd name="T7" fmla="*/ 2 h 4"/>
                  <a:gd name="T8" fmla="*/ 2 w 12"/>
                  <a:gd name="T9" fmla="*/ 0 h 4"/>
                  <a:gd name="T10" fmla="*/ 2 w 12"/>
                  <a:gd name="T11" fmla="*/ 0 h 4"/>
                </a:gdLst>
                <a:ahLst/>
                <a:cxnLst>
                  <a:cxn ang="0">
                    <a:pos x="T0" y="T1"/>
                  </a:cxn>
                  <a:cxn ang="0">
                    <a:pos x="T2" y="T3"/>
                  </a:cxn>
                  <a:cxn ang="0">
                    <a:pos x="T4" y="T5"/>
                  </a:cxn>
                  <a:cxn ang="0">
                    <a:pos x="T6" y="T7"/>
                  </a:cxn>
                  <a:cxn ang="0">
                    <a:pos x="T8" y="T9"/>
                  </a:cxn>
                  <a:cxn ang="0">
                    <a:pos x="T10" y="T11"/>
                  </a:cxn>
                </a:cxnLst>
                <a:rect l="0" t="0" r="r" b="b"/>
                <a:pathLst>
                  <a:path w="12" h="4">
                    <a:moveTo>
                      <a:pt x="2" y="0"/>
                    </a:moveTo>
                    <a:cubicBezTo>
                      <a:pt x="2" y="0"/>
                      <a:pt x="0" y="1"/>
                      <a:pt x="0" y="2"/>
                    </a:cubicBezTo>
                    <a:cubicBezTo>
                      <a:pt x="0" y="2"/>
                      <a:pt x="11" y="4"/>
                      <a:pt x="12" y="2"/>
                    </a:cubicBezTo>
                    <a:cubicBezTo>
                      <a:pt x="12" y="1"/>
                      <a:pt x="9" y="2"/>
                      <a:pt x="9" y="2"/>
                    </a:cubicBezTo>
                    <a:cubicBezTo>
                      <a:pt x="7" y="2"/>
                      <a:pt x="4" y="1"/>
                      <a:pt x="2" y="0"/>
                    </a:cubicBezTo>
                    <a:cubicBezTo>
                      <a:pt x="2" y="0"/>
                      <a:pt x="3" y="0"/>
                      <a:pt x="2" y="0"/>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277" name="Freeform 464">
                <a:extLst>
                  <a:ext uri="{FF2B5EF4-FFF2-40B4-BE49-F238E27FC236}">
                    <a16:creationId xmlns:a16="http://schemas.microsoft.com/office/drawing/2014/main" id="{885844D4-E034-CB43-9D40-CEC95D59CF5F}"/>
                  </a:ext>
                </a:extLst>
              </p:cNvPr>
              <p:cNvSpPr>
                <a:spLocks/>
              </p:cNvSpPr>
              <p:nvPr/>
            </p:nvSpPr>
            <p:spPr bwMode="auto">
              <a:xfrm>
                <a:off x="8576855" y="4745895"/>
                <a:ext cx="50968" cy="28669"/>
              </a:xfrm>
              <a:custGeom>
                <a:avLst/>
                <a:gdLst>
                  <a:gd name="T0" fmla="*/ 0 w 11"/>
                  <a:gd name="T1" fmla="*/ 0 h 6"/>
                  <a:gd name="T2" fmla="*/ 8 w 11"/>
                  <a:gd name="T3" fmla="*/ 4 h 6"/>
                  <a:gd name="T4" fmla="*/ 0 w 11"/>
                  <a:gd name="T5" fmla="*/ 0 h 6"/>
                </a:gdLst>
                <a:ahLst/>
                <a:cxnLst>
                  <a:cxn ang="0">
                    <a:pos x="T0" y="T1"/>
                  </a:cxn>
                  <a:cxn ang="0">
                    <a:pos x="T2" y="T3"/>
                  </a:cxn>
                  <a:cxn ang="0">
                    <a:pos x="T4" y="T5"/>
                  </a:cxn>
                </a:cxnLst>
                <a:rect l="0" t="0" r="r" b="b"/>
                <a:pathLst>
                  <a:path w="11" h="6">
                    <a:moveTo>
                      <a:pt x="0" y="0"/>
                    </a:moveTo>
                    <a:cubicBezTo>
                      <a:pt x="1" y="0"/>
                      <a:pt x="7" y="6"/>
                      <a:pt x="8" y="4"/>
                    </a:cubicBezTo>
                    <a:cubicBezTo>
                      <a:pt x="11" y="1"/>
                      <a:pt x="1" y="0"/>
                      <a:pt x="0" y="0"/>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278" name="Freeform 465">
                <a:extLst>
                  <a:ext uri="{FF2B5EF4-FFF2-40B4-BE49-F238E27FC236}">
                    <a16:creationId xmlns:a16="http://schemas.microsoft.com/office/drawing/2014/main" id="{B856BF2B-9B1C-A045-97BA-977E02FFDAB7}"/>
                  </a:ext>
                </a:extLst>
              </p:cNvPr>
              <p:cNvSpPr>
                <a:spLocks/>
              </p:cNvSpPr>
              <p:nvPr/>
            </p:nvSpPr>
            <p:spPr bwMode="auto">
              <a:xfrm>
                <a:off x="8739317" y="4596176"/>
                <a:ext cx="28669" cy="19114"/>
              </a:xfrm>
              <a:custGeom>
                <a:avLst/>
                <a:gdLst>
                  <a:gd name="T0" fmla="*/ 3 w 6"/>
                  <a:gd name="T1" fmla="*/ 3 h 4"/>
                  <a:gd name="T2" fmla="*/ 4 w 6"/>
                  <a:gd name="T3" fmla="*/ 0 h 4"/>
                  <a:gd name="T4" fmla="*/ 3 w 6"/>
                  <a:gd name="T5" fmla="*/ 3 h 4"/>
                  <a:gd name="T6" fmla="*/ 3 w 6"/>
                  <a:gd name="T7" fmla="*/ 3 h 4"/>
                </a:gdLst>
                <a:ahLst/>
                <a:cxnLst>
                  <a:cxn ang="0">
                    <a:pos x="T0" y="T1"/>
                  </a:cxn>
                  <a:cxn ang="0">
                    <a:pos x="T2" y="T3"/>
                  </a:cxn>
                  <a:cxn ang="0">
                    <a:pos x="T4" y="T5"/>
                  </a:cxn>
                  <a:cxn ang="0">
                    <a:pos x="T6" y="T7"/>
                  </a:cxn>
                </a:cxnLst>
                <a:rect l="0" t="0" r="r" b="b"/>
                <a:pathLst>
                  <a:path w="6" h="4">
                    <a:moveTo>
                      <a:pt x="3" y="3"/>
                    </a:moveTo>
                    <a:cubicBezTo>
                      <a:pt x="0" y="4"/>
                      <a:pt x="1" y="0"/>
                      <a:pt x="4" y="0"/>
                    </a:cubicBezTo>
                    <a:cubicBezTo>
                      <a:pt x="6" y="0"/>
                      <a:pt x="5" y="3"/>
                      <a:pt x="3" y="3"/>
                    </a:cubicBezTo>
                    <a:cubicBezTo>
                      <a:pt x="2" y="4"/>
                      <a:pt x="5" y="3"/>
                      <a:pt x="3" y="3"/>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279" name="Freeform 466">
                <a:extLst>
                  <a:ext uri="{FF2B5EF4-FFF2-40B4-BE49-F238E27FC236}">
                    <a16:creationId xmlns:a16="http://schemas.microsoft.com/office/drawing/2014/main" id="{9CAD9BBC-C6FF-5144-9BAA-6409BF98B4E9}"/>
                  </a:ext>
                </a:extLst>
              </p:cNvPr>
              <p:cNvSpPr>
                <a:spLocks/>
              </p:cNvSpPr>
              <p:nvPr/>
            </p:nvSpPr>
            <p:spPr bwMode="auto">
              <a:xfrm>
                <a:off x="8787101" y="4592990"/>
                <a:ext cx="70082" cy="22299"/>
              </a:xfrm>
              <a:custGeom>
                <a:avLst/>
                <a:gdLst>
                  <a:gd name="T0" fmla="*/ 2 w 15"/>
                  <a:gd name="T1" fmla="*/ 3 h 5"/>
                  <a:gd name="T2" fmla="*/ 1 w 15"/>
                  <a:gd name="T3" fmla="*/ 1 h 5"/>
                  <a:gd name="T4" fmla="*/ 5 w 15"/>
                  <a:gd name="T5" fmla="*/ 0 h 5"/>
                  <a:gd name="T6" fmla="*/ 13 w 15"/>
                  <a:gd name="T7" fmla="*/ 2 h 5"/>
                  <a:gd name="T8" fmla="*/ 15 w 15"/>
                  <a:gd name="T9" fmla="*/ 5 h 5"/>
                  <a:gd name="T10" fmla="*/ 11 w 15"/>
                  <a:gd name="T11" fmla="*/ 3 h 5"/>
                  <a:gd name="T12" fmla="*/ 2 w 15"/>
                  <a:gd name="T13" fmla="*/ 3 h 5"/>
                  <a:gd name="T14" fmla="*/ 2 w 15"/>
                  <a:gd name="T15" fmla="*/ 3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5">
                    <a:moveTo>
                      <a:pt x="2" y="3"/>
                    </a:moveTo>
                    <a:cubicBezTo>
                      <a:pt x="1" y="3"/>
                      <a:pt x="0" y="2"/>
                      <a:pt x="1" y="1"/>
                    </a:cubicBezTo>
                    <a:cubicBezTo>
                      <a:pt x="2" y="0"/>
                      <a:pt x="3" y="0"/>
                      <a:pt x="5" y="0"/>
                    </a:cubicBezTo>
                    <a:cubicBezTo>
                      <a:pt x="8" y="0"/>
                      <a:pt x="10" y="0"/>
                      <a:pt x="13" y="2"/>
                    </a:cubicBezTo>
                    <a:cubicBezTo>
                      <a:pt x="14" y="3"/>
                      <a:pt x="15" y="4"/>
                      <a:pt x="15" y="5"/>
                    </a:cubicBezTo>
                    <a:cubicBezTo>
                      <a:pt x="14" y="5"/>
                      <a:pt x="11" y="3"/>
                      <a:pt x="11" y="3"/>
                    </a:cubicBezTo>
                    <a:cubicBezTo>
                      <a:pt x="8" y="2"/>
                      <a:pt x="5" y="3"/>
                      <a:pt x="2" y="3"/>
                    </a:cubicBezTo>
                    <a:cubicBezTo>
                      <a:pt x="1" y="3"/>
                      <a:pt x="3" y="3"/>
                      <a:pt x="2" y="3"/>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280" name="Freeform 467">
                <a:extLst>
                  <a:ext uri="{FF2B5EF4-FFF2-40B4-BE49-F238E27FC236}">
                    <a16:creationId xmlns:a16="http://schemas.microsoft.com/office/drawing/2014/main" id="{7262F67E-DE71-F94F-AA85-C074ED6B0C02}"/>
                  </a:ext>
                </a:extLst>
              </p:cNvPr>
              <p:cNvSpPr>
                <a:spLocks/>
              </p:cNvSpPr>
              <p:nvPr/>
            </p:nvSpPr>
            <p:spPr bwMode="auto">
              <a:xfrm>
                <a:off x="8572076" y="4484680"/>
                <a:ext cx="149721" cy="168834"/>
              </a:xfrm>
              <a:custGeom>
                <a:avLst/>
                <a:gdLst>
                  <a:gd name="T0" fmla="*/ 13 w 32"/>
                  <a:gd name="T1" fmla="*/ 32 h 36"/>
                  <a:gd name="T2" fmla="*/ 14 w 32"/>
                  <a:gd name="T3" fmla="*/ 30 h 36"/>
                  <a:gd name="T4" fmla="*/ 11 w 32"/>
                  <a:gd name="T5" fmla="*/ 28 h 36"/>
                  <a:gd name="T6" fmla="*/ 12 w 32"/>
                  <a:gd name="T7" fmla="*/ 23 h 36"/>
                  <a:gd name="T8" fmla="*/ 8 w 32"/>
                  <a:gd name="T9" fmla="*/ 23 h 36"/>
                  <a:gd name="T10" fmla="*/ 8 w 32"/>
                  <a:gd name="T11" fmla="*/ 29 h 36"/>
                  <a:gd name="T12" fmla="*/ 8 w 32"/>
                  <a:gd name="T13" fmla="*/ 30 h 36"/>
                  <a:gd name="T14" fmla="*/ 7 w 32"/>
                  <a:gd name="T15" fmla="*/ 34 h 36"/>
                  <a:gd name="T16" fmla="*/ 4 w 32"/>
                  <a:gd name="T17" fmla="*/ 36 h 36"/>
                  <a:gd name="T18" fmla="*/ 4 w 32"/>
                  <a:gd name="T19" fmla="*/ 31 h 36"/>
                  <a:gd name="T20" fmla="*/ 2 w 32"/>
                  <a:gd name="T21" fmla="*/ 26 h 36"/>
                  <a:gd name="T22" fmla="*/ 1 w 32"/>
                  <a:gd name="T23" fmla="*/ 21 h 36"/>
                  <a:gd name="T24" fmla="*/ 3 w 32"/>
                  <a:gd name="T25" fmla="*/ 14 h 36"/>
                  <a:gd name="T26" fmla="*/ 9 w 32"/>
                  <a:gd name="T27" fmla="*/ 5 h 36"/>
                  <a:gd name="T28" fmla="*/ 11 w 32"/>
                  <a:gd name="T29" fmla="*/ 2 h 36"/>
                  <a:gd name="T30" fmla="*/ 18 w 32"/>
                  <a:gd name="T31" fmla="*/ 4 h 36"/>
                  <a:gd name="T32" fmla="*/ 25 w 32"/>
                  <a:gd name="T33" fmla="*/ 4 h 36"/>
                  <a:gd name="T34" fmla="*/ 32 w 32"/>
                  <a:gd name="T35" fmla="*/ 1 h 36"/>
                  <a:gd name="T36" fmla="*/ 29 w 32"/>
                  <a:gd name="T37" fmla="*/ 6 h 36"/>
                  <a:gd name="T38" fmla="*/ 23 w 32"/>
                  <a:gd name="T39" fmla="*/ 7 h 36"/>
                  <a:gd name="T40" fmla="*/ 10 w 32"/>
                  <a:gd name="T41" fmla="*/ 7 h 36"/>
                  <a:gd name="T42" fmla="*/ 6 w 32"/>
                  <a:gd name="T43" fmla="*/ 10 h 36"/>
                  <a:gd name="T44" fmla="*/ 10 w 32"/>
                  <a:gd name="T45" fmla="*/ 15 h 36"/>
                  <a:gd name="T46" fmla="*/ 13 w 32"/>
                  <a:gd name="T47" fmla="*/ 14 h 36"/>
                  <a:gd name="T48" fmla="*/ 20 w 32"/>
                  <a:gd name="T49" fmla="*/ 13 h 36"/>
                  <a:gd name="T50" fmla="*/ 17 w 32"/>
                  <a:gd name="T51" fmla="*/ 16 h 36"/>
                  <a:gd name="T52" fmla="*/ 13 w 32"/>
                  <a:gd name="T53" fmla="*/ 17 h 36"/>
                  <a:gd name="T54" fmla="*/ 14 w 32"/>
                  <a:gd name="T55" fmla="*/ 20 h 36"/>
                  <a:gd name="T56" fmla="*/ 18 w 32"/>
                  <a:gd name="T57" fmla="*/ 25 h 36"/>
                  <a:gd name="T58" fmla="*/ 19 w 32"/>
                  <a:gd name="T59" fmla="*/ 28 h 36"/>
                  <a:gd name="T60" fmla="*/ 22 w 32"/>
                  <a:gd name="T61" fmla="*/ 30 h 36"/>
                  <a:gd name="T62" fmla="*/ 13 w 32"/>
                  <a:gd name="T63" fmla="*/ 32 h 36"/>
                  <a:gd name="T64" fmla="*/ 13 w 32"/>
                  <a:gd name="T65" fmla="*/ 3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 h="36">
                    <a:moveTo>
                      <a:pt x="13" y="32"/>
                    </a:moveTo>
                    <a:cubicBezTo>
                      <a:pt x="13" y="31"/>
                      <a:pt x="14" y="31"/>
                      <a:pt x="14" y="30"/>
                    </a:cubicBezTo>
                    <a:cubicBezTo>
                      <a:pt x="14" y="29"/>
                      <a:pt x="12" y="28"/>
                      <a:pt x="11" y="28"/>
                    </a:cubicBezTo>
                    <a:cubicBezTo>
                      <a:pt x="10" y="26"/>
                      <a:pt x="12" y="25"/>
                      <a:pt x="12" y="23"/>
                    </a:cubicBezTo>
                    <a:cubicBezTo>
                      <a:pt x="12" y="22"/>
                      <a:pt x="8" y="22"/>
                      <a:pt x="8" y="23"/>
                    </a:cubicBezTo>
                    <a:cubicBezTo>
                      <a:pt x="7" y="25"/>
                      <a:pt x="8" y="27"/>
                      <a:pt x="8" y="29"/>
                    </a:cubicBezTo>
                    <a:cubicBezTo>
                      <a:pt x="7" y="29"/>
                      <a:pt x="8" y="30"/>
                      <a:pt x="8" y="30"/>
                    </a:cubicBezTo>
                    <a:cubicBezTo>
                      <a:pt x="8" y="32"/>
                      <a:pt x="7" y="33"/>
                      <a:pt x="7" y="34"/>
                    </a:cubicBezTo>
                    <a:cubicBezTo>
                      <a:pt x="6" y="36"/>
                      <a:pt x="7" y="36"/>
                      <a:pt x="4" y="36"/>
                    </a:cubicBezTo>
                    <a:cubicBezTo>
                      <a:pt x="1" y="36"/>
                      <a:pt x="4" y="32"/>
                      <a:pt x="4" y="31"/>
                    </a:cubicBezTo>
                    <a:cubicBezTo>
                      <a:pt x="5" y="30"/>
                      <a:pt x="4" y="27"/>
                      <a:pt x="2" y="26"/>
                    </a:cubicBezTo>
                    <a:cubicBezTo>
                      <a:pt x="0" y="25"/>
                      <a:pt x="0" y="23"/>
                      <a:pt x="1" y="21"/>
                    </a:cubicBezTo>
                    <a:cubicBezTo>
                      <a:pt x="2" y="19"/>
                      <a:pt x="2" y="16"/>
                      <a:pt x="3" y="14"/>
                    </a:cubicBezTo>
                    <a:cubicBezTo>
                      <a:pt x="5" y="11"/>
                      <a:pt x="4" y="5"/>
                      <a:pt x="9" y="5"/>
                    </a:cubicBezTo>
                    <a:cubicBezTo>
                      <a:pt x="10" y="5"/>
                      <a:pt x="9" y="2"/>
                      <a:pt x="11" y="2"/>
                    </a:cubicBezTo>
                    <a:cubicBezTo>
                      <a:pt x="14" y="3"/>
                      <a:pt x="16" y="4"/>
                      <a:pt x="18" y="4"/>
                    </a:cubicBezTo>
                    <a:cubicBezTo>
                      <a:pt x="20" y="4"/>
                      <a:pt x="23" y="5"/>
                      <a:pt x="25" y="4"/>
                    </a:cubicBezTo>
                    <a:cubicBezTo>
                      <a:pt x="26" y="4"/>
                      <a:pt x="32" y="0"/>
                      <a:pt x="32" y="1"/>
                    </a:cubicBezTo>
                    <a:cubicBezTo>
                      <a:pt x="32" y="2"/>
                      <a:pt x="29" y="5"/>
                      <a:pt x="29" y="6"/>
                    </a:cubicBezTo>
                    <a:cubicBezTo>
                      <a:pt x="27" y="7"/>
                      <a:pt x="25" y="7"/>
                      <a:pt x="23" y="7"/>
                    </a:cubicBezTo>
                    <a:cubicBezTo>
                      <a:pt x="18" y="6"/>
                      <a:pt x="14" y="7"/>
                      <a:pt x="10" y="7"/>
                    </a:cubicBezTo>
                    <a:cubicBezTo>
                      <a:pt x="7" y="6"/>
                      <a:pt x="6" y="7"/>
                      <a:pt x="6" y="10"/>
                    </a:cubicBezTo>
                    <a:cubicBezTo>
                      <a:pt x="6" y="13"/>
                      <a:pt x="9" y="13"/>
                      <a:pt x="10" y="15"/>
                    </a:cubicBezTo>
                    <a:cubicBezTo>
                      <a:pt x="11" y="17"/>
                      <a:pt x="12" y="15"/>
                      <a:pt x="13" y="14"/>
                    </a:cubicBezTo>
                    <a:cubicBezTo>
                      <a:pt x="13" y="13"/>
                      <a:pt x="20" y="12"/>
                      <a:pt x="20" y="13"/>
                    </a:cubicBezTo>
                    <a:cubicBezTo>
                      <a:pt x="21" y="13"/>
                      <a:pt x="18" y="16"/>
                      <a:pt x="17" y="16"/>
                    </a:cubicBezTo>
                    <a:cubicBezTo>
                      <a:pt x="15" y="18"/>
                      <a:pt x="15" y="18"/>
                      <a:pt x="13" y="17"/>
                    </a:cubicBezTo>
                    <a:cubicBezTo>
                      <a:pt x="13" y="17"/>
                      <a:pt x="14" y="20"/>
                      <a:pt x="14" y="20"/>
                    </a:cubicBezTo>
                    <a:cubicBezTo>
                      <a:pt x="15" y="21"/>
                      <a:pt x="18" y="23"/>
                      <a:pt x="18" y="25"/>
                    </a:cubicBezTo>
                    <a:cubicBezTo>
                      <a:pt x="18" y="26"/>
                      <a:pt x="18" y="27"/>
                      <a:pt x="19" y="28"/>
                    </a:cubicBezTo>
                    <a:cubicBezTo>
                      <a:pt x="19" y="28"/>
                      <a:pt x="21" y="30"/>
                      <a:pt x="22" y="30"/>
                    </a:cubicBezTo>
                    <a:cubicBezTo>
                      <a:pt x="20" y="31"/>
                      <a:pt x="15" y="33"/>
                      <a:pt x="13" y="32"/>
                    </a:cubicBezTo>
                    <a:cubicBezTo>
                      <a:pt x="13" y="31"/>
                      <a:pt x="14" y="33"/>
                      <a:pt x="13" y="32"/>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281" name="Freeform 468">
                <a:extLst>
                  <a:ext uri="{FF2B5EF4-FFF2-40B4-BE49-F238E27FC236}">
                    <a16:creationId xmlns:a16="http://schemas.microsoft.com/office/drawing/2014/main" id="{EA62E79A-608D-7541-8DC2-9B8E63F12A21}"/>
                  </a:ext>
                </a:extLst>
              </p:cNvPr>
              <p:cNvSpPr>
                <a:spLocks/>
              </p:cNvSpPr>
              <p:nvPr/>
            </p:nvSpPr>
            <p:spPr bwMode="auto">
              <a:xfrm>
                <a:off x="8772766" y="4475124"/>
                <a:ext cx="36633" cy="70082"/>
              </a:xfrm>
              <a:custGeom>
                <a:avLst/>
                <a:gdLst>
                  <a:gd name="T0" fmla="*/ 3 w 8"/>
                  <a:gd name="T1" fmla="*/ 2 h 15"/>
                  <a:gd name="T2" fmla="*/ 3 w 8"/>
                  <a:gd name="T3" fmla="*/ 0 h 15"/>
                  <a:gd name="T4" fmla="*/ 0 w 8"/>
                  <a:gd name="T5" fmla="*/ 4 h 15"/>
                  <a:gd name="T6" fmla="*/ 1 w 8"/>
                  <a:gd name="T7" fmla="*/ 8 h 15"/>
                  <a:gd name="T8" fmla="*/ 2 w 8"/>
                  <a:gd name="T9" fmla="*/ 12 h 15"/>
                  <a:gd name="T10" fmla="*/ 5 w 8"/>
                  <a:gd name="T11" fmla="*/ 15 h 15"/>
                  <a:gd name="T12" fmla="*/ 4 w 8"/>
                  <a:gd name="T13" fmla="*/ 13 h 15"/>
                  <a:gd name="T14" fmla="*/ 3 w 8"/>
                  <a:gd name="T15" fmla="*/ 9 h 15"/>
                  <a:gd name="T16" fmla="*/ 7 w 8"/>
                  <a:gd name="T17" fmla="*/ 9 h 15"/>
                  <a:gd name="T18" fmla="*/ 5 w 8"/>
                  <a:gd name="T19" fmla="*/ 7 h 15"/>
                  <a:gd name="T20" fmla="*/ 6 w 8"/>
                  <a:gd name="T21" fmla="*/ 5 h 15"/>
                  <a:gd name="T22" fmla="*/ 2 w 8"/>
                  <a:gd name="T23" fmla="*/ 6 h 15"/>
                  <a:gd name="T24" fmla="*/ 3 w 8"/>
                  <a:gd name="T25" fmla="*/ 2 h 15"/>
                  <a:gd name="T26" fmla="*/ 3 w 8"/>
                  <a:gd name="T2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15">
                    <a:moveTo>
                      <a:pt x="3" y="2"/>
                    </a:moveTo>
                    <a:cubicBezTo>
                      <a:pt x="3" y="1"/>
                      <a:pt x="3" y="1"/>
                      <a:pt x="3" y="0"/>
                    </a:cubicBezTo>
                    <a:cubicBezTo>
                      <a:pt x="2" y="0"/>
                      <a:pt x="0" y="3"/>
                      <a:pt x="0" y="4"/>
                    </a:cubicBezTo>
                    <a:cubicBezTo>
                      <a:pt x="0" y="5"/>
                      <a:pt x="1" y="6"/>
                      <a:pt x="1" y="8"/>
                    </a:cubicBezTo>
                    <a:cubicBezTo>
                      <a:pt x="1" y="9"/>
                      <a:pt x="1" y="11"/>
                      <a:pt x="2" y="12"/>
                    </a:cubicBezTo>
                    <a:cubicBezTo>
                      <a:pt x="2" y="12"/>
                      <a:pt x="5" y="15"/>
                      <a:pt x="5" y="15"/>
                    </a:cubicBezTo>
                    <a:cubicBezTo>
                      <a:pt x="5" y="15"/>
                      <a:pt x="4" y="13"/>
                      <a:pt x="4" y="13"/>
                    </a:cubicBezTo>
                    <a:cubicBezTo>
                      <a:pt x="3" y="12"/>
                      <a:pt x="3" y="10"/>
                      <a:pt x="3" y="9"/>
                    </a:cubicBezTo>
                    <a:cubicBezTo>
                      <a:pt x="3" y="8"/>
                      <a:pt x="7" y="9"/>
                      <a:pt x="7" y="9"/>
                    </a:cubicBezTo>
                    <a:cubicBezTo>
                      <a:pt x="8" y="9"/>
                      <a:pt x="6" y="8"/>
                      <a:pt x="5" y="7"/>
                    </a:cubicBezTo>
                    <a:cubicBezTo>
                      <a:pt x="5" y="7"/>
                      <a:pt x="6" y="6"/>
                      <a:pt x="6" y="5"/>
                    </a:cubicBezTo>
                    <a:cubicBezTo>
                      <a:pt x="7" y="1"/>
                      <a:pt x="3" y="6"/>
                      <a:pt x="2" y="6"/>
                    </a:cubicBezTo>
                    <a:cubicBezTo>
                      <a:pt x="2" y="6"/>
                      <a:pt x="4" y="3"/>
                      <a:pt x="3" y="2"/>
                    </a:cubicBezTo>
                    <a:cubicBezTo>
                      <a:pt x="3" y="1"/>
                      <a:pt x="4" y="3"/>
                      <a:pt x="3" y="2"/>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282" name="Freeform 469">
                <a:extLst>
                  <a:ext uri="{FF2B5EF4-FFF2-40B4-BE49-F238E27FC236}">
                    <a16:creationId xmlns:a16="http://schemas.microsoft.com/office/drawing/2014/main" id="{6EC5845A-9509-0F4C-A811-56F5D398B540}"/>
                  </a:ext>
                </a:extLst>
              </p:cNvPr>
              <p:cNvSpPr>
                <a:spLocks/>
              </p:cNvSpPr>
              <p:nvPr/>
            </p:nvSpPr>
            <p:spPr bwMode="auto">
              <a:xfrm>
                <a:off x="8791880" y="4465568"/>
                <a:ext cx="12742" cy="9557"/>
              </a:xfrm>
              <a:custGeom>
                <a:avLst/>
                <a:gdLst>
                  <a:gd name="T0" fmla="*/ 1 w 3"/>
                  <a:gd name="T1" fmla="*/ 2 h 2"/>
                  <a:gd name="T2" fmla="*/ 2 w 3"/>
                  <a:gd name="T3" fmla="*/ 0 h 2"/>
                  <a:gd name="T4" fmla="*/ 1 w 3"/>
                  <a:gd name="T5" fmla="*/ 2 h 2"/>
                </a:gdLst>
                <a:ahLst/>
                <a:cxnLst>
                  <a:cxn ang="0">
                    <a:pos x="T0" y="T1"/>
                  </a:cxn>
                  <a:cxn ang="0">
                    <a:pos x="T2" y="T3"/>
                  </a:cxn>
                  <a:cxn ang="0">
                    <a:pos x="T4" y="T5"/>
                  </a:cxn>
                </a:cxnLst>
                <a:rect l="0" t="0" r="r" b="b"/>
                <a:pathLst>
                  <a:path w="3" h="2">
                    <a:moveTo>
                      <a:pt x="1" y="2"/>
                    </a:moveTo>
                    <a:cubicBezTo>
                      <a:pt x="0" y="2"/>
                      <a:pt x="1" y="0"/>
                      <a:pt x="2" y="0"/>
                    </a:cubicBezTo>
                    <a:cubicBezTo>
                      <a:pt x="3" y="0"/>
                      <a:pt x="2" y="2"/>
                      <a:pt x="1" y="2"/>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283" name="Freeform 470">
                <a:extLst>
                  <a:ext uri="{FF2B5EF4-FFF2-40B4-BE49-F238E27FC236}">
                    <a16:creationId xmlns:a16="http://schemas.microsoft.com/office/drawing/2014/main" id="{55F16A1C-F8B8-F844-85DF-FE010A3D0786}"/>
                  </a:ext>
                </a:extLst>
              </p:cNvPr>
              <p:cNvSpPr>
                <a:spLocks/>
              </p:cNvSpPr>
              <p:nvPr/>
            </p:nvSpPr>
            <p:spPr bwMode="auto">
              <a:xfrm>
                <a:off x="8842849" y="4526093"/>
                <a:ext cx="22299" cy="9557"/>
              </a:xfrm>
              <a:custGeom>
                <a:avLst/>
                <a:gdLst>
                  <a:gd name="T0" fmla="*/ 5 w 5"/>
                  <a:gd name="T1" fmla="*/ 1 h 2"/>
                  <a:gd name="T2" fmla="*/ 0 w 5"/>
                  <a:gd name="T3" fmla="*/ 1 h 2"/>
                  <a:gd name="T4" fmla="*/ 5 w 5"/>
                  <a:gd name="T5" fmla="*/ 1 h 2"/>
                </a:gdLst>
                <a:ahLst/>
                <a:cxnLst>
                  <a:cxn ang="0">
                    <a:pos x="T0" y="T1"/>
                  </a:cxn>
                  <a:cxn ang="0">
                    <a:pos x="T2" y="T3"/>
                  </a:cxn>
                  <a:cxn ang="0">
                    <a:pos x="T4" y="T5"/>
                  </a:cxn>
                </a:cxnLst>
                <a:rect l="0" t="0" r="r" b="b"/>
                <a:pathLst>
                  <a:path w="5" h="2">
                    <a:moveTo>
                      <a:pt x="5" y="1"/>
                    </a:moveTo>
                    <a:cubicBezTo>
                      <a:pt x="5" y="0"/>
                      <a:pt x="0" y="0"/>
                      <a:pt x="0" y="1"/>
                    </a:cubicBezTo>
                    <a:cubicBezTo>
                      <a:pt x="0" y="1"/>
                      <a:pt x="5" y="2"/>
                      <a:pt x="5" y="1"/>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284" name="Freeform 471">
                <a:extLst>
                  <a:ext uri="{FF2B5EF4-FFF2-40B4-BE49-F238E27FC236}">
                    <a16:creationId xmlns:a16="http://schemas.microsoft.com/office/drawing/2014/main" id="{FB65416A-F07D-E644-8B41-1F4C0B52BBB2}"/>
                  </a:ext>
                </a:extLst>
              </p:cNvPr>
              <p:cNvSpPr>
                <a:spLocks/>
              </p:cNvSpPr>
              <p:nvPr/>
            </p:nvSpPr>
            <p:spPr bwMode="auto">
              <a:xfrm>
                <a:off x="8847628" y="4530871"/>
                <a:ext cx="87603" cy="52562"/>
              </a:xfrm>
              <a:custGeom>
                <a:avLst/>
                <a:gdLst>
                  <a:gd name="T0" fmla="*/ 10 w 19"/>
                  <a:gd name="T1" fmla="*/ 1 h 11"/>
                  <a:gd name="T2" fmla="*/ 4 w 19"/>
                  <a:gd name="T3" fmla="*/ 3 h 11"/>
                  <a:gd name="T4" fmla="*/ 3 w 19"/>
                  <a:gd name="T5" fmla="*/ 4 h 11"/>
                  <a:gd name="T6" fmla="*/ 1 w 19"/>
                  <a:gd name="T7" fmla="*/ 3 h 11"/>
                  <a:gd name="T8" fmla="*/ 3 w 19"/>
                  <a:gd name="T9" fmla="*/ 6 h 11"/>
                  <a:gd name="T10" fmla="*/ 6 w 19"/>
                  <a:gd name="T11" fmla="*/ 7 h 11"/>
                  <a:gd name="T12" fmla="*/ 9 w 19"/>
                  <a:gd name="T13" fmla="*/ 10 h 11"/>
                  <a:gd name="T14" fmla="*/ 14 w 19"/>
                  <a:gd name="T15" fmla="*/ 10 h 11"/>
                  <a:gd name="T16" fmla="*/ 18 w 19"/>
                  <a:gd name="T17" fmla="*/ 5 h 11"/>
                  <a:gd name="T18" fmla="*/ 15 w 19"/>
                  <a:gd name="T19" fmla="*/ 2 h 11"/>
                  <a:gd name="T20" fmla="*/ 10 w 19"/>
                  <a:gd name="T21" fmla="*/ 1 h 11"/>
                  <a:gd name="T22" fmla="*/ 10 w 19"/>
                  <a:gd name="T23"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1">
                    <a:moveTo>
                      <a:pt x="10" y="1"/>
                    </a:moveTo>
                    <a:cubicBezTo>
                      <a:pt x="9" y="0"/>
                      <a:pt x="5" y="2"/>
                      <a:pt x="4" y="3"/>
                    </a:cubicBezTo>
                    <a:cubicBezTo>
                      <a:pt x="3" y="3"/>
                      <a:pt x="4" y="3"/>
                      <a:pt x="3" y="4"/>
                    </a:cubicBezTo>
                    <a:cubicBezTo>
                      <a:pt x="3" y="5"/>
                      <a:pt x="2" y="3"/>
                      <a:pt x="1" y="3"/>
                    </a:cubicBezTo>
                    <a:cubicBezTo>
                      <a:pt x="0" y="3"/>
                      <a:pt x="2" y="6"/>
                      <a:pt x="3" y="6"/>
                    </a:cubicBezTo>
                    <a:cubicBezTo>
                      <a:pt x="3" y="7"/>
                      <a:pt x="5" y="7"/>
                      <a:pt x="6" y="7"/>
                    </a:cubicBezTo>
                    <a:cubicBezTo>
                      <a:pt x="8" y="7"/>
                      <a:pt x="8" y="9"/>
                      <a:pt x="9" y="10"/>
                    </a:cubicBezTo>
                    <a:cubicBezTo>
                      <a:pt x="10" y="11"/>
                      <a:pt x="13" y="10"/>
                      <a:pt x="14" y="10"/>
                    </a:cubicBezTo>
                    <a:cubicBezTo>
                      <a:pt x="18" y="10"/>
                      <a:pt x="19" y="8"/>
                      <a:pt x="18" y="5"/>
                    </a:cubicBezTo>
                    <a:cubicBezTo>
                      <a:pt x="18" y="3"/>
                      <a:pt x="17" y="2"/>
                      <a:pt x="15" y="2"/>
                    </a:cubicBezTo>
                    <a:cubicBezTo>
                      <a:pt x="14" y="2"/>
                      <a:pt x="12" y="1"/>
                      <a:pt x="10" y="1"/>
                    </a:cubicBezTo>
                    <a:cubicBezTo>
                      <a:pt x="10" y="1"/>
                      <a:pt x="11" y="1"/>
                      <a:pt x="10" y="1"/>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285" name="Freeform 472">
                <a:extLst>
                  <a:ext uri="{FF2B5EF4-FFF2-40B4-BE49-F238E27FC236}">
                    <a16:creationId xmlns:a16="http://schemas.microsoft.com/office/drawing/2014/main" id="{1CC9CCBD-AE43-EE4C-8BBB-0DCA6C9F5A15}"/>
                  </a:ext>
                </a:extLst>
              </p:cNvPr>
              <p:cNvSpPr>
                <a:spLocks/>
              </p:cNvSpPr>
              <p:nvPr/>
            </p:nvSpPr>
            <p:spPr bwMode="auto">
              <a:xfrm>
                <a:off x="9263341" y="4620067"/>
                <a:ext cx="97159" cy="55747"/>
              </a:xfrm>
              <a:custGeom>
                <a:avLst/>
                <a:gdLst>
                  <a:gd name="T0" fmla="*/ 0 w 21"/>
                  <a:gd name="T1" fmla="*/ 8 h 12"/>
                  <a:gd name="T2" fmla="*/ 6 w 21"/>
                  <a:gd name="T3" fmla="*/ 8 h 12"/>
                  <a:gd name="T4" fmla="*/ 9 w 21"/>
                  <a:gd name="T5" fmla="*/ 7 h 12"/>
                  <a:gd name="T6" fmla="*/ 13 w 21"/>
                  <a:gd name="T7" fmla="*/ 7 h 12"/>
                  <a:gd name="T8" fmla="*/ 14 w 21"/>
                  <a:gd name="T9" fmla="*/ 5 h 12"/>
                  <a:gd name="T10" fmla="*/ 17 w 21"/>
                  <a:gd name="T11" fmla="*/ 3 h 12"/>
                  <a:gd name="T12" fmla="*/ 20 w 21"/>
                  <a:gd name="T13" fmla="*/ 4 h 12"/>
                  <a:gd name="T14" fmla="*/ 18 w 21"/>
                  <a:gd name="T15" fmla="*/ 7 h 12"/>
                  <a:gd name="T16" fmla="*/ 11 w 21"/>
                  <a:gd name="T17" fmla="*/ 11 h 12"/>
                  <a:gd name="T18" fmla="*/ 0 w 21"/>
                  <a:gd name="T19" fmla="*/ 8 h 12"/>
                  <a:gd name="T20" fmla="*/ 0 w 21"/>
                  <a:gd name="T21"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2">
                    <a:moveTo>
                      <a:pt x="0" y="8"/>
                    </a:moveTo>
                    <a:cubicBezTo>
                      <a:pt x="1" y="7"/>
                      <a:pt x="5" y="8"/>
                      <a:pt x="6" y="8"/>
                    </a:cubicBezTo>
                    <a:cubicBezTo>
                      <a:pt x="7" y="8"/>
                      <a:pt x="8" y="6"/>
                      <a:pt x="9" y="7"/>
                    </a:cubicBezTo>
                    <a:cubicBezTo>
                      <a:pt x="10" y="8"/>
                      <a:pt x="12" y="8"/>
                      <a:pt x="13" y="7"/>
                    </a:cubicBezTo>
                    <a:cubicBezTo>
                      <a:pt x="13" y="6"/>
                      <a:pt x="14" y="5"/>
                      <a:pt x="14" y="5"/>
                    </a:cubicBezTo>
                    <a:cubicBezTo>
                      <a:pt x="15" y="5"/>
                      <a:pt x="17" y="5"/>
                      <a:pt x="17" y="3"/>
                    </a:cubicBezTo>
                    <a:cubicBezTo>
                      <a:pt x="17" y="0"/>
                      <a:pt x="21" y="2"/>
                      <a:pt x="20" y="4"/>
                    </a:cubicBezTo>
                    <a:cubicBezTo>
                      <a:pt x="19" y="5"/>
                      <a:pt x="18" y="7"/>
                      <a:pt x="18" y="7"/>
                    </a:cubicBezTo>
                    <a:cubicBezTo>
                      <a:pt x="15" y="8"/>
                      <a:pt x="14" y="10"/>
                      <a:pt x="11" y="11"/>
                    </a:cubicBezTo>
                    <a:cubicBezTo>
                      <a:pt x="9" y="12"/>
                      <a:pt x="0" y="11"/>
                      <a:pt x="0" y="8"/>
                    </a:cubicBezTo>
                    <a:cubicBezTo>
                      <a:pt x="0" y="7"/>
                      <a:pt x="0" y="10"/>
                      <a:pt x="0" y="8"/>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286" name="Freeform 473">
                <a:extLst>
                  <a:ext uri="{FF2B5EF4-FFF2-40B4-BE49-F238E27FC236}">
                    <a16:creationId xmlns:a16="http://schemas.microsoft.com/office/drawing/2014/main" id="{2F0473FE-427F-BE43-A7C6-D0C4FCB8099C}"/>
                  </a:ext>
                </a:extLst>
              </p:cNvPr>
              <p:cNvSpPr>
                <a:spLocks/>
              </p:cNvSpPr>
              <p:nvPr/>
            </p:nvSpPr>
            <p:spPr bwMode="auto">
              <a:xfrm>
                <a:off x="9403505" y="4648736"/>
                <a:ext cx="41412" cy="50968"/>
              </a:xfrm>
              <a:custGeom>
                <a:avLst/>
                <a:gdLst>
                  <a:gd name="T0" fmla="*/ 1 w 9"/>
                  <a:gd name="T1" fmla="*/ 0 h 11"/>
                  <a:gd name="T2" fmla="*/ 8 w 9"/>
                  <a:gd name="T3" fmla="*/ 8 h 11"/>
                  <a:gd name="T4" fmla="*/ 5 w 9"/>
                  <a:gd name="T5" fmla="*/ 4 h 11"/>
                  <a:gd name="T6" fmla="*/ 1 w 9"/>
                  <a:gd name="T7" fmla="*/ 0 h 11"/>
                  <a:gd name="T8" fmla="*/ 1 w 9"/>
                  <a:gd name="T9" fmla="*/ 0 h 11"/>
                </a:gdLst>
                <a:ahLst/>
                <a:cxnLst>
                  <a:cxn ang="0">
                    <a:pos x="T0" y="T1"/>
                  </a:cxn>
                  <a:cxn ang="0">
                    <a:pos x="T2" y="T3"/>
                  </a:cxn>
                  <a:cxn ang="0">
                    <a:pos x="T4" y="T5"/>
                  </a:cxn>
                  <a:cxn ang="0">
                    <a:pos x="T6" y="T7"/>
                  </a:cxn>
                  <a:cxn ang="0">
                    <a:pos x="T8" y="T9"/>
                  </a:cxn>
                </a:cxnLst>
                <a:rect l="0" t="0" r="r" b="b"/>
                <a:pathLst>
                  <a:path w="9" h="11">
                    <a:moveTo>
                      <a:pt x="1" y="0"/>
                    </a:moveTo>
                    <a:cubicBezTo>
                      <a:pt x="0" y="1"/>
                      <a:pt x="5" y="11"/>
                      <a:pt x="8" y="8"/>
                    </a:cubicBezTo>
                    <a:cubicBezTo>
                      <a:pt x="9" y="6"/>
                      <a:pt x="6" y="4"/>
                      <a:pt x="5" y="4"/>
                    </a:cubicBezTo>
                    <a:cubicBezTo>
                      <a:pt x="4" y="3"/>
                      <a:pt x="1" y="0"/>
                      <a:pt x="1" y="0"/>
                    </a:cubicBezTo>
                    <a:cubicBezTo>
                      <a:pt x="0" y="1"/>
                      <a:pt x="2" y="0"/>
                      <a:pt x="1" y="0"/>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287" name="Freeform 474">
                <a:extLst>
                  <a:ext uri="{FF2B5EF4-FFF2-40B4-BE49-F238E27FC236}">
                    <a16:creationId xmlns:a16="http://schemas.microsoft.com/office/drawing/2014/main" id="{1E7E72E7-EE10-F948-9707-9086C80CBDAF}"/>
                  </a:ext>
                </a:extLst>
              </p:cNvPr>
              <p:cNvSpPr>
                <a:spLocks/>
              </p:cNvSpPr>
              <p:nvPr/>
            </p:nvSpPr>
            <p:spPr bwMode="auto">
              <a:xfrm>
                <a:off x="9524555" y="4742711"/>
                <a:ext cx="27077" cy="27077"/>
              </a:xfrm>
              <a:custGeom>
                <a:avLst/>
                <a:gdLst>
                  <a:gd name="T0" fmla="*/ 6 w 6"/>
                  <a:gd name="T1" fmla="*/ 4 h 6"/>
                  <a:gd name="T2" fmla="*/ 1 w 6"/>
                  <a:gd name="T3" fmla="*/ 2 h 6"/>
                  <a:gd name="T4" fmla="*/ 6 w 6"/>
                  <a:gd name="T5" fmla="*/ 4 h 6"/>
                  <a:gd name="T6" fmla="*/ 6 w 6"/>
                  <a:gd name="T7" fmla="*/ 4 h 6"/>
                </a:gdLst>
                <a:ahLst/>
                <a:cxnLst>
                  <a:cxn ang="0">
                    <a:pos x="T0" y="T1"/>
                  </a:cxn>
                  <a:cxn ang="0">
                    <a:pos x="T2" y="T3"/>
                  </a:cxn>
                  <a:cxn ang="0">
                    <a:pos x="T4" y="T5"/>
                  </a:cxn>
                  <a:cxn ang="0">
                    <a:pos x="T6" y="T7"/>
                  </a:cxn>
                </a:cxnLst>
                <a:rect l="0" t="0" r="r" b="b"/>
                <a:pathLst>
                  <a:path w="6" h="6">
                    <a:moveTo>
                      <a:pt x="6" y="4"/>
                    </a:moveTo>
                    <a:cubicBezTo>
                      <a:pt x="6" y="2"/>
                      <a:pt x="0" y="0"/>
                      <a:pt x="1" y="2"/>
                    </a:cubicBezTo>
                    <a:cubicBezTo>
                      <a:pt x="1" y="3"/>
                      <a:pt x="6" y="5"/>
                      <a:pt x="6" y="4"/>
                    </a:cubicBezTo>
                    <a:cubicBezTo>
                      <a:pt x="6" y="3"/>
                      <a:pt x="6" y="6"/>
                      <a:pt x="6" y="4"/>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288" name="Freeform 475">
                <a:extLst>
                  <a:ext uri="{FF2B5EF4-FFF2-40B4-BE49-F238E27FC236}">
                    <a16:creationId xmlns:a16="http://schemas.microsoft.com/office/drawing/2014/main" id="{12AA965C-2DD6-7B4F-840C-60F03A2F237F}"/>
                  </a:ext>
                </a:extLst>
              </p:cNvPr>
              <p:cNvSpPr>
                <a:spLocks/>
              </p:cNvSpPr>
              <p:nvPr/>
            </p:nvSpPr>
            <p:spPr bwMode="auto">
              <a:xfrm>
                <a:off x="9495885" y="4699705"/>
                <a:ext cx="43005" cy="28669"/>
              </a:xfrm>
              <a:custGeom>
                <a:avLst/>
                <a:gdLst>
                  <a:gd name="T0" fmla="*/ 8 w 9"/>
                  <a:gd name="T1" fmla="*/ 6 h 6"/>
                  <a:gd name="T2" fmla="*/ 0 w 9"/>
                  <a:gd name="T3" fmla="*/ 1 h 6"/>
                  <a:gd name="T4" fmla="*/ 3 w 9"/>
                  <a:gd name="T5" fmla="*/ 4 h 6"/>
                  <a:gd name="T6" fmla="*/ 8 w 9"/>
                  <a:gd name="T7" fmla="*/ 6 h 6"/>
                  <a:gd name="T8" fmla="*/ 8 w 9"/>
                  <a:gd name="T9" fmla="*/ 6 h 6"/>
                </a:gdLst>
                <a:ahLst/>
                <a:cxnLst>
                  <a:cxn ang="0">
                    <a:pos x="T0" y="T1"/>
                  </a:cxn>
                  <a:cxn ang="0">
                    <a:pos x="T2" y="T3"/>
                  </a:cxn>
                  <a:cxn ang="0">
                    <a:pos x="T4" y="T5"/>
                  </a:cxn>
                  <a:cxn ang="0">
                    <a:pos x="T6" y="T7"/>
                  </a:cxn>
                  <a:cxn ang="0">
                    <a:pos x="T8" y="T9"/>
                  </a:cxn>
                </a:cxnLst>
                <a:rect l="0" t="0" r="r" b="b"/>
                <a:pathLst>
                  <a:path w="9" h="6">
                    <a:moveTo>
                      <a:pt x="8" y="6"/>
                    </a:moveTo>
                    <a:cubicBezTo>
                      <a:pt x="6" y="5"/>
                      <a:pt x="3" y="0"/>
                      <a:pt x="0" y="1"/>
                    </a:cubicBezTo>
                    <a:cubicBezTo>
                      <a:pt x="0" y="2"/>
                      <a:pt x="3" y="3"/>
                      <a:pt x="3" y="4"/>
                    </a:cubicBezTo>
                    <a:cubicBezTo>
                      <a:pt x="5" y="4"/>
                      <a:pt x="6" y="5"/>
                      <a:pt x="8" y="6"/>
                    </a:cubicBezTo>
                    <a:cubicBezTo>
                      <a:pt x="9" y="6"/>
                      <a:pt x="6" y="5"/>
                      <a:pt x="8" y="6"/>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289" name="Freeform 476">
                <a:extLst>
                  <a:ext uri="{FF2B5EF4-FFF2-40B4-BE49-F238E27FC236}">
                    <a16:creationId xmlns:a16="http://schemas.microsoft.com/office/drawing/2014/main" id="{F0BD45E4-8FF6-2444-8F53-2A6C4B3D75FE}"/>
                  </a:ext>
                </a:extLst>
              </p:cNvPr>
              <p:cNvSpPr>
                <a:spLocks/>
              </p:cNvSpPr>
              <p:nvPr/>
            </p:nvSpPr>
            <p:spPr bwMode="auto">
              <a:xfrm>
                <a:off x="9454473" y="4680592"/>
                <a:ext cx="19114" cy="23893"/>
              </a:xfrm>
              <a:custGeom>
                <a:avLst/>
                <a:gdLst>
                  <a:gd name="T0" fmla="*/ 4 w 4"/>
                  <a:gd name="T1" fmla="*/ 4 h 5"/>
                  <a:gd name="T2" fmla="*/ 0 w 4"/>
                  <a:gd name="T3" fmla="*/ 0 h 5"/>
                  <a:gd name="T4" fmla="*/ 4 w 4"/>
                  <a:gd name="T5" fmla="*/ 4 h 5"/>
                </a:gdLst>
                <a:ahLst/>
                <a:cxnLst>
                  <a:cxn ang="0">
                    <a:pos x="T0" y="T1"/>
                  </a:cxn>
                  <a:cxn ang="0">
                    <a:pos x="T2" y="T3"/>
                  </a:cxn>
                  <a:cxn ang="0">
                    <a:pos x="T4" y="T5"/>
                  </a:cxn>
                </a:cxnLst>
                <a:rect l="0" t="0" r="r" b="b"/>
                <a:pathLst>
                  <a:path w="4" h="5">
                    <a:moveTo>
                      <a:pt x="4" y="4"/>
                    </a:moveTo>
                    <a:cubicBezTo>
                      <a:pt x="4" y="2"/>
                      <a:pt x="0" y="0"/>
                      <a:pt x="0" y="0"/>
                    </a:cubicBezTo>
                    <a:cubicBezTo>
                      <a:pt x="0" y="1"/>
                      <a:pt x="4" y="5"/>
                      <a:pt x="4" y="4"/>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290" name="Freeform 477">
                <a:extLst>
                  <a:ext uri="{FF2B5EF4-FFF2-40B4-BE49-F238E27FC236}">
                    <a16:creationId xmlns:a16="http://schemas.microsoft.com/office/drawing/2014/main" id="{D155CB94-996B-534F-8637-6CE492708481}"/>
                  </a:ext>
                </a:extLst>
              </p:cNvPr>
              <p:cNvSpPr>
                <a:spLocks/>
              </p:cNvSpPr>
              <p:nvPr/>
            </p:nvSpPr>
            <p:spPr bwMode="auto">
              <a:xfrm>
                <a:off x="9626492" y="5008703"/>
                <a:ext cx="74859" cy="55747"/>
              </a:xfrm>
              <a:custGeom>
                <a:avLst/>
                <a:gdLst>
                  <a:gd name="T0" fmla="*/ 15 w 16"/>
                  <a:gd name="T1" fmla="*/ 11 h 12"/>
                  <a:gd name="T2" fmla="*/ 2 w 16"/>
                  <a:gd name="T3" fmla="*/ 0 h 12"/>
                  <a:gd name="T4" fmla="*/ 15 w 16"/>
                  <a:gd name="T5" fmla="*/ 11 h 12"/>
                </a:gdLst>
                <a:ahLst/>
                <a:cxnLst>
                  <a:cxn ang="0">
                    <a:pos x="T0" y="T1"/>
                  </a:cxn>
                  <a:cxn ang="0">
                    <a:pos x="T2" y="T3"/>
                  </a:cxn>
                  <a:cxn ang="0">
                    <a:pos x="T4" y="T5"/>
                  </a:cxn>
                </a:cxnLst>
                <a:rect l="0" t="0" r="r" b="b"/>
                <a:pathLst>
                  <a:path w="16" h="12">
                    <a:moveTo>
                      <a:pt x="15" y="11"/>
                    </a:moveTo>
                    <a:cubicBezTo>
                      <a:pt x="16" y="12"/>
                      <a:pt x="3" y="0"/>
                      <a:pt x="2" y="0"/>
                    </a:cubicBezTo>
                    <a:cubicBezTo>
                      <a:pt x="0" y="0"/>
                      <a:pt x="7" y="9"/>
                      <a:pt x="15" y="11"/>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291" name="Freeform 482">
                <a:extLst>
                  <a:ext uri="{FF2B5EF4-FFF2-40B4-BE49-F238E27FC236}">
                    <a16:creationId xmlns:a16="http://schemas.microsoft.com/office/drawing/2014/main" id="{0D70A39A-883B-6F49-B3E9-B68FBAD9F950}"/>
                  </a:ext>
                </a:extLst>
              </p:cNvPr>
              <p:cNvSpPr>
                <a:spLocks/>
              </p:cNvSpPr>
              <p:nvPr/>
            </p:nvSpPr>
            <p:spPr bwMode="auto">
              <a:xfrm>
                <a:off x="9174145" y="5532726"/>
                <a:ext cx="89196" cy="84417"/>
              </a:xfrm>
              <a:custGeom>
                <a:avLst/>
                <a:gdLst>
                  <a:gd name="T0" fmla="*/ 0 w 19"/>
                  <a:gd name="T1" fmla="*/ 2 h 18"/>
                  <a:gd name="T2" fmla="*/ 2 w 19"/>
                  <a:gd name="T3" fmla="*/ 7 h 18"/>
                  <a:gd name="T4" fmla="*/ 4 w 19"/>
                  <a:gd name="T5" fmla="*/ 10 h 18"/>
                  <a:gd name="T6" fmla="*/ 3 w 19"/>
                  <a:gd name="T7" fmla="*/ 12 h 18"/>
                  <a:gd name="T8" fmla="*/ 9 w 19"/>
                  <a:gd name="T9" fmla="*/ 18 h 18"/>
                  <a:gd name="T10" fmla="*/ 12 w 19"/>
                  <a:gd name="T11" fmla="*/ 15 h 18"/>
                  <a:gd name="T12" fmla="*/ 13 w 19"/>
                  <a:gd name="T13" fmla="*/ 17 h 18"/>
                  <a:gd name="T14" fmla="*/ 14 w 19"/>
                  <a:gd name="T15" fmla="*/ 14 h 18"/>
                  <a:gd name="T16" fmla="*/ 16 w 19"/>
                  <a:gd name="T17" fmla="*/ 15 h 18"/>
                  <a:gd name="T18" fmla="*/ 18 w 19"/>
                  <a:gd name="T19" fmla="*/ 7 h 18"/>
                  <a:gd name="T20" fmla="*/ 16 w 19"/>
                  <a:gd name="T21" fmla="*/ 1 h 18"/>
                  <a:gd name="T22" fmla="*/ 7 w 19"/>
                  <a:gd name="T23" fmla="*/ 3 h 18"/>
                  <a:gd name="T24" fmla="*/ 0 w 19"/>
                  <a:gd name="T25" fmla="*/ 2 h 18"/>
                  <a:gd name="T26" fmla="*/ 0 w 19"/>
                  <a:gd name="T27"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18">
                    <a:moveTo>
                      <a:pt x="0" y="2"/>
                    </a:moveTo>
                    <a:cubicBezTo>
                      <a:pt x="0" y="3"/>
                      <a:pt x="2" y="6"/>
                      <a:pt x="2" y="7"/>
                    </a:cubicBezTo>
                    <a:cubicBezTo>
                      <a:pt x="3" y="8"/>
                      <a:pt x="4" y="9"/>
                      <a:pt x="4" y="10"/>
                    </a:cubicBezTo>
                    <a:cubicBezTo>
                      <a:pt x="4" y="11"/>
                      <a:pt x="3" y="11"/>
                      <a:pt x="3" y="12"/>
                    </a:cubicBezTo>
                    <a:cubicBezTo>
                      <a:pt x="4" y="15"/>
                      <a:pt x="7" y="17"/>
                      <a:pt x="9" y="18"/>
                    </a:cubicBezTo>
                    <a:cubicBezTo>
                      <a:pt x="11" y="18"/>
                      <a:pt x="11" y="16"/>
                      <a:pt x="12" y="15"/>
                    </a:cubicBezTo>
                    <a:cubicBezTo>
                      <a:pt x="12" y="15"/>
                      <a:pt x="13" y="17"/>
                      <a:pt x="13" y="17"/>
                    </a:cubicBezTo>
                    <a:cubicBezTo>
                      <a:pt x="13" y="16"/>
                      <a:pt x="13" y="14"/>
                      <a:pt x="14" y="14"/>
                    </a:cubicBezTo>
                    <a:cubicBezTo>
                      <a:pt x="15" y="13"/>
                      <a:pt x="15" y="15"/>
                      <a:pt x="16" y="15"/>
                    </a:cubicBezTo>
                    <a:cubicBezTo>
                      <a:pt x="15" y="15"/>
                      <a:pt x="18" y="8"/>
                      <a:pt x="18" y="7"/>
                    </a:cubicBezTo>
                    <a:cubicBezTo>
                      <a:pt x="18" y="6"/>
                      <a:pt x="19" y="0"/>
                      <a:pt x="16" y="1"/>
                    </a:cubicBezTo>
                    <a:cubicBezTo>
                      <a:pt x="13" y="2"/>
                      <a:pt x="10" y="4"/>
                      <a:pt x="7" y="3"/>
                    </a:cubicBezTo>
                    <a:cubicBezTo>
                      <a:pt x="6" y="3"/>
                      <a:pt x="1" y="0"/>
                      <a:pt x="0" y="2"/>
                    </a:cubicBezTo>
                    <a:cubicBezTo>
                      <a:pt x="0" y="3"/>
                      <a:pt x="1" y="0"/>
                      <a:pt x="0" y="2"/>
                    </a:cubicBezTo>
                    <a:close/>
                  </a:path>
                </a:pathLst>
              </a:custGeom>
              <a:solidFill>
                <a:schemeClr val="bg1">
                  <a:lumMod val="85000"/>
                </a:schemeClr>
              </a:solid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292" name="Freeform 483">
                <a:extLst>
                  <a:ext uri="{FF2B5EF4-FFF2-40B4-BE49-F238E27FC236}">
                    <a16:creationId xmlns:a16="http://schemas.microsoft.com/office/drawing/2014/main" id="{7DEE66AE-07BC-7B4B-BB3D-AE7018E6985D}"/>
                  </a:ext>
                </a:extLst>
              </p:cNvPr>
              <p:cNvSpPr>
                <a:spLocks/>
              </p:cNvSpPr>
              <p:nvPr/>
            </p:nvSpPr>
            <p:spPr bwMode="auto">
              <a:xfrm>
                <a:off x="9244227" y="5508835"/>
                <a:ext cx="14335" cy="23893"/>
              </a:xfrm>
              <a:custGeom>
                <a:avLst/>
                <a:gdLst>
                  <a:gd name="T0" fmla="*/ 3 w 3"/>
                  <a:gd name="T1" fmla="*/ 4 h 5"/>
                  <a:gd name="T2" fmla="*/ 1 w 3"/>
                  <a:gd name="T3" fmla="*/ 0 h 5"/>
                  <a:gd name="T4" fmla="*/ 3 w 3"/>
                  <a:gd name="T5" fmla="*/ 4 h 5"/>
                </a:gdLst>
                <a:ahLst/>
                <a:cxnLst>
                  <a:cxn ang="0">
                    <a:pos x="T0" y="T1"/>
                  </a:cxn>
                  <a:cxn ang="0">
                    <a:pos x="T2" y="T3"/>
                  </a:cxn>
                  <a:cxn ang="0">
                    <a:pos x="T4" y="T5"/>
                  </a:cxn>
                </a:cxnLst>
                <a:rect l="0" t="0" r="r" b="b"/>
                <a:pathLst>
                  <a:path w="3" h="5">
                    <a:moveTo>
                      <a:pt x="3" y="4"/>
                    </a:moveTo>
                    <a:cubicBezTo>
                      <a:pt x="3" y="5"/>
                      <a:pt x="0" y="1"/>
                      <a:pt x="1" y="0"/>
                    </a:cubicBezTo>
                    <a:cubicBezTo>
                      <a:pt x="2" y="0"/>
                      <a:pt x="3" y="1"/>
                      <a:pt x="3" y="4"/>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293" name="Freeform 484">
                <a:extLst>
                  <a:ext uri="{FF2B5EF4-FFF2-40B4-BE49-F238E27FC236}">
                    <a16:creationId xmlns:a16="http://schemas.microsoft.com/office/drawing/2014/main" id="{A2009017-3929-E041-9F08-06711207D7AB}"/>
                  </a:ext>
                </a:extLst>
              </p:cNvPr>
              <p:cNvSpPr>
                <a:spLocks/>
              </p:cNvSpPr>
              <p:nvPr/>
            </p:nvSpPr>
            <p:spPr bwMode="auto">
              <a:xfrm>
                <a:off x="9150254" y="5508835"/>
                <a:ext cx="9557" cy="9557"/>
              </a:xfrm>
              <a:custGeom>
                <a:avLst/>
                <a:gdLst>
                  <a:gd name="T0" fmla="*/ 1 w 2"/>
                  <a:gd name="T1" fmla="*/ 2 h 2"/>
                  <a:gd name="T2" fmla="*/ 1 w 2"/>
                  <a:gd name="T3" fmla="*/ 0 h 2"/>
                  <a:gd name="T4" fmla="*/ 1 w 2"/>
                  <a:gd name="T5" fmla="*/ 2 h 2"/>
                </a:gdLst>
                <a:ahLst/>
                <a:cxnLst>
                  <a:cxn ang="0">
                    <a:pos x="T0" y="T1"/>
                  </a:cxn>
                  <a:cxn ang="0">
                    <a:pos x="T2" y="T3"/>
                  </a:cxn>
                  <a:cxn ang="0">
                    <a:pos x="T4" y="T5"/>
                  </a:cxn>
                </a:cxnLst>
                <a:rect l="0" t="0" r="r" b="b"/>
                <a:pathLst>
                  <a:path w="2" h="2">
                    <a:moveTo>
                      <a:pt x="1" y="2"/>
                    </a:moveTo>
                    <a:cubicBezTo>
                      <a:pt x="0" y="2"/>
                      <a:pt x="0" y="0"/>
                      <a:pt x="1" y="0"/>
                    </a:cubicBezTo>
                    <a:cubicBezTo>
                      <a:pt x="2" y="0"/>
                      <a:pt x="2" y="2"/>
                      <a:pt x="1" y="2"/>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294" name="Freeform 486">
                <a:extLst>
                  <a:ext uri="{FF2B5EF4-FFF2-40B4-BE49-F238E27FC236}">
                    <a16:creationId xmlns:a16="http://schemas.microsoft.com/office/drawing/2014/main" id="{5885EA4C-D1F6-C441-85C5-FC5ACEC5F8CA}"/>
                  </a:ext>
                </a:extLst>
              </p:cNvPr>
              <p:cNvSpPr>
                <a:spLocks/>
              </p:cNvSpPr>
              <p:nvPr/>
            </p:nvSpPr>
            <p:spPr bwMode="auto">
              <a:xfrm>
                <a:off x="6834362" y="4803236"/>
                <a:ext cx="168834" cy="326518"/>
              </a:xfrm>
              <a:custGeom>
                <a:avLst/>
                <a:gdLst>
                  <a:gd name="T0" fmla="*/ 31 w 36"/>
                  <a:gd name="T1" fmla="*/ 2 h 70"/>
                  <a:gd name="T2" fmla="*/ 29 w 36"/>
                  <a:gd name="T3" fmla="*/ 0 h 70"/>
                  <a:gd name="T4" fmla="*/ 28 w 36"/>
                  <a:gd name="T5" fmla="*/ 3 h 70"/>
                  <a:gd name="T6" fmla="*/ 26 w 36"/>
                  <a:gd name="T7" fmla="*/ 8 h 70"/>
                  <a:gd name="T8" fmla="*/ 23 w 36"/>
                  <a:gd name="T9" fmla="*/ 8 h 70"/>
                  <a:gd name="T10" fmla="*/ 23 w 36"/>
                  <a:gd name="T11" fmla="*/ 10 h 70"/>
                  <a:gd name="T12" fmla="*/ 22 w 36"/>
                  <a:gd name="T13" fmla="*/ 12 h 70"/>
                  <a:gd name="T14" fmla="*/ 23 w 36"/>
                  <a:gd name="T15" fmla="*/ 13 h 70"/>
                  <a:gd name="T16" fmla="*/ 21 w 36"/>
                  <a:gd name="T17" fmla="*/ 14 h 70"/>
                  <a:gd name="T18" fmla="*/ 19 w 36"/>
                  <a:gd name="T19" fmla="*/ 16 h 70"/>
                  <a:gd name="T20" fmla="*/ 15 w 36"/>
                  <a:gd name="T21" fmla="*/ 18 h 70"/>
                  <a:gd name="T22" fmla="*/ 15 w 36"/>
                  <a:gd name="T23" fmla="*/ 19 h 70"/>
                  <a:gd name="T24" fmla="*/ 13 w 36"/>
                  <a:gd name="T25" fmla="*/ 19 h 70"/>
                  <a:gd name="T26" fmla="*/ 8 w 36"/>
                  <a:gd name="T27" fmla="*/ 21 h 70"/>
                  <a:gd name="T28" fmla="*/ 6 w 36"/>
                  <a:gd name="T29" fmla="*/ 21 h 70"/>
                  <a:gd name="T30" fmla="*/ 4 w 36"/>
                  <a:gd name="T31" fmla="*/ 27 h 70"/>
                  <a:gd name="T32" fmla="*/ 4 w 36"/>
                  <a:gd name="T33" fmla="*/ 44 h 70"/>
                  <a:gd name="T34" fmla="*/ 0 w 36"/>
                  <a:gd name="T35" fmla="*/ 51 h 70"/>
                  <a:gd name="T36" fmla="*/ 0 w 36"/>
                  <a:gd name="T37" fmla="*/ 55 h 70"/>
                  <a:gd name="T38" fmla="*/ 2 w 36"/>
                  <a:gd name="T39" fmla="*/ 59 h 70"/>
                  <a:gd name="T40" fmla="*/ 5 w 36"/>
                  <a:gd name="T41" fmla="*/ 68 h 70"/>
                  <a:gd name="T42" fmla="*/ 16 w 36"/>
                  <a:gd name="T43" fmla="*/ 68 h 70"/>
                  <a:gd name="T44" fmla="*/ 24 w 36"/>
                  <a:gd name="T45" fmla="*/ 50 h 70"/>
                  <a:gd name="T46" fmla="*/ 31 w 36"/>
                  <a:gd name="T47" fmla="*/ 30 h 70"/>
                  <a:gd name="T48" fmla="*/ 32 w 36"/>
                  <a:gd name="T49" fmla="*/ 23 h 70"/>
                  <a:gd name="T50" fmla="*/ 34 w 36"/>
                  <a:gd name="T51" fmla="*/ 19 h 70"/>
                  <a:gd name="T52" fmla="*/ 36 w 36"/>
                  <a:gd name="T53" fmla="*/ 17 h 70"/>
                  <a:gd name="T54" fmla="*/ 35 w 36"/>
                  <a:gd name="T55" fmla="*/ 11 h 70"/>
                  <a:gd name="T56" fmla="*/ 31 w 36"/>
                  <a:gd name="T57" fmla="*/ 2 h 70"/>
                  <a:gd name="T58" fmla="*/ 31 w 36"/>
                  <a:gd name="T59" fmla="*/ 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 h="70">
                    <a:moveTo>
                      <a:pt x="31" y="2"/>
                    </a:moveTo>
                    <a:cubicBezTo>
                      <a:pt x="31" y="2"/>
                      <a:pt x="30" y="0"/>
                      <a:pt x="29" y="0"/>
                    </a:cubicBezTo>
                    <a:cubicBezTo>
                      <a:pt x="29" y="1"/>
                      <a:pt x="28" y="2"/>
                      <a:pt x="28" y="3"/>
                    </a:cubicBezTo>
                    <a:cubicBezTo>
                      <a:pt x="27" y="5"/>
                      <a:pt x="27" y="6"/>
                      <a:pt x="26" y="8"/>
                    </a:cubicBezTo>
                    <a:cubicBezTo>
                      <a:pt x="25" y="9"/>
                      <a:pt x="24" y="8"/>
                      <a:pt x="23" y="8"/>
                    </a:cubicBezTo>
                    <a:cubicBezTo>
                      <a:pt x="23" y="8"/>
                      <a:pt x="24" y="9"/>
                      <a:pt x="23" y="10"/>
                    </a:cubicBezTo>
                    <a:cubicBezTo>
                      <a:pt x="23" y="11"/>
                      <a:pt x="22" y="11"/>
                      <a:pt x="22" y="12"/>
                    </a:cubicBezTo>
                    <a:cubicBezTo>
                      <a:pt x="22" y="12"/>
                      <a:pt x="23" y="13"/>
                      <a:pt x="23" y="13"/>
                    </a:cubicBezTo>
                    <a:cubicBezTo>
                      <a:pt x="23" y="14"/>
                      <a:pt x="22" y="13"/>
                      <a:pt x="21" y="14"/>
                    </a:cubicBezTo>
                    <a:cubicBezTo>
                      <a:pt x="20" y="14"/>
                      <a:pt x="20" y="15"/>
                      <a:pt x="19" y="16"/>
                    </a:cubicBezTo>
                    <a:cubicBezTo>
                      <a:pt x="18" y="17"/>
                      <a:pt x="17" y="17"/>
                      <a:pt x="15" y="18"/>
                    </a:cubicBezTo>
                    <a:cubicBezTo>
                      <a:pt x="14" y="18"/>
                      <a:pt x="16" y="19"/>
                      <a:pt x="15" y="19"/>
                    </a:cubicBezTo>
                    <a:cubicBezTo>
                      <a:pt x="15" y="20"/>
                      <a:pt x="13" y="18"/>
                      <a:pt x="13" y="19"/>
                    </a:cubicBezTo>
                    <a:cubicBezTo>
                      <a:pt x="11" y="20"/>
                      <a:pt x="10" y="20"/>
                      <a:pt x="8" y="21"/>
                    </a:cubicBezTo>
                    <a:cubicBezTo>
                      <a:pt x="7" y="21"/>
                      <a:pt x="6" y="20"/>
                      <a:pt x="6" y="21"/>
                    </a:cubicBezTo>
                    <a:cubicBezTo>
                      <a:pt x="5" y="23"/>
                      <a:pt x="5" y="25"/>
                      <a:pt x="4" y="27"/>
                    </a:cubicBezTo>
                    <a:cubicBezTo>
                      <a:pt x="3" y="32"/>
                      <a:pt x="8" y="39"/>
                      <a:pt x="4" y="44"/>
                    </a:cubicBezTo>
                    <a:cubicBezTo>
                      <a:pt x="3" y="46"/>
                      <a:pt x="1" y="48"/>
                      <a:pt x="0" y="51"/>
                    </a:cubicBezTo>
                    <a:cubicBezTo>
                      <a:pt x="0" y="52"/>
                      <a:pt x="0" y="54"/>
                      <a:pt x="0" y="55"/>
                    </a:cubicBezTo>
                    <a:cubicBezTo>
                      <a:pt x="1" y="56"/>
                      <a:pt x="3" y="57"/>
                      <a:pt x="2" y="59"/>
                    </a:cubicBezTo>
                    <a:cubicBezTo>
                      <a:pt x="1" y="62"/>
                      <a:pt x="2" y="66"/>
                      <a:pt x="5" y="68"/>
                    </a:cubicBezTo>
                    <a:cubicBezTo>
                      <a:pt x="8" y="70"/>
                      <a:pt x="11" y="70"/>
                      <a:pt x="16" y="68"/>
                    </a:cubicBezTo>
                    <a:cubicBezTo>
                      <a:pt x="21" y="66"/>
                      <a:pt x="22" y="55"/>
                      <a:pt x="24" y="50"/>
                    </a:cubicBezTo>
                    <a:cubicBezTo>
                      <a:pt x="26" y="43"/>
                      <a:pt x="29" y="37"/>
                      <a:pt x="31" y="30"/>
                    </a:cubicBezTo>
                    <a:cubicBezTo>
                      <a:pt x="31" y="28"/>
                      <a:pt x="31" y="25"/>
                      <a:pt x="32" y="23"/>
                    </a:cubicBezTo>
                    <a:cubicBezTo>
                      <a:pt x="33" y="22"/>
                      <a:pt x="31" y="14"/>
                      <a:pt x="34" y="19"/>
                    </a:cubicBezTo>
                    <a:cubicBezTo>
                      <a:pt x="35" y="20"/>
                      <a:pt x="35" y="18"/>
                      <a:pt x="36" y="17"/>
                    </a:cubicBezTo>
                    <a:cubicBezTo>
                      <a:pt x="36" y="15"/>
                      <a:pt x="35" y="13"/>
                      <a:pt x="35" y="11"/>
                    </a:cubicBezTo>
                    <a:cubicBezTo>
                      <a:pt x="34" y="9"/>
                      <a:pt x="33" y="4"/>
                      <a:pt x="31" y="2"/>
                    </a:cubicBezTo>
                    <a:cubicBezTo>
                      <a:pt x="30" y="1"/>
                      <a:pt x="32" y="2"/>
                      <a:pt x="31" y="2"/>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295" name="Freeform 489">
                <a:extLst>
                  <a:ext uri="{FF2B5EF4-FFF2-40B4-BE49-F238E27FC236}">
                    <a16:creationId xmlns:a16="http://schemas.microsoft.com/office/drawing/2014/main" id="{ACAA1A38-8842-134C-820A-C8C2CC067720}"/>
                  </a:ext>
                </a:extLst>
              </p:cNvPr>
              <p:cNvSpPr>
                <a:spLocks/>
              </p:cNvSpPr>
              <p:nvPr/>
            </p:nvSpPr>
            <p:spPr bwMode="auto">
              <a:xfrm>
                <a:off x="7474656" y="2383813"/>
                <a:ext cx="41412" cy="23893"/>
              </a:xfrm>
              <a:custGeom>
                <a:avLst/>
                <a:gdLst>
                  <a:gd name="T0" fmla="*/ 9 w 9"/>
                  <a:gd name="T1" fmla="*/ 3 h 5"/>
                  <a:gd name="T2" fmla="*/ 4 w 9"/>
                  <a:gd name="T3" fmla="*/ 5 h 5"/>
                  <a:gd name="T4" fmla="*/ 1 w 9"/>
                  <a:gd name="T5" fmla="*/ 1 h 5"/>
                  <a:gd name="T6" fmla="*/ 6 w 9"/>
                  <a:gd name="T7" fmla="*/ 1 h 5"/>
                  <a:gd name="T8" fmla="*/ 9 w 9"/>
                  <a:gd name="T9" fmla="*/ 3 h 5"/>
                </a:gdLst>
                <a:ahLst/>
                <a:cxnLst>
                  <a:cxn ang="0">
                    <a:pos x="T0" y="T1"/>
                  </a:cxn>
                  <a:cxn ang="0">
                    <a:pos x="T2" y="T3"/>
                  </a:cxn>
                  <a:cxn ang="0">
                    <a:pos x="T4" y="T5"/>
                  </a:cxn>
                  <a:cxn ang="0">
                    <a:pos x="T6" y="T7"/>
                  </a:cxn>
                  <a:cxn ang="0">
                    <a:pos x="T8" y="T9"/>
                  </a:cxn>
                </a:cxnLst>
                <a:rect l="0" t="0" r="r" b="b"/>
                <a:pathLst>
                  <a:path w="9" h="5">
                    <a:moveTo>
                      <a:pt x="9" y="3"/>
                    </a:moveTo>
                    <a:cubicBezTo>
                      <a:pt x="7" y="4"/>
                      <a:pt x="6" y="4"/>
                      <a:pt x="4" y="5"/>
                    </a:cubicBezTo>
                    <a:cubicBezTo>
                      <a:pt x="2" y="5"/>
                      <a:pt x="0" y="3"/>
                      <a:pt x="1" y="1"/>
                    </a:cubicBezTo>
                    <a:cubicBezTo>
                      <a:pt x="1" y="0"/>
                      <a:pt x="5" y="0"/>
                      <a:pt x="6" y="1"/>
                    </a:cubicBezTo>
                    <a:cubicBezTo>
                      <a:pt x="7" y="1"/>
                      <a:pt x="8" y="3"/>
                      <a:pt x="9" y="3"/>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296" name="Freeform 490">
                <a:extLst>
                  <a:ext uri="{FF2B5EF4-FFF2-40B4-BE49-F238E27FC236}">
                    <a16:creationId xmlns:a16="http://schemas.microsoft.com/office/drawing/2014/main" id="{785C70C1-9B93-514C-A40F-9138A1B5EE0E}"/>
                  </a:ext>
                </a:extLst>
              </p:cNvPr>
              <p:cNvSpPr>
                <a:spLocks/>
              </p:cNvSpPr>
              <p:nvPr/>
            </p:nvSpPr>
            <p:spPr bwMode="auto">
              <a:xfrm>
                <a:off x="8408021" y="2337622"/>
                <a:ext cx="46190" cy="22299"/>
              </a:xfrm>
              <a:custGeom>
                <a:avLst/>
                <a:gdLst>
                  <a:gd name="T0" fmla="*/ 6 w 10"/>
                  <a:gd name="T1" fmla="*/ 5 h 5"/>
                  <a:gd name="T2" fmla="*/ 1 w 10"/>
                  <a:gd name="T3" fmla="*/ 4 h 5"/>
                  <a:gd name="T4" fmla="*/ 4 w 10"/>
                  <a:gd name="T5" fmla="*/ 1 h 5"/>
                  <a:gd name="T6" fmla="*/ 9 w 10"/>
                  <a:gd name="T7" fmla="*/ 1 h 5"/>
                  <a:gd name="T8" fmla="*/ 6 w 10"/>
                  <a:gd name="T9" fmla="*/ 5 h 5"/>
                  <a:gd name="T10" fmla="*/ 6 w 10"/>
                  <a:gd name="T11" fmla="*/ 5 h 5"/>
                </a:gdLst>
                <a:ahLst/>
                <a:cxnLst>
                  <a:cxn ang="0">
                    <a:pos x="T0" y="T1"/>
                  </a:cxn>
                  <a:cxn ang="0">
                    <a:pos x="T2" y="T3"/>
                  </a:cxn>
                  <a:cxn ang="0">
                    <a:pos x="T4" y="T5"/>
                  </a:cxn>
                  <a:cxn ang="0">
                    <a:pos x="T6" y="T7"/>
                  </a:cxn>
                  <a:cxn ang="0">
                    <a:pos x="T8" y="T9"/>
                  </a:cxn>
                  <a:cxn ang="0">
                    <a:pos x="T10" y="T11"/>
                  </a:cxn>
                </a:cxnLst>
                <a:rect l="0" t="0" r="r" b="b"/>
                <a:pathLst>
                  <a:path w="10" h="5">
                    <a:moveTo>
                      <a:pt x="6" y="5"/>
                    </a:moveTo>
                    <a:cubicBezTo>
                      <a:pt x="4" y="5"/>
                      <a:pt x="2" y="4"/>
                      <a:pt x="1" y="4"/>
                    </a:cubicBezTo>
                    <a:cubicBezTo>
                      <a:pt x="0" y="3"/>
                      <a:pt x="3" y="1"/>
                      <a:pt x="4" y="1"/>
                    </a:cubicBezTo>
                    <a:cubicBezTo>
                      <a:pt x="5" y="0"/>
                      <a:pt x="8" y="0"/>
                      <a:pt x="9" y="1"/>
                    </a:cubicBezTo>
                    <a:cubicBezTo>
                      <a:pt x="10" y="2"/>
                      <a:pt x="7" y="5"/>
                      <a:pt x="6" y="5"/>
                    </a:cubicBezTo>
                    <a:cubicBezTo>
                      <a:pt x="4" y="5"/>
                      <a:pt x="6" y="5"/>
                      <a:pt x="6" y="5"/>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297" name="Freeform 492">
                <a:extLst>
                  <a:ext uri="{FF2B5EF4-FFF2-40B4-BE49-F238E27FC236}">
                    <a16:creationId xmlns:a16="http://schemas.microsoft.com/office/drawing/2014/main" id="{49825EF8-6573-7C40-9AA0-78A08212AA82}"/>
                  </a:ext>
                </a:extLst>
              </p:cNvPr>
              <p:cNvSpPr>
                <a:spLocks/>
              </p:cNvSpPr>
              <p:nvPr/>
            </p:nvSpPr>
            <p:spPr bwMode="auto">
              <a:xfrm>
                <a:off x="7675346" y="2402927"/>
                <a:ext cx="27077" cy="19114"/>
              </a:xfrm>
              <a:custGeom>
                <a:avLst/>
                <a:gdLst>
                  <a:gd name="T0" fmla="*/ 5 w 6"/>
                  <a:gd name="T1" fmla="*/ 4 h 4"/>
                  <a:gd name="T2" fmla="*/ 2 w 6"/>
                  <a:gd name="T3" fmla="*/ 1 h 4"/>
                  <a:gd name="T4" fmla="*/ 5 w 6"/>
                  <a:gd name="T5" fmla="*/ 4 h 4"/>
                </a:gdLst>
                <a:ahLst/>
                <a:cxnLst>
                  <a:cxn ang="0">
                    <a:pos x="T0" y="T1"/>
                  </a:cxn>
                  <a:cxn ang="0">
                    <a:pos x="T2" y="T3"/>
                  </a:cxn>
                  <a:cxn ang="0">
                    <a:pos x="T4" y="T5"/>
                  </a:cxn>
                </a:cxnLst>
                <a:rect l="0" t="0" r="r" b="b"/>
                <a:pathLst>
                  <a:path w="6" h="4">
                    <a:moveTo>
                      <a:pt x="5" y="4"/>
                    </a:moveTo>
                    <a:cubicBezTo>
                      <a:pt x="4" y="4"/>
                      <a:pt x="0" y="3"/>
                      <a:pt x="2" y="1"/>
                    </a:cubicBezTo>
                    <a:cubicBezTo>
                      <a:pt x="5" y="0"/>
                      <a:pt x="6" y="4"/>
                      <a:pt x="5" y="4"/>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298" name="Freeform 493">
                <a:extLst>
                  <a:ext uri="{FF2B5EF4-FFF2-40B4-BE49-F238E27FC236}">
                    <a16:creationId xmlns:a16="http://schemas.microsoft.com/office/drawing/2014/main" id="{18B646A5-9940-DF4D-BE66-8CA890230415}"/>
                  </a:ext>
                </a:extLst>
              </p:cNvPr>
              <p:cNvSpPr>
                <a:spLocks/>
              </p:cNvSpPr>
              <p:nvPr/>
            </p:nvSpPr>
            <p:spPr bwMode="auto">
              <a:xfrm>
                <a:off x="6050716" y="3446193"/>
                <a:ext cx="27077" cy="50968"/>
              </a:xfrm>
              <a:custGeom>
                <a:avLst/>
                <a:gdLst>
                  <a:gd name="T0" fmla="*/ 5 w 6"/>
                  <a:gd name="T1" fmla="*/ 1 h 11"/>
                  <a:gd name="T2" fmla="*/ 5 w 6"/>
                  <a:gd name="T3" fmla="*/ 7 h 11"/>
                  <a:gd name="T4" fmla="*/ 3 w 6"/>
                  <a:gd name="T5" fmla="*/ 10 h 11"/>
                  <a:gd name="T6" fmla="*/ 1 w 6"/>
                  <a:gd name="T7" fmla="*/ 4 h 11"/>
                  <a:gd name="T8" fmla="*/ 5 w 6"/>
                  <a:gd name="T9" fmla="*/ 1 h 11"/>
                  <a:gd name="T10" fmla="*/ 5 w 6"/>
                  <a:gd name="T11" fmla="*/ 1 h 11"/>
                </a:gdLst>
                <a:ahLst/>
                <a:cxnLst>
                  <a:cxn ang="0">
                    <a:pos x="T0" y="T1"/>
                  </a:cxn>
                  <a:cxn ang="0">
                    <a:pos x="T2" y="T3"/>
                  </a:cxn>
                  <a:cxn ang="0">
                    <a:pos x="T4" y="T5"/>
                  </a:cxn>
                  <a:cxn ang="0">
                    <a:pos x="T6" y="T7"/>
                  </a:cxn>
                  <a:cxn ang="0">
                    <a:pos x="T8" y="T9"/>
                  </a:cxn>
                  <a:cxn ang="0">
                    <a:pos x="T10" y="T11"/>
                  </a:cxn>
                </a:cxnLst>
                <a:rect l="0" t="0" r="r" b="b"/>
                <a:pathLst>
                  <a:path w="6" h="11">
                    <a:moveTo>
                      <a:pt x="5" y="1"/>
                    </a:moveTo>
                    <a:cubicBezTo>
                      <a:pt x="5" y="3"/>
                      <a:pt x="6" y="5"/>
                      <a:pt x="5" y="7"/>
                    </a:cubicBezTo>
                    <a:cubicBezTo>
                      <a:pt x="4" y="8"/>
                      <a:pt x="5" y="11"/>
                      <a:pt x="3" y="10"/>
                    </a:cubicBezTo>
                    <a:cubicBezTo>
                      <a:pt x="1" y="8"/>
                      <a:pt x="0" y="6"/>
                      <a:pt x="1" y="4"/>
                    </a:cubicBezTo>
                    <a:cubicBezTo>
                      <a:pt x="1" y="3"/>
                      <a:pt x="5" y="0"/>
                      <a:pt x="5" y="1"/>
                    </a:cubicBezTo>
                    <a:cubicBezTo>
                      <a:pt x="5" y="2"/>
                      <a:pt x="5" y="0"/>
                      <a:pt x="5" y="1"/>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299" name="Freeform 494">
                <a:extLst>
                  <a:ext uri="{FF2B5EF4-FFF2-40B4-BE49-F238E27FC236}">
                    <a16:creationId xmlns:a16="http://schemas.microsoft.com/office/drawing/2014/main" id="{719723B7-2212-C74A-B846-E19AB0487520}"/>
                  </a:ext>
                </a:extLst>
              </p:cNvPr>
              <p:cNvSpPr>
                <a:spLocks/>
              </p:cNvSpPr>
              <p:nvPr/>
            </p:nvSpPr>
            <p:spPr bwMode="auto">
              <a:xfrm>
                <a:off x="6041160" y="3492384"/>
                <a:ext cx="41412" cy="70082"/>
              </a:xfrm>
              <a:custGeom>
                <a:avLst/>
                <a:gdLst>
                  <a:gd name="T0" fmla="*/ 7 w 9"/>
                  <a:gd name="T1" fmla="*/ 3 h 15"/>
                  <a:gd name="T2" fmla="*/ 5 w 9"/>
                  <a:gd name="T3" fmla="*/ 2 h 15"/>
                  <a:gd name="T4" fmla="*/ 0 w 9"/>
                  <a:gd name="T5" fmla="*/ 2 h 15"/>
                  <a:gd name="T6" fmla="*/ 1 w 9"/>
                  <a:gd name="T7" fmla="*/ 8 h 15"/>
                  <a:gd name="T8" fmla="*/ 2 w 9"/>
                  <a:gd name="T9" fmla="*/ 13 h 15"/>
                  <a:gd name="T10" fmla="*/ 4 w 9"/>
                  <a:gd name="T11" fmla="*/ 14 h 15"/>
                  <a:gd name="T12" fmla="*/ 8 w 9"/>
                  <a:gd name="T13" fmla="*/ 10 h 15"/>
                  <a:gd name="T14" fmla="*/ 7 w 9"/>
                  <a:gd name="T15" fmla="*/ 3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5">
                    <a:moveTo>
                      <a:pt x="7" y="3"/>
                    </a:moveTo>
                    <a:cubicBezTo>
                      <a:pt x="6" y="3"/>
                      <a:pt x="7" y="0"/>
                      <a:pt x="5" y="2"/>
                    </a:cubicBezTo>
                    <a:cubicBezTo>
                      <a:pt x="2" y="4"/>
                      <a:pt x="3" y="4"/>
                      <a:pt x="0" y="2"/>
                    </a:cubicBezTo>
                    <a:cubicBezTo>
                      <a:pt x="0" y="2"/>
                      <a:pt x="1" y="8"/>
                      <a:pt x="1" y="8"/>
                    </a:cubicBezTo>
                    <a:cubicBezTo>
                      <a:pt x="2" y="10"/>
                      <a:pt x="2" y="11"/>
                      <a:pt x="2" y="13"/>
                    </a:cubicBezTo>
                    <a:cubicBezTo>
                      <a:pt x="2" y="14"/>
                      <a:pt x="2" y="15"/>
                      <a:pt x="4" y="14"/>
                    </a:cubicBezTo>
                    <a:cubicBezTo>
                      <a:pt x="6" y="13"/>
                      <a:pt x="8" y="13"/>
                      <a:pt x="8" y="10"/>
                    </a:cubicBezTo>
                    <a:cubicBezTo>
                      <a:pt x="8" y="9"/>
                      <a:pt x="9" y="3"/>
                      <a:pt x="7" y="3"/>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300" name="Freeform 496">
                <a:extLst>
                  <a:ext uri="{FF2B5EF4-FFF2-40B4-BE49-F238E27FC236}">
                    <a16:creationId xmlns:a16="http://schemas.microsoft.com/office/drawing/2014/main" id="{DEB1D586-025B-A04D-A6DC-588F3C514F9F}"/>
                  </a:ext>
                </a:extLst>
              </p:cNvPr>
              <p:cNvSpPr>
                <a:spLocks/>
              </p:cNvSpPr>
              <p:nvPr/>
            </p:nvSpPr>
            <p:spPr bwMode="auto">
              <a:xfrm>
                <a:off x="6582703" y="3642104"/>
                <a:ext cx="60525" cy="33448"/>
              </a:xfrm>
              <a:custGeom>
                <a:avLst/>
                <a:gdLst>
                  <a:gd name="T0" fmla="*/ 12 w 13"/>
                  <a:gd name="T1" fmla="*/ 1 h 7"/>
                  <a:gd name="T2" fmla="*/ 10 w 13"/>
                  <a:gd name="T3" fmla="*/ 2 h 7"/>
                  <a:gd name="T4" fmla="*/ 10 w 13"/>
                  <a:gd name="T5" fmla="*/ 5 h 7"/>
                  <a:gd name="T6" fmla="*/ 6 w 13"/>
                  <a:gd name="T7" fmla="*/ 6 h 7"/>
                  <a:gd name="T8" fmla="*/ 2 w 13"/>
                  <a:gd name="T9" fmla="*/ 6 h 7"/>
                  <a:gd name="T10" fmla="*/ 5 w 13"/>
                  <a:gd name="T11" fmla="*/ 3 h 7"/>
                  <a:gd name="T12" fmla="*/ 12 w 13"/>
                  <a:gd name="T13" fmla="*/ 1 h 7"/>
                  <a:gd name="T14" fmla="*/ 12 w 13"/>
                  <a:gd name="T15" fmla="*/ 1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7">
                    <a:moveTo>
                      <a:pt x="12" y="1"/>
                    </a:moveTo>
                    <a:cubicBezTo>
                      <a:pt x="12" y="1"/>
                      <a:pt x="10" y="2"/>
                      <a:pt x="10" y="2"/>
                    </a:cubicBezTo>
                    <a:cubicBezTo>
                      <a:pt x="9" y="3"/>
                      <a:pt x="10" y="5"/>
                      <a:pt x="10" y="5"/>
                    </a:cubicBezTo>
                    <a:cubicBezTo>
                      <a:pt x="9" y="5"/>
                      <a:pt x="7" y="5"/>
                      <a:pt x="6" y="6"/>
                    </a:cubicBezTo>
                    <a:cubicBezTo>
                      <a:pt x="4" y="7"/>
                      <a:pt x="3" y="7"/>
                      <a:pt x="2" y="6"/>
                    </a:cubicBezTo>
                    <a:cubicBezTo>
                      <a:pt x="0" y="4"/>
                      <a:pt x="4" y="3"/>
                      <a:pt x="5" y="3"/>
                    </a:cubicBezTo>
                    <a:cubicBezTo>
                      <a:pt x="7" y="3"/>
                      <a:pt x="10" y="2"/>
                      <a:pt x="12" y="1"/>
                    </a:cubicBezTo>
                    <a:cubicBezTo>
                      <a:pt x="13" y="0"/>
                      <a:pt x="11" y="2"/>
                      <a:pt x="12" y="1"/>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301" name="Freeform 497">
                <a:extLst>
                  <a:ext uri="{FF2B5EF4-FFF2-40B4-BE49-F238E27FC236}">
                    <a16:creationId xmlns:a16="http://schemas.microsoft.com/office/drawing/2014/main" id="{20D59CD3-7DD4-9143-9D6E-8330B45D7A8C}"/>
                  </a:ext>
                </a:extLst>
              </p:cNvPr>
              <p:cNvSpPr>
                <a:spLocks/>
              </p:cNvSpPr>
              <p:nvPr/>
            </p:nvSpPr>
            <p:spPr bwMode="auto">
              <a:xfrm>
                <a:off x="6382015" y="3646882"/>
                <a:ext cx="70082" cy="19114"/>
              </a:xfrm>
              <a:custGeom>
                <a:avLst/>
                <a:gdLst>
                  <a:gd name="T0" fmla="*/ 8 w 15"/>
                  <a:gd name="T1" fmla="*/ 4 h 4"/>
                  <a:gd name="T2" fmla="*/ 1 w 15"/>
                  <a:gd name="T3" fmla="*/ 1 h 4"/>
                  <a:gd name="T4" fmla="*/ 7 w 15"/>
                  <a:gd name="T5" fmla="*/ 1 h 4"/>
                  <a:gd name="T6" fmla="*/ 15 w 15"/>
                  <a:gd name="T7" fmla="*/ 2 h 4"/>
                  <a:gd name="T8" fmla="*/ 13 w 15"/>
                  <a:gd name="T9" fmla="*/ 3 h 4"/>
                  <a:gd name="T10" fmla="*/ 8 w 15"/>
                  <a:gd name="T11" fmla="*/ 4 h 4"/>
                  <a:gd name="T12" fmla="*/ 8 w 15"/>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5" h="4">
                    <a:moveTo>
                      <a:pt x="8" y="4"/>
                    </a:moveTo>
                    <a:cubicBezTo>
                      <a:pt x="7" y="4"/>
                      <a:pt x="0" y="2"/>
                      <a:pt x="1" y="1"/>
                    </a:cubicBezTo>
                    <a:cubicBezTo>
                      <a:pt x="1" y="0"/>
                      <a:pt x="7" y="1"/>
                      <a:pt x="7" y="1"/>
                    </a:cubicBezTo>
                    <a:cubicBezTo>
                      <a:pt x="10" y="2"/>
                      <a:pt x="12" y="2"/>
                      <a:pt x="15" y="2"/>
                    </a:cubicBezTo>
                    <a:cubicBezTo>
                      <a:pt x="15" y="2"/>
                      <a:pt x="13" y="3"/>
                      <a:pt x="13" y="3"/>
                    </a:cubicBezTo>
                    <a:cubicBezTo>
                      <a:pt x="12" y="4"/>
                      <a:pt x="10" y="4"/>
                      <a:pt x="8" y="4"/>
                    </a:cubicBezTo>
                    <a:cubicBezTo>
                      <a:pt x="6" y="4"/>
                      <a:pt x="9" y="4"/>
                      <a:pt x="8" y="4"/>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302" name="Freeform 498">
                <a:extLst>
                  <a:ext uri="{FF2B5EF4-FFF2-40B4-BE49-F238E27FC236}">
                    <a16:creationId xmlns:a16="http://schemas.microsoft.com/office/drawing/2014/main" id="{1AC04FCE-A3CF-D94B-BBB5-2302FD09E26E}"/>
                  </a:ext>
                </a:extLst>
              </p:cNvPr>
              <p:cNvSpPr>
                <a:spLocks/>
              </p:cNvSpPr>
              <p:nvPr/>
            </p:nvSpPr>
            <p:spPr bwMode="auto">
              <a:xfrm>
                <a:off x="6348566" y="2958805"/>
                <a:ext cx="33448" cy="33448"/>
              </a:xfrm>
              <a:custGeom>
                <a:avLst/>
                <a:gdLst>
                  <a:gd name="T0" fmla="*/ 1 w 7"/>
                  <a:gd name="T1" fmla="*/ 4 h 7"/>
                  <a:gd name="T2" fmla="*/ 1 w 7"/>
                  <a:gd name="T3" fmla="*/ 1 h 7"/>
                  <a:gd name="T4" fmla="*/ 7 w 7"/>
                  <a:gd name="T5" fmla="*/ 1 h 7"/>
                  <a:gd name="T6" fmla="*/ 1 w 7"/>
                  <a:gd name="T7" fmla="*/ 4 h 7"/>
                  <a:gd name="T8" fmla="*/ 1 w 7"/>
                  <a:gd name="T9" fmla="*/ 4 h 7"/>
                </a:gdLst>
                <a:ahLst/>
                <a:cxnLst>
                  <a:cxn ang="0">
                    <a:pos x="T0" y="T1"/>
                  </a:cxn>
                  <a:cxn ang="0">
                    <a:pos x="T2" y="T3"/>
                  </a:cxn>
                  <a:cxn ang="0">
                    <a:pos x="T4" y="T5"/>
                  </a:cxn>
                  <a:cxn ang="0">
                    <a:pos x="T6" y="T7"/>
                  </a:cxn>
                  <a:cxn ang="0">
                    <a:pos x="T8" y="T9"/>
                  </a:cxn>
                </a:cxnLst>
                <a:rect l="0" t="0" r="r" b="b"/>
                <a:pathLst>
                  <a:path w="7" h="7">
                    <a:moveTo>
                      <a:pt x="1" y="4"/>
                    </a:moveTo>
                    <a:cubicBezTo>
                      <a:pt x="1" y="3"/>
                      <a:pt x="0" y="1"/>
                      <a:pt x="1" y="1"/>
                    </a:cubicBezTo>
                    <a:cubicBezTo>
                      <a:pt x="2" y="1"/>
                      <a:pt x="7" y="0"/>
                      <a:pt x="7" y="1"/>
                    </a:cubicBezTo>
                    <a:cubicBezTo>
                      <a:pt x="7" y="2"/>
                      <a:pt x="2" y="6"/>
                      <a:pt x="1" y="4"/>
                    </a:cubicBezTo>
                    <a:cubicBezTo>
                      <a:pt x="1" y="1"/>
                      <a:pt x="2" y="7"/>
                      <a:pt x="1" y="4"/>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303" name="Freeform 499">
                <a:extLst>
                  <a:ext uri="{FF2B5EF4-FFF2-40B4-BE49-F238E27FC236}">
                    <a16:creationId xmlns:a16="http://schemas.microsoft.com/office/drawing/2014/main" id="{87E35914-9120-E144-8A32-FBB68F5F3930}"/>
                  </a:ext>
                </a:extLst>
              </p:cNvPr>
              <p:cNvSpPr>
                <a:spLocks/>
              </p:cNvSpPr>
              <p:nvPr/>
            </p:nvSpPr>
            <p:spPr bwMode="auto">
              <a:xfrm>
                <a:off x="6353344" y="2946063"/>
                <a:ext cx="23891" cy="12742"/>
              </a:xfrm>
              <a:custGeom>
                <a:avLst/>
                <a:gdLst>
                  <a:gd name="T0" fmla="*/ 3 w 5"/>
                  <a:gd name="T1" fmla="*/ 2 h 3"/>
                  <a:gd name="T2" fmla="*/ 0 w 5"/>
                  <a:gd name="T3" fmla="*/ 1 h 3"/>
                  <a:gd name="T4" fmla="*/ 4 w 5"/>
                  <a:gd name="T5" fmla="*/ 1 h 3"/>
                  <a:gd name="T6" fmla="*/ 3 w 5"/>
                  <a:gd name="T7" fmla="*/ 2 h 3"/>
                  <a:gd name="T8" fmla="*/ 3 w 5"/>
                  <a:gd name="T9" fmla="*/ 2 h 3"/>
                </a:gdLst>
                <a:ahLst/>
                <a:cxnLst>
                  <a:cxn ang="0">
                    <a:pos x="T0" y="T1"/>
                  </a:cxn>
                  <a:cxn ang="0">
                    <a:pos x="T2" y="T3"/>
                  </a:cxn>
                  <a:cxn ang="0">
                    <a:pos x="T4" y="T5"/>
                  </a:cxn>
                  <a:cxn ang="0">
                    <a:pos x="T6" y="T7"/>
                  </a:cxn>
                  <a:cxn ang="0">
                    <a:pos x="T8" y="T9"/>
                  </a:cxn>
                </a:cxnLst>
                <a:rect l="0" t="0" r="r" b="b"/>
                <a:pathLst>
                  <a:path w="5" h="3">
                    <a:moveTo>
                      <a:pt x="3" y="2"/>
                    </a:moveTo>
                    <a:cubicBezTo>
                      <a:pt x="2" y="2"/>
                      <a:pt x="0" y="1"/>
                      <a:pt x="0" y="1"/>
                    </a:cubicBezTo>
                    <a:cubicBezTo>
                      <a:pt x="0" y="1"/>
                      <a:pt x="4" y="0"/>
                      <a:pt x="4" y="1"/>
                    </a:cubicBezTo>
                    <a:cubicBezTo>
                      <a:pt x="5" y="2"/>
                      <a:pt x="4" y="3"/>
                      <a:pt x="3" y="2"/>
                    </a:cubicBezTo>
                    <a:cubicBezTo>
                      <a:pt x="1" y="2"/>
                      <a:pt x="5" y="3"/>
                      <a:pt x="3" y="2"/>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304" name="Freeform 500">
                <a:extLst>
                  <a:ext uri="{FF2B5EF4-FFF2-40B4-BE49-F238E27FC236}">
                    <a16:creationId xmlns:a16="http://schemas.microsoft.com/office/drawing/2014/main" id="{3654ECEF-3872-464F-B065-D04C6450C8F0}"/>
                  </a:ext>
                </a:extLst>
              </p:cNvPr>
              <p:cNvSpPr>
                <a:spLocks/>
              </p:cNvSpPr>
              <p:nvPr/>
            </p:nvSpPr>
            <p:spPr bwMode="auto">
              <a:xfrm>
                <a:off x="6256185" y="2977917"/>
                <a:ext cx="27077" cy="46190"/>
              </a:xfrm>
              <a:custGeom>
                <a:avLst/>
                <a:gdLst>
                  <a:gd name="T0" fmla="*/ 6 w 6"/>
                  <a:gd name="T1" fmla="*/ 2 h 10"/>
                  <a:gd name="T2" fmla="*/ 3 w 6"/>
                  <a:gd name="T3" fmla="*/ 9 h 10"/>
                  <a:gd name="T4" fmla="*/ 6 w 6"/>
                  <a:gd name="T5" fmla="*/ 2 h 10"/>
                  <a:gd name="T6" fmla="*/ 6 w 6"/>
                  <a:gd name="T7" fmla="*/ 2 h 10"/>
                </a:gdLst>
                <a:ahLst/>
                <a:cxnLst>
                  <a:cxn ang="0">
                    <a:pos x="T0" y="T1"/>
                  </a:cxn>
                  <a:cxn ang="0">
                    <a:pos x="T2" y="T3"/>
                  </a:cxn>
                  <a:cxn ang="0">
                    <a:pos x="T4" y="T5"/>
                  </a:cxn>
                  <a:cxn ang="0">
                    <a:pos x="T6" y="T7"/>
                  </a:cxn>
                </a:cxnLst>
                <a:rect l="0" t="0" r="r" b="b"/>
                <a:pathLst>
                  <a:path w="6" h="10">
                    <a:moveTo>
                      <a:pt x="6" y="2"/>
                    </a:moveTo>
                    <a:cubicBezTo>
                      <a:pt x="6" y="0"/>
                      <a:pt x="0" y="10"/>
                      <a:pt x="3" y="9"/>
                    </a:cubicBezTo>
                    <a:cubicBezTo>
                      <a:pt x="4" y="9"/>
                      <a:pt x="6" y="3"/>
                      <a:pt x="6" y="2"/>
                    </a:cubicBezTo>
                    <a:cubicBezTo>
                      <a:pt x="6" y="1"/>
                      <a:pt x="6" y="3"/>
                      <a:pt x="6" y="2"/>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305" name="Freeform 501">
                <a:extLst>
                  <a:ext uri="{FF2B5EF4-FFF2-40B4-BE49-F238E27FC236}">
                    <a16:creationId xmlns:a16="http://schemas.microsoft.com/office/drawing/2014/main" id="{21DFA290-CDF1-D744-ABC5-F736EDC53F84}"/>
                  </a:ext>
                </a:extLst>
              </p:cNvPr>
              <p:cNvSpPr>
                <a:spLocks/>
              </p:cNvSpPr>
              <p:nvPr/>
            </p:nvSpPr>
            <p:spPr bwMode="auto">
              <a:xfrm>
                <a:off x="6297598" y="2898279"/>
                <a:ext cx="19114" cy="19114"/>
              </a:xfrm>
              <a:custGeom>
                <a:avLst/>
                <a:gdLst>
                  <a:gd name="T0" fmla="*/ 3 w 4"/>
                  <a:gd name="T1" fmla="*/ 3 h 4"/>
                  <a:gd name="T2" fmla="*/ 1 w 4"/>
                  <a:gd name="T3" fmla="*/ 1 h 4"/>
                  <a:gd name="T4" fmla="*/ 3 w 4"/>
                  <a:gd name="T5" fmla="*/ 0 h 4"/>
                  <a:gd name="T6" fmla="*/ 3 w 4"/>
                  <a:gd name="T7" fmla="*/ 3 h 4"/>
                  <a:gd name="T8" fmla="*/ 3 w 4"/>
                  <a:gd name="T9" fmla="*/ 3 h 4"/>
                </a:gdLst>
                <a:ahLst/>
                <a:cxnLst>
                  <a:cxn ang="0">
                    <a:pos x="T0" y="T1"/>
                  </a:cxn>
                  <a:cxn ang="0">
                    <a:pos x="T2" y="T3"/>
                  </a:cxn>
                  <a:cxn ang="0">
                    <a:pos x="T4" y="T5"/>
                  </a:cxn>
                  <a:cxn ang="0">
                    <a:pos x="T6" y="T7"/>
                  </a:cxn>
                  <a:cxn ang="0">
                    <a:pos x="T8" y="T9"/>
                  </a:cxn>
                </a:cxnLst>
                <a:rect l="0" t="0" r="r" b="b"/>
                <a:pathLst>
                  <a:path w="4" h="4">
                    <a:moveTo>
                      <a:pt x="3" y="3"/>
                    </a:moveTo>
                    <a:cubicBezTo>
                      <a:pt x="2" y="3"/>
                      <a:pt x="0" y="2"/>
                      <a:pt x="1" y="1"/>
                    </a:cubicBezTo>
                    <a:cubicBezTo>
                      <a:pt x="2" y="1"/>
                      <a:pt x="3" y="0"/>
                      <a:pt x="3" y="0"/>
                    </a:cubicBezTo>
                    <a:cubicBezTo>
                      <a:pt x="4" y="0"/>
                      <a:pt x="4" y="2"/>
                      <a:pt x="3" y="3"/>
                    </a:cubicBezTo>
                    <a:cubicBezTo>
                      <a:pt x="2" y="4"/>
                      <a:pt x="4" y="2"/>
                      <a:pt x="3" y="3"/>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306" name="Freeform 502">
                <a:extLst>
                  <a:ext uri="{FF2B5EF4-FFF2-40B4-BE49-F238E27FC236}">
                    <a16:creationId xmlns:a16="http://schemas.microsoft.com/office/drawing/2014/main" id="{F5363750-3FA0-3943-A2CB-9200BA32450C}"/>
                  </a:ext>
                </a:extLst>
              </p:cNvPr>
              <p:cNvSpPr>
                <a:spLocks/>
              </p:cNvSpPr>
              <p:nvPr/>
            </p:nvSpPr>
            <p:spPr bwMode="auto">
              <a:xfrm>
                <a:off x="6111243" y="3043221"/>
                <a:ext cx="27077" cy="43005"/>
              </a:xfrm>
              <a:custGeom>
                <a:avLst/>
                <a:gdLst>
                  <a:gd name="T0" fmla="*/ 6 w 6"/>
                  <a:gd name="T1" fmla="*/ 2 h 9"/>
                  <a:gd name="T2" fmla="*/ 6 w 6"/>
                  <a:gd name="T3" fmla="*/ 4 h 9"/>
                  <a:gd name="T4" fmla="*/ 5 w 6"/>
                  <a:gd name="T5" fmla="*/ 9 h 9"/>
                  <a:gd name="T6" fmla="*/ 0 w 6"/>
                  <a:gd name="T7" fmla="*/ 3 h 9"/>
                  <a:gd name="T8" fmla="*/ 3 w 6"/>
                  <a:gd name="T9" fmla="*/ 3 h 9"/>
                  <a:gd name="T10" fmla="*/ 6 w 6"/>
                  <a:gd name="T11" fmla="*/ 2 h 9"/>
                  <a:gd name="T12" fmla="*/ 6 w 6"/>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6" h="9">
                    <a:moveTo>
                      <a:pt x="6" y="2"/>
                    </a:moveTo>
                    <a:cubicBezTo>
                      <a:pt x="6" y="1"/>
                      <a:pt x="6" y="4"/>
                      <a:pt x="6" y="4"/>
                    </a:cubicBezTo>
                    <a:cubicBezTo>
                      <a:pt x="6" y="6"/>
                      <a:pt x="6" y="8"/>
                      <a:pt x="5" y="9"/>
                    </a:cubicBezTo>
                    <a:cubicBezTo>
                      <a:pt x="5" y="9"/>
                      <a:pt x="0" y="5"/>
                      <a:pt x="0" y="3"/>
                    </a:cubicBezTo>
                    <a:cubicBezTo>
                      <a:pt x="0" y="3"/>
                      <a:pt x="2" y="2"/>
                      <a:pt x="3" y="3"/>
                    </a:cubicBezTo>
                    <a:cubicBezTo>
                      <a:pt x="4" y="4"/>
                      <a:pt x="5" y="4"/>
                      <a:pt x="6" y="2"/>
                    </a:cubicBezTo>
                    <a:cubicBezTo>
                      <a:pt x="6" y="0"/>
                      <a:pt x="6" y="3"/>
                      <a:pt x="6" y="2"/>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307" name="Freeform 503">
                <a:extLst>
                  <a:ext uri="{FF2B5EF4-FFF2-40B4-BE49-F238E27FC236}">
                    <a16:creationId xmlns:a16="http://schemas.microsoft.com/office/drawing/2014/main" id="{BACB4832-5DB0-0F4B-A973-80ADB18E134E}"/>
                  </a:ext>
                </a:extLst>
              </p:cNvPr>
              <p:cNvSpPr>
                <a:spLocks/>
              </p:cNvSpPr>
              <p:nvPr/>
            </p:nvSpPr>
            <p:spPr bwMode="auto">
              <a:xfrm>
                <a:off x="6077796" y="3052778"/>
                <a:ext cx="38226" cy="38226"/>
              </a:xfrm>
              <a:custGeom>
                <a:avLst/>
                <a:gdLst>
                  <a:gd name="T0" fmla="*/ 6 w 8"/>
                  <a:gd name="T1" fmla="*/ 7 h 8"/>
                  <a:gd name="T2" fmla="*/ 1 w 8"/>
                  <a:gd name="T3" fmla="*/ 4 h 8"/>
                  <a:gd name="T4" fmla="*/ 6 w 8"/>
                  <a:gd name="T5" fmla="*/ 7 h 8"/>
                  <a:gd name="T6" fmla="*/ 6 w 8"/>
                  <a:gd name="T7" fmla="*/ 7 h 8"/>
                </a:gdLst>
                <a:ahLst/>
                <a:cxnLst>
                  <a:cxn ang="0">
                    <a:pos x="T0" y="T1"/>
                  </a:cxn>
                  <a:cxn ang="0">
                    <a:pos x="T2" y="T3"/>
                  </a:cxn>
                  <a:cxn ang="0">
                    <a:pos x="T4" y="T5"/>
                  </a:cxn>
                  <a:cxn ang="0">
                    <a:pos x="T6" y="T7"/>
                  </a:cxn>
                </a:cxnLst>
                <a:rect l="0" t="0" r="r" b="b"/>
                <a:pathLst>
                  <a:path w="8" h="8">
                    <a:moveTo>
                      <a:pt x="6" y="7"/>
                    </a:moveTo>
                    <a:cubicBezTo>
                      <a:pt x="5" y="8"/>
                      <a:pt x="0" y="5"/>
                      <a:pt x="1" y="4"/>
                    </a:cubicBezTo>
                    <a:cubicBezTo>
                      <a:pt x="3" y="0"/>
                      <a:pt x="8" y="5"/>
                      <a:pt x="6" y="7"/>
                    </a:cubicBezTo>
                    <a:cubicBezTo>
                      <a:pt x="5" y="8"/>
                      <a:pt x="7" y="6"/>
                      <a:pt x="6" y="7"/>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308" name="Freeform 504">
                <a:extLst>
                  <a:ext uri="{FF2B5EF4-FFF2-40B4-BE49-F238E27FC236}">
                    <a16:creationId xmlns:a16="http://schemas.microsoft.com/office/drawing/2014/main" id="{56C71F1B-6C9E-1F42-B6EB-10BF0EDAA84F}"/>
                  </a:ext>
                </a:extLst>
              </p:cNvPr>
              <p:cNvSpPr>
                <a:spLocks/>
              </p:cNvSpPr>
              <p:nvPr/>
            </p:nvSpPr>
            <p:spPr bwMode="auto">
              <a:xfrm>
                <a:off x="5910553" y="3535388"/>
                <a:ext cx="22299" cy="17521"/>
              </a:xfrm>
              <a:custGeom>
                <a:avLst/>
                <a:gdLst>
                  <a:gd name="T0" fmla="*/ 4 w 5"/>
                  <a:gd name="T1" fmla="*/ 2 h 4"/>
                  <a:gd name="T2" fmla="*/ 3 w 5"/>
                  <a:gd name="T3" fmla="*/ 3 h 4"/>
                  <a:gd name="T4" fmla="*/ 0 w 5"/>
                  <a:gd name="T5" fmla="*/ 2 h 4"/>
                  <a:gd name="T6" fmla="*/ 4 w 5"/>
                  <a:gd name="T7" fmla="*/ 0 h 4"/>
                  <a:gd name="T8" fmla="*/ 4 w 5"/>
                  <a:gd name="T9" fmla="*/ 2 h 4"/>
                  <a:gd name="T10" fmla="*/ 4 w 5"/>
                  <a:gd name="T11" fmla="*/ 2 h 4"/>
                </a:gdLst>
                <a:ahLst/>
                <a:cxnLst>
                  <a:cxn ang="0">
                    <a:pos x="T0" y="T1"/>
                  </a:cxn>
                  <a:cxn ang="0">
                    <a:pos x="T2" y="T3"/>
                  </a:cxn>
                  <a:cxn ang="0">
                    <a:pos x="T4" y="T5"/>
                  </a:cxn>
                  <a:cxn ang="0">
                    <a:pos x="T6" y="T7"/>
                  </a:cxn>
                  <a:cxn ang="0">
                    <a:pos x="T8" y="T9"/>
                  </a:cxn>
                  <a:cxn ang="0">
                    <a:pos x="T10" y="T11"/>
                  </a:cxn>
                </a:cxnLst>
                <a:rect l="0" t="0" r="r" b="b"/>
                <a:pathLst>
                  <a:path w="5" h="4">
                    <a:moveTo>
                      <a:pt x="4" y="2"/>
                    </a:moveTo>
                    <a:cubicBezTo>
                      <a:pt x="5" y="1"/>
                      <a:pt x="4" y="4"/>
                      <a:pt x="3" y="3"/>
                    </a:cubicBezTo>
                    <a:cubicBezTo>
                      <a:pt x="3" y="3"/>
                      <a:pt x="0" y="2"/>
                      <a:pt x="0" y="2"/>
                    </a:cubicBezTo>
                    <a:cubicBezTo>
                      <a:pt x="0" y="2"/>
                      <a:pt x="3" y="0"/>
                      <a:pt x="4" y="0"/>
                    </a:cubicBezTo>
                    <a:cubicBezTo>
                      <a:pt x="4" y="0"/>
                      <a:pt x="3" y="2"/>
                      <a:pt x="4" y="2"/>
                    </a:cubicBezTo>
                    <a:cubicBezTo>
                      <a:pt x="5" y="1"/>
                      <a:pt x="3" y="2"/>
                      <a:pt x="4" y="2"/>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309" name="Freeform 505">
                <a:extLst>
                  <a:ext uri="{FF2B5EF4-FFF2-40B4-BE49-F238E27FC236}">
                    <a16:creationId xmlns:a16="http://schemas.microsoft.com/office/drawing/2014/main" id="{32ED4FD0-9DE1-FB4E-8C41-900B1E5A87A3}"/>
                  </a:ext>
                </a:extLst>
              </p:cNvPr>
              <p:cNvSpPr>
                <a:spLocks/>
              </p:cNvSpPr>
              <p:nvPr/>
            </p:nvSpPr>
            <p:spPr bwMode="auto">
              <a:xfrm>
                <a:off x="5681192" y="2963582"/>
                <a:ext cx="28669" cy="28669"/>
              </a:xfrm>
              <a:custGeom>
                <a:avLst/>
                <a:gdLst>
                  <a:gd name="T0" fmla="*/ 5 w 6"/>
                  <a:gd name="T1" fmla="*/ 1 h 6"/>
                  <a:gd name="T2" fmla="*/ 4 w 6"/>
                  <a:gd name="T3" fmla="*/ 5 h 6"/>
                  <a:gd name="T4" fmla="*/ 1 w 6"/>
                  <a:gd name="T5" fmla="*/ 5 h 6"/>
                  <a:gd name="T6" fmla="*/ 5 w 6"/>
                  <a:gd name="T7" fmla="*/ 1 h 6"/>
                  <a:gd name="T8" fmla="*/ 5 w 6"/>
                  <a:gd name="T9" fmla="*/ 1 h 6"/>
                </a:gdLst>
                <a:ahLst/>
                <a:cxnLst>
                  <a:cxn ang="0">
                    <a:pos x="T0" y="T1"/>
                  </a:cxn>
                  <a:cxn ang="0">
                    <a:pos x="T2" y="T3"/>
                  </a:cxn>
                  <a:cxn ang="0">
                    <a:pos x="T4" y="T5"/>
                  </a:cxn>
                  <a:cxn ang="0">
                    <a:pos x="T6" y="T7"/>
                  </a:cxn>
                  <a:cxn ang="0">
                    <a:pos x="T8" y="T9"/>
                  </a:cxn>
                </a:cxnLst>
                <a:rect l="0" t="0" r="r" b="b"/>
                <a:pathLst>
                  <a:path w="6" h="6">
                    <a:moveTo>
                      <a:pt x="5" y="1"/>
                    </a:moveTo>
                    <a:cubicBezTo>
                      <a:pt x="6" y="2"/>
                      <a:pt x="4" y="3"/>
                      <a:pt x="4" y="5"/>
                    </a:cubicBezTo>
                    <a:cubicBezTo>
                      <a:pt x="3" y="6"/>
                      <a:pt x="2" y="6"/>
                      <a:pt x="1" y="5"/>
                    </a:cubicBezTo>
                    <a:cubicBezTo>
                      <a:pt x="0" y="4"/>
                      <a:pt x="5" y="0"/>
                      <a:pt x="5" y="1"/>
                    </a:cubicBezTo>
                    <a:cubicBezTo>
                      <a:pt x="6" y="2"/>
                      <a:pt x="5" y="0"/>
                      <a:pt x="5" y="1"/>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310" name="Freeform 506">
                <a:extLst>
                  <a:ext uri="{FF2B5EF4-FFF2-40B4-BE49-F238E27FC236}">
                    <a16:creationId xmlns:a16="http://schemas.microsoft.com/office/drawing/2014/main" id="{A22FF17B-0673-7343-BC86-04FFC1FEC797}"/>
                  </a:ext>
                </a:extLst>
              </p:cNvPr>
              <p:cNvSpPr>
                <a:spLocks/>
              </p:cNvSpPr>
              <p:nvPr/>
            </p:nvSpPr>
            <p:spPr bwMode="auto">
              <a:xfrm>
                <a:off x="5695529" y="2997031"/>
                <a:ext cx="14335" cy="14335"/>
              </a:xfrm>
              <a:custGeom>
                <a:avLst/>
                <a:gdLst>
                  <a:gd name="T0" fmla="*/ 3 w 3"/>
                  <a:gd name="T1" fmla="*/ 1 h 3"/>
                  <a:gd name="T2" fmla="*/ 0 w 3"/>
                  <a:gd name="T3" fmla="*/ 2 h 3"/>
                  <a:gd name="T4" fmla="*/ 2 w 3"/>
                  <a:gd name="T5" fmla="*/ 3 h 3"/>
                  <a:gd name="T6" fmla="*/ 3 w 3"/>
                  <a:gd name="T7" fmla="*/ 1 h 3"/>
                  <a:gd name="T8" fmla="*/ 3 w 3"/>
                  <a:gd name="T9" fmla="*/ 1 h 3"/>
                </a:gdLst>
                <a:ahLst/>
                <a:cxnLst>
                  <a:cxn ang="0">
                    <a:pos x="T0" y="T1"/>
                  </a:cxn>
                  <a:cxn ang="0">
                    <a:pos x="T2" y="T3"/>
                  </a:cxn>
                  <a:cxn ang="0">
                    <a:pos x="T4" y="T5"/>
                  </a:cxn>
                  <a:cxn ang="0">
                    <a:pos x="T6" y="T7"/>
                  </a:cxn>
                  <a:cxn ang="0">
                    <a:pos x="T8" y="T9"/>
                  </a:cxn>
                </a:cxnLst>
                <a:rect l="0" t="0" r="r" b="b"/>
                <a:pathLst>
                  <a:path w="3" h="3">
                    <a:moveTo>
                      <a:pt x="3" y="1"/>
                    </a:moveTo>
                    <a:cubicBezTo>
                      <a:pt x="2" y="1"/>
                      <a:pt x="0" y="1"/>
                      <a:pt x="0" y="2"/>
                    </a:cubicBezTo>
                    <a:cubicBezTo>
                      <a:pt x="0" y="3"/>
                      <a:pt x="2" y="3"/>
                      <a:pt x="2" y="3"/>
                    </a:cubicBezTo>
                    <a:cubicBezTo>
                      <a:pt x="3" y="3"/>
                      <a:pt x="3" y="0"/>
                      <a:pt x="3" y="1"/>
                    </a:cubicBezTo>
                    <a:cubicBezTo>
                      <a:pt x="2" y="1"/>
                      <a:pt x="3" y="1"/>
                      <a:pt x="3" y="1"/>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311" name="Freeform 507">
                <a:extLst>
                  <a:ext uri="{FF2B5EF4-FFF2-40B4-BE49-F238E27FC236}">
                    <a16:creationId xmlns:a16="http://schemas.microsoft.com/office/drawing/2014/main" id="{88397543-2A68-0A47-8F5D-02FAD92758CF}"/>
                  </a:ext>
                </a:extLst>
              </p:cNvPr>
              <p:cNvSpPr>
                <a:spLocks/>
              </p:cNvSpPr>
              <p:nvPr/>
            </p:nvSpPr>
            <p:spPr bwMode="auto">
              <a:xfrm>
                <a:off x="5709864" y="3011366"/>
                <a:ext cx="7964" cy="4778"/>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1" y="1"/>
                    </a:cubicBezTo>
                    <a:cubicBezTo>
                      <a:pt x="2" y="1"/>
                      <a:pt x="2" y="0"/>
                      <a:pt x="2" y="0"/>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312" name="Freeform 508">
                <a:extLst>
                  <a:ext uri="{FF2B5EF4-FFF2-40B4-BE49-F238E27FC236}">
                    <a16:creationId xmlns:a16="http://schemas.microsoft.com/office/drawing/2014/main" id="{4ECD060B-7395-D746-BDFE-9E409FDC49BA}"/>
                  </a:ext>
                </a:extLst>
              </p:cNvPr>
              <p:cNvSpPr>
                <a:spLocks/>
              </p:cNvSpPr>
              <p:nvPr/>
            </p:nvSpPr>
            <p:spPr bwMode="auto">
              <a:xfrm>
                <a:off x="5709864" y="3024108"/>
                <a:ext cx="4778" cy="9557"/>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1" y="1"/>
                      <a:pt x="0" y="2"/>
                      <a:pt x="0" y="2"/>
                    </a:cubicBezTo>
                    <a:cubicBezTo>
                      <a:pt x="1" y="2"/>
                      <a:pt x="1" y="0"/>
                      <a:pt x="1" y="0"/>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313" name="Freeform 509">
                <a:extLst>
                  <a:ext uri="{FF2B5EF4-FFF2-40B4-BE49-F238E27FC236}">
                    <a16:creationId xmlns:a16="http://schemas.microsoft.com/office/drawing/2014/main" id="{0D36D851-764F-9446-97B1-BFAF0F95630D}"/>
                  </a:ext>
                </a:extLst>
              </p:cNvPr>
              <p:cNvSpPr>
                <a:spLocks/>
              </p:cNvSpPr>
              <p:nvPr/>
            </p:nvSpPr>
            <p:spPr bwMode="auto">
              <a:xfrm>
                <a:off x="5709864" y="3033664"/>
                <a:ext cx="7964" cy="4778"/>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1" y="1"/>
                    </a:cubicBezTo>
                    <a:cubicBezTo>
                      <a:pt x="2" y="1"/>
                      <a:pt x="2" y="0"/>
                      <a:pt x="2" y="0"/>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314" name="Freeform 510">
                <a:extLst>
                  <a:ext uri="{FF2B5EF4-FFF2-40B4-BE49-F238E27FC236}">
                    <a16:creationId xmlns:a16="http://schemas.microsoft.com/office/drawing/2014/main" id="{AD9D4D37-7AD7-484B-BE34-E8C548264ED0}"/>
                  </a:ext>
                </a:extLst>
              </p:cNvPr>
              <p:cNvSpPr>
                <a:spLocks/>
              </p:cNvSpPr>
              <p:nvPr/>
            </p:nvSpPr>
            <p:spPr bwMode="auto">
              <a:xfrm>
                <a:off x="5746497" y="3103746"/>
                <a:ext cx="4778" cy="9557"/>
              </a:xfrm>
              <a:custGeom>
                <a:avLst/>
                <a:gdLst>
                  <a:gd name="T0" fmla="*/ 0 w 1"/>
                  <a:gd name="T1" fmla="*/ 0 h 2"/>
                  <a:gd name="T2" fmla="*/ 0 w 1"/>
                  <a:gd name="T3" fmla="*/ 2 h 2"/>
                  <a:gd name="T4" fmla="*/ 0 w 1"/>
                  <a:gd name="T5" fmla="*/ 0 h 2"/>
                </a:gdLst>
                <a:ahLst/>
                <a:cxnLst>
                  <a:cxn ang="0">
                    <a:pos x="T0" y="T1"/>
                  </a:cxn>
                  <a:cxn ang="0">
                    <a:pos x="T2" y="T3"/>
                  </a:cxn>
                  <a:cxn ang="0">
                    <a:pos x="T4" y="T5"/>
                  </a:cxn>
                </a:cxnLst>
                <a:rect l="0" t="0" r="r" b="b"/>
                <a:pathLst>
                  <a:path w="1" h="2">
                    <a:moveTo>
                      <a:pt x="0" y="0"/>
                    </a:moveTo>
                    <a:cubicBezTo>
                      <a:pt x="0" y="1"/>
                      <a:pt x="0" y="2"/>
                      <a:pt x="0" y="2"/>
                    </a:cubicBezTo>
                    <a:cubicBezTo>
                      <a:pt x="0" y="2"/>
                      <a:pt x="1" y="0"/>
                      <a:pt x="0" y="0"/>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315" name="Freeform 511">
                <a:extLst>
                  <a:ext uri="{FF2B5EF4-FFF2-40B4-BE49-F238E27FC236}">
                    <a16:creationId xmlns:a16="http://schemas.microsoft.com/office/drawing/2014/main" id="{0DE582CE-AFC1-B94F-A4C4-B15F265C8BAE}"/>
                  </a:ext>
                </a:extLst>
              </p:cNvPr>
              <p:cNvSpPr>
                <a:spLocks/>
              </p:cNvSpPr>
              <p:nvPr/>
            </p:nvSpPr>
            <p:spPr bwMode="auto">
              <a:xfrm>
                <a:off x="5816580" y="2893501"/>
                <a:ext cx="9557" cy="19114"/>
              </a:xfrm>
              <a:custGeom>
                <a:avLst/>
                <a:gdLst>
                  <a:gd name="T0" fmla="*/ 1 w 2"/>
                  <a:gd name="T1" fmla="*/ 4 h 4"/>
                  <a:gd name="T2" fmla="*/ 2 w 2"/>
                  <a:gd name="T3" fmla="*/ 1 h 4"/>
                  <a:gd name="T4" fmla="*/ 1 w 2"/>
                  <a:gd name="T5" fmla="*/ 4 h 4"/>
                  <a:gd name="T6" fmla="*/ 1 w 2"/>
                  <a:gd name="T7" fmla="*/ 4 h 4"/>
                </a:gdLst>
                <a:ahLst/>
                <a:cxnLst>
                  <a:cxn ang="0">
                    <a:pos x="T0" y="T1"/>
                  </a:cxn>
                  <a:cxn ang="0">
                    <a:pos x="T2" y="T3"/>
                  </a:cxn>
                  <a:cxn ang="0">
                    <a:pos x="T4" y="T5"/>
                  </a:cxn>
                  <a:cxn ang="0">
                    <a:pos x="T6" y="T7"/>
                  </a:cxn>
                </a:cxnLst>
                <a:rect l="0" t="0" r="r" b="b"/>
                <a:pathLst>
                  <a:path w="2" h="4">
                    <a:moveTo>
                      <a:pt x="1" y="4"/>
                    </a:moveTo>
                    <a:cubicBezTo>
                      <a:pt x="0" y="3"/>
                      <a:pt x="0" y="1"/>
                      <a:pt x="2" y="1"/>
                    </a:cubicBezTo>
                    <a:cubicBezTo>
                      <a:pt x="2" y="0"/>
                      <a:pt x="2" y="4"/>
                      <a:pt x="1" y="4"/>
                    </a:cubicBezTo>
                    <a:cubicBezTo>
                      <a:pt x="0" y="3"/>
                      <a:pt x="1" y="4"/>
                      <a:pt x="1" y="4"/>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316" name="Freeform 522">
                <a:extLst>
                  <a:ext uri="{FF2B5EF4-FFF2-40B4-BE49-F238E27FC236}">
                    <a16:creationId xmlns:a16="http://schemas.microsoft.com/office/drawing/2014/main" id="{15BDD20C-1581-5145-96A5-D84E68BDA0CA}"/>
                  </a:ext>
                </a:extLst>
              </p:cNvPr>
              <p:cNvSpPr>
                <a:spLocks/>
              </p:cNvSpPr>
              <p:nvPr/>
            </p:nvSpPr>
            <p:spPr bwMode="auto">
              <a:xfrm>
                <a:off x="4112313" y="5556617"/>
                <a:ext cx="28669" cy="50968"/>
              </a:xfrm>
              <a:custGeom>
                <a:avLst/>
                <a:gdLst>
                  <a:gd name="T0" fmla="*/ 3 w 6"/>
                  <a:gd name="T1" fmla="*/ 10 h 11"/>
                  <a:gd name="T2" fmla="*/ 0 w 6"/>
                  <a:gd name="T3" fmla="*/ 9 h 11"/>
                  <a:gd name="T4" fmla="*/ 1 w 6"/>
                  <a:gd name="T5" fmla="*/ 2 h 11"/>
                  <a:gd name="T6" fmla="*/ 4 w 6"/>
                  <a:gd name="T7" fmla="*/ 3 h 11"/>
                  <a:gd name="T8" fmla="*/ 3 w 6"/>
                  <a:gd name="T9" fmla="*/ 10 h 11"/>
                  <a:gd name="T10" fmla="*/ 3 w 6"/>
                  <a:gd name="T11" fmla="*/ 10 h 11"/>
                </a:gdLst>
                <a:ahLst/>
                <a:cxnLst>
                  <a:cxn ang="0">
                    <a:pos x="T0" y="T1"/>
                  </a:cxn>
                  <a:cxn ang="0">
                    <a:pos x="T2" y="T3"/>
                  </a:cxn>
                  <a:cxn ang="0">
                    <a:pos x="T4" y="T5"/>
                  </a:cxn>
                  <a:cxn ang="0">
                    <a:pos x="T6" y="T7"/>
                  </a:cxn>
                  <a:cxn ang="0">
                    <a:pos x="T8" y="T9"/>
                  </a:cxn>
                  <a:cxn ang="0">
                    <a:pos x="T10" y="T11"/>
                  </a:cxn>
                </a:cxnLst>
                <a:rect l="0" t="0" r="r" b="b"/>
                <a:pathLst>
                  <a:path w="6" h="11">
                    <a:moveTo>
                      <a:pt x="3" y="10"/>
                    </a:moveTo>
                    <a:cubicBezTo>
                      <a:pt x="1" y="11"/>
                      <a:pt x="0" y="11"/>
                      <a:pt x="0" y="9"/>
                    </a:cubicBezTo>
                    <a:cubicBezTo>
                      <a:pt x="1" y="7"/>
                      <a:pt x="1" y="4"/>
                      <a:pt x="1" y="2"/>
                    </a:cubicBezTo>
                    <a:cubicBezTo>
                      <a:pt x="1" y="0"/>
                      <a:pt x="5" y="0"/>
                      <a:pt x="4" y="3"/>
                    </a:cubicBezTo>
                    <a:cubicBezTo>
                      <a:pt x="4" y="5"/>
                      <a:pt x="6" y="8"/>
                      <a:pt x="3" y="10"/>
                    </a:cubicBezTo>
                    <a:cubicBezTo>
                      <a:pt x="2" y="10"/>
                      <a:pt x="4" y="9"/>
                      <a:pt x="3" y="10"/>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317" name="Freeform 523">
                <a:extLst>
                  <a:ext uri="{FF2B5EF4-FFF2-40B4-BE49-F238E27FC236}">
                    <a16:creationId xmlns:a16="http://schemas.microsoft.com/office/drawing/2014/main" id="{AE8BB8C9-154D-A44A-95F7-6EE00DD0FB19}"/>
                  </a:ext>
                </a:extLst>
              </p:cNvPr>
              <p:cNvSpPr>
                <a:spLocks/>
              </p:cNvSpPr>
              <p:nvPr/>
            </p:nvSpPr>
            <p:spPr bwMode="auto">
              <a:xfrm>
                <a:off x="4206286" y="4231429"/>
                <a:ext cx="22299" cy="19114"/>
              </a:xfrm>
              <a:custGeom>
                <a:avLst/>
                <a:gdLst>
                  <a:gd name="T0" fmla="*/ 3 w 5"/>
                  <a:gd name="T1" fmla="*/ 3 h 4"/>
                  <a:gd name="T2" fmla="*/ 1 w 5"/>
                  <a:gd name="T3" fmla="*/ 1 h 4"/>
                  <a:gd name="T4" fmla="*/ 3 w 5"/>
                  <a:gd name="T5" fmla="*/ 3 h 4"/>
                  <a:gd name="T6" fmla="*/ 3 w 5"/>
                  <a:gd name="T7" fmla="*/ 3 h 4"/>
                </a:gdLst>
                <a:ahLst/>
                <a:cxnLst>
                  <a:cxn ang="0">
                    <a:pos x="T0" y="T1"/>
                  </a:cxn>
                  <a:cxn ang="0">
                    <a:pos x="T2" y="T3"/>
                  </a:cxn>
                  <a:cxn ang="0">
                    <a:pos x="T4" y="T5"/>
                  </a:cxn>
                  <a:cxn ang="0">
                    <a:pos x="T6" y="T7"/>
                  </a:cxn>
                </a:cxnLst>
                <a:rect l="0" t="0" r="r" b="b"/>
                <a:pathLst>
                  <a:path w="5" h="4">
                    <a:moveTo>
                      <a:pt x="3" y="3"/>
                    </a:moveTo>
                    <a:cubicBezTo>
                      <a:pt x="2" y="4"/>
                      <a:pt x="0" y="3"/>
                      <a:pt x="1" y="1"/>
                    </a:cubicBezTo>
                    <a:cubicBezTo>
                      <a:pt x="1" y="0"/>
                      <a:pt x="5" y="2"/>
                      <a:pt x="3" y="3"/>
                    </a:cubicBezTo>
                    <a:cubicBezTo>
                      <a:pt x="2" y="4"/>
                      <a:pt x="5" y="2"/>
                      <a:pt x="3" y="3"/>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318" name="Freeform 524">
                <a:extLst>
                  <a:ext uri="{FF2B5EF4-FFF2-40B4-BE49-F238E27FC236}">
                    <a16:creationId xmlns:a16="http://schemas.microsoft.com/office/drawing/2014/main" id="{59116CEE-6574-CA4C-9103-9D136CC1ECC7}"/>
                  </a:ext>
                </a:extLst>
              </p:cNvPr>
              <p:cNvSpPr>
                <a:spLocks/>
              </p:cNvSpPr>
              <p:nvPr/>
            </p:nvSpPr>
            <p:spPr bwMode="auto">
              <a:xfrm>
                <a:off x="4406975" y="4260100"/>
                <a:ext cx="27077" cy="36635"/>
              </a:xfrm>
              <a:custGeom>
                <a:avLst/>
                <a:gdLst>
                  <a:gd name="T0" fmla="*/ 1 w 6"/>
                  <a:gd name="T1" fmla="*/ 5 h 8"/>
                  <a:gd name="T2" fmla="*/ 2 w 6"/>
                  <a:gd name="T3" fmla="*/ 4 h 8"/>
                  <a:gd name="T4" fmla="*/ 4 w 6"/>
                  <a:gd name="T5" fmla="*/ 2 h 8"/>
                  <a:gd name="T6" fmla="*/ 1 w 6"/>
                  <a:gd name="T7" fmla="*/ 5 h 8"/>
                  <a:gd name="T8" fmla="*/ 1 w 6"/>
                  <a:gd name="T9" fmla="*/ 5 h 8"/>
                </a:gdLst>
                <a:ahLst/>
                <a:cxnLst>
                  <a:cxn ang="0">
                    <a:pos x="T0" y="T1"/>
                  </a:cxn>
                  <a:cxn ang="0">
                    <a:pos x="T2" y="T3"/>
                  </a:cxn>
                  <a:cxn ang="0">
                    <a:pos x="T4" y="T5"/>
                  </a:cxn>
                  <a:cxn ang="0">
                    <a:pos x="T6" y="T7"/>
                  </a:cxn>
                  <a:cxn ang="0">
                    <a:pos x="T8" y="T9"/>
                  </a:cxn>
                </a:cxnLst>
                <a:rect l="0" t="0" r="r" b="b"/>
                <a:pathLst>
                  <a:path w="6" h="8">
                    <a:moveTo>
                      <a:pt x="1" y="5"/>
                    </a:moveTo>
                    <a:cubicBezTo>
                      <a:pt x="0" y="4"/>
                      <a:pt x="2" y="4"/>
                      <a:pt x="2" y="4"/>
                    </a:cubicBezTo>
                    <a:cubicBezTo>
                      <a:pt x="3" y="4"/>
                      <a:pt x="3" y="0"/>
                      <a:pt x="4" y="2"/>
                    </a:cubicBezTo>
                    <a:cubicBezTo>
                      <a:pt x="6" y="4"/>
                      <a:pt x="2" y="8"/>
                      <a:pt x="1" y="5"/>
                    </a:cubicBezTo>
                    <a:cubicBezTo>
                      <a:pt x="0" y="4"/>
                      <a:pt x="1" y="6"/>
                      <a:pt x="1" y="5"/>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319" name="Freeform 525">
                <a:extLst>
                  <a:ext uri="{FF2B5EF4-FFF2-40B4-BE49-F238E27FC236}">
                    <a16:creationId xmlns:a16="http://schemas.microsoft.com/office/drawing/2014/main" id="{1BEA676D-A1EA-9144-8258-2B4D41D9451C}"/>
                  </a:ext>
                </a:extLst>
              </p:cNvPr>
              <p:cNvSpPr>
                <a:spLocks/>
              </p:cNvSpPr>
              <p:nvPr/>
            </p:nvSpPr>
            <p:spPr bwMode="auto">
              <a:xfrm>
                <a:off x="4663413" y="4513351"/>
                <a:ext cx="65304" cy="60525"/>
              </a:xfrm>
              <a:custGeom>
                <a:avLst/>
                <a:gdLst>
                  <a:gd name="T0" fmla="*/ 12 w 14"/>
                  <a:gd name="T1" fmla="*/ 4 h 13"/>
                  <a:gd name="T2" fmla="*/ 10 w 14"/>
                  <a:gd name="T3" fmla="*/ 3 h 13"/>
                  <a:gd name="T4" fmla="*/ 6 w 14"/>
                  <a:gd name="T5" fmla="*/ 1 h 13"/>
                  <a:gd name="T6" fmla="*/ 2 w 14"/>
                  <a:gd name="T7" fmla="*/ 1 h 13"/>
                  <a:gd name="T8" fmla="*/ 1 w 14"/>
                  <a:gd name="T9" fmla="*/ 2 h 13"/>
                  <a:gd name="T10" fmla="*/ 2 w 14"/>
                  <a:gd name="T11" fmla="*/ 4 h 13"/>
                  <a:gd name="T12" fmla="*/ 1 w 14"/>
                  <a:gd name="T13" fmla="*/ 7 h 13"/>
                  <a:gd name="T14" fmla="*/ 2 w 14"/>
                  <a:gd name="T15" fmla="*/ 10 h 13"/>
                  <a:gd name="T16" fmla="*/ 4 w 14"/>
                  <a:gd name="T17" fmla="*/ 10 h 13"/>
                  <a:gd name="T18" fmla="*/ 7 w 14"/>
                  <a:gd name="T19" fmla="*/ 12 h 13"/>
                  <a:gd name="T20" fmla="*/ 10 w 14"/>
                  <a:gd name="T21" fmla="*/ 10 h 13"/>
                  <a:gd name="T22" fmla="*/ 12 w 14"/>
                  <a:gd name="T23" fmla="*/ 4 h 13"/>
                  <a:gd name="T24" fmla="*/ 12 w 14"/>
                  <a:gd name="T25" fmla="*/ 4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13">
                    <a:moveTo>
                      <a:pt x="12" y="4"/>
                    </a:moveTo>
                    <a:cubicBezTo>
                      <a:pt x="12" y="3"/>
                      <a:pt x="11" y="3"/>
                      <a:pt x="10" y="3"/>
                    </a:cubicBezTo>
                    <a:cubicBezTo>
                      <a:pt x="8" y="2"/>
                      <a:pt x="8" y="1"/>
                      <a:pt x="6" y="1"/>
                    </a:cubicBezTo>
                    <a:cubicBezTo>
                      <a:pt x="5" y="0"/>
                      <a:pt x="3" y="0"/>
                      <a:pt x="2" y="1"/>
                    </a:cubicBezTo>
                    <a:cubicBezTo>
                      <a:pt x="2" y="1"/>
                      <a:pt x="2" y="2"/>
                      <a:pt x="1" y="2"/>
                    </a:cubicBezTo>
                    <a:cubicBezTo>
                      <a:pt x="0" y="4"/>
                      <a:pt x="1" y="3"/>
                      <a:pt x="2" y="4"/>
                    </a:cubicBezTo>
                    <a:cubicBezTo>
                      <a:pt x="2" y="4"/>
                      <a:pt x="1" y="7"/>
                      <a:pt x="1" y="7"/>
                    </a:cubicBezTo>
                    <a:cubicBezTo>
                      <a:pt x="1" y="9"/>
                      <a:pt x="1" y="9"/>
                      <a:pt x="2" y="10"/>
                    </a:cubicBezTo>
                    <a:cubicBezTo>
                      <a:pt x="3" y="11"/>
                      <a:pt x="3" y="10"/>
                      <a:pt x="4" y="10"/>
                    </a:cubicBezTo>
                    <a:cubicBezTo>
                      <a:pt x="6" y="10"/>
                      <a:pt x="5" y="12"/>
                      <a:pt x="7" y="12"/>
                    </a:cubicBezTo>
                    <a:cubicBezTo>
                      <a:pt x="9" y="13"/>
                      <a:pt x="8" y="11"/>
                      <a:pt x="10" y="10"/>
                    </a:cubicBezTo>
                    <a:cubicBezTo>
                      <a:pt x="12" y="8"/>
                      <a:pt x="14" y="7"/>
                      <a:pt x="12" y="4"/>
                    </a:cubicBezTo>
                    <a:cubicBezTo>
                      <a:pt x="12" y="2"/>
                      <a:pt x="14" y="8"/>
                      <a:pt x="12" y="4"/>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320" name="Freeform 526">
                <a:extLst>
                  <a:ext uri="{FF2B5EF4-FFF2-40B4-BE49-F238E27FC236}">
                    <a16:creationId xmlns:a16="http://schemas.microsoft.com/office/drawing/2014/main" id="{7F24E3F2-9D66-0443-8E3F-5C950C766B5F}"/>
                  </a:ext>
                </a:extLst>
              </p:cNvPr>
              <p:cNvSpPr>
                <a:spLocks/>
              </p:cNvSpPr>
              <p:nvPr/>
            </p:nvSpPr>
            <p:spPr bwMode="auto">
              <a:xfrm>
                <a:off x="4281147" y="4081710"/>
                <a:ext cx="46190" cy="19114"/>
              </a:xfrm>
              <a:custGeom>
                <a:avLst/>
                <a:gdLst>
                  <a:gd name="T0" fmla="*/ 9 w 10"/>
                  <a:gd name="T1" fmla="*/ 2 h 4"/>
                  <a:gd name="T2" fmla="*/ 4 w 10"/>
                  <a:gd name="T3" fmla="*/ 0 h 4"/>
                  <a:gd name="T4" fmla="*/ 1 w 10"/>
                  <a:gd name="T5" fmla="*/ 3 h 4"/>
                  <a:gd name="T6" fmla="*/ 9 w 10"/>
                  <a:gd name="T7" fmla="*/ 2 h 4"/>
                  <a:gd name="T8" fmla="*/ 9 w 10"/>
                  <a:gd name="T9" fmla="*/ 2 h 4"/>
                </a:gdLst>
                <a:ahLst/>
                <a:cxnLst>
                  <a:cxn ang="0">
                    <a:pos x="T0" y="T1"/>
                  </a:cxn>
                  <a:cxn ang="0">
                    <a:pos x="T2" y="T3"/>
                  </a:cxn>
                  <a:cxn ang="0">
                    <a:pos x="T4" y="T5"/>
                  </a:cxn>
                  <a:cxn ang="0">
                    <a:pos x="T6" y="T7"/>
                  </a:cxn>
                  <a:cxn ang="0">
                    <a:pos x="T8" y="T9"/>
                  </a:cxn>
                </a:cxnLst>
                <a:rect l="0" t="0" r="r" b="b"/>
                <a:pathLst>
                  <a:path w="10" h="4">
                    <a:moveTo>
                      <a:pt x="9" y="2"/>
                    </a:moveTo>
                    <a:cubicBezTo>
                      <a:pt x="7" y="1"/>
                      <a:pt x="6" y="0"/>
                      <a:pt x="4" y="0"/>
                    </a:cubicBezTo>
                    <a:cubicBezTo>
                      <a:pt x="3" y="0"/>
                      <a:pt x="0" y="1"/>
                      <a:pt x="1" y="3"/>
                    </a:cubicBezTo>
                    <a:cubicBezTo>
                      <a:pt x="2" y="4"/>
                      <a:pt x="9" y="2"/>
                      <a:pt x="9" y="2"/>
                    </a:cubicBezTo>
                    <a:cubicBezTo>
                      <a:pt x="6" y="1"/>
                      <a:pt x="10" y="3"/>
                      <a:pt x="9" y="2"/>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321" name="Freeform 529">
                <a:extLst>
                  <a:ext uri="{FF2B5EF4-FFF2-40B4-BE49-F238E27FC236}">
                    <a16:creationId xmlns:a16="http://schemas.microsoft.com/office/drawing/2014/main" id="{342A8D09-5AD4-2D4E-B82E-82DC1E5D6F0B}"/>
                  </a:ext>
                </a:extLst>
              </p:cNvPr>
              <p:cNvSpPr>
                <a:spLocks/>
              </p:cNvSpPr>
              <p:nvPr/>
            </p:nvSpPr>
            <p:spPr bwMode="auto">
              <a:xfrm>
                <a:off x="4018339" y="3919246"/>
                <a:ext cx="19114" cy="17521"/>
              </a:xfrm>
              <a:custGeom>
                <a:avLst/>
                <a:gdLst>
                  <a:gd name="T0" fmla="*/ 2 w 4"/>
                  <a:gd name="T1" fmla="*/ 4 h 4"/>
                  <a:gd name="T2" fmla="*/ 1 w 4"/>
                  <a:gd name="T3" fmla="*/ 0 h 4"/>
                  <a:gd name="T4" fmla="*/ 2 w 4"/>
                  <a:gd name="T5" fmla="*/ 4 h 4"/>
                  <a:gd name="T6" fmla="*/ 2 w 4"/>
                  <a:gd name="T7" fmla="*/ 4 h 4"/>
                </a:gdLst>
                <a:ahLst/>
                <a:cxnLst>
                  <a:cxn ang="0">
                    <a:pos x="T0" y="T1"/>
                  </a:cxn>
                  <a:cxn ang="0">
                    <a:pos x="T2" y="T3"/>
                  </a:cxn>
                  <a:cxn ang="0">
                    <a:pos x="T4" y="T5"/>
                  </a:cxn>
                  <a:cxn ang="0">
                    <a:pos x="T6" y="T7"/>
                  </a:cxn>
                </a:cxnLst>
                <a:rect l="0" t="0" r="r" b="b"/>
                <a:pathLst>
                  <a:path w="4" h="4">
                    <a:moveTo>
                      <a:pt x="2" y="4"/>
                    </a:moveTo>
                    <a:cubicBezTo>
                      <a:pt x="0" y="4"/>
                      <a:pt x="1" y="1"/>
                      <a:pt x="1" y="0"/>
                    </a:cubicBezTo>
                    <a:cubicBezTo>
                      <a:pt x="2" y="0"/>
                      <a:pt x="4" y="4"/>
                      <a:pt x="2" y="4"/>
                    </a:cubicBezTo>
                    <a:cubicBezTo>
                      <a:pt x="1" y="4"/>
                      <a:pt x="4" y="4"/>
                      <a:pt x="2" y="4"/>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322" name="Freeform 531">
                <a:extLst>
                  <a:ext uri="{FF2B5EF4-FFF2-40B4-BE49-F238E27FC236}">
                    <a16:creationId xmlns:a16="http://schemas.microsoft.com/office/drawing/2014/main" id="{1C34151A-BA06-744B-91F2-EABB3FF959B5}"/>
                  </a:ext>
                </a:extLst>
              </p:cNvPr>
              <p:cNvSpPr>
                <a:spLocks/>
              </p:cNvSpPr>
              <p:nvPr/>
            </p:nvSpPr>
            <p:spPr bwMode="auto">
              <a:xfrm>
                <a:off x="4416532" y="3328328"/>
                <a:ext cx="27077" cy="47783"/>
              </a:xfrm>
              <a:custGeom>
                <a:avLst/>
                <a:gdLst>
                  <a:gd name="T0" fmla="*/ 3 w 6"/>
                  <a:gd name="T1" fmla="*/ 8 h 10"/>
                  <a:gd name="T2" fmla="*/ 0 w 6"/>
                  <a:gd name="T3" fmla="*/ 7 h 10"/>
                  <a:gd name="T4" fmla="*/ 4 w 6"/>
                  <a:gd name="T5" fmla="*/ 2 h 10"/>
                  <a:gd name="T6" fmla="*/ 6 w 6"/>
                  <a:gd name="T7" fmla="*/ 4 h 10"/>
                  <a:gd name="T8" fmla="*/ 3 w 6"/>
                  <a:gd name="T9" fmla="*/ 8 h 10"/>
                  <a:gd name="T10" fmla="*/ 3 w 6"/>
                  <a:gd name="T11" fmla="*/ 8 h 10"/>
                </a:gdLst>
                <a:ahLst/>
                <a:cxnLst>
                  <a:cxn ang="0">
                    <a:pos x="T0" y="T1"/>
                  </a:cxn>
                  <a:cxn ang="0">
                    <a:pos x="T2" y="T3"/>
                  </a:cxn>
                  <a:cxn ang="0">
                    <a:pos x="T4" y="T5"/>
                  </a:cxn>
                  <a:cxn ang="0">
                    <a:pos x="T6" y="T7"/>
                  </a:cxn>
                  <a:cxn ang="0">
                    <a:pos x="T8" y="T9"/>
                  </a:cxn>
                  <a:cxn ang="0">
                    <a:pos x="T10" y="T11"/>
                  </a:cxn>
                </a:cxnLst>
                <a:rect l="0" t="0" r="r" b="b"/>
                <a:pathLst>
                  <a:path w="6" h="10">
                    <a:moveTo>
                      <a:pt x="3" y="8"/>
                    </a:moveTo>
                    <a:cubicBezTo>
                      <a:pt x="2" y="10"/>
                      <a:pt x="0" y="9"/>
                      <a:pt x="0" y="7"/>
                    </a:cubicBezTo>
                    <a:cubicBezTo>
                      <a:pt x="1" y="6"/>
                      <a:pt x="3" y="3"/>
                      <a:pt x="4" y="2"/>
                    </a:cubicBezTo>
                    <a:cubicBezTo>
                      <a:pt x="6" y="0"/>
                      <a:pt x="6" y="3"/>
                      <a:pt x="6" y="4"/>
                    </a:cubicBezTo>
                    <a:cubicBezTo>
                      <a:pt x="6" y="6"/>
                      <a:pt x="3" y="6"/>
                      <a:pt x="3" y="8"/>
                    </a:cubicBezTo>
                    <a:cubicBezTo>
                      <a:pt x="2" y="10"/>
                      <a:pt x="3" y="8"/>
                      <a:pt x="3" y="8"/>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323" name="Freeform 532">
                <a:extLst>
                  <a:ext uri="{FF2B5EF4-FFF2-40B4-BE49-F238E27FC236}">
                    <a16:creationId xmlns:a16="http://schemas.microsoft.com/office/drawing/2014/main" id="{553E87B7-8A0E-9D49-8AFC-98C21D3B5DBF}"/>
                  </a:ext>
                </a:extLst>
              </p:cNvPr>
              <p:cNvSpPr>
                <a:spLocks/>
              </p:cNvSpPr>
              <p:nvPr/>
            </p:nvSpPr>
            <p:spPr bwMode="auto">
              <a:xfrm>
                <a:off x="4429274" y="3352220"/>
                <a:ext cx="33448" cy="19114"/>
              </a:xfrm>
              <a:custGeom>
                <a:avLst/>
                <a:gdLst>
                  <a:gd name="T0" fmla="*/ 3 w 7"/>
                  <a:gd name="T1" fmla="*/ 4 h 4"/>
                  <a:gd name="T2" fmla="*/ 5 w 7"/>
                  <a:gd name="T3" fmla="*/ 1 h 4"/>
                  <a:gd name="T4" fmla="*/ 3 w 7"/>
                  <a:gd name="T5" fmla="*/ 4 h 4"/>
                  <a:gd name="T6" fmla="*/ 3 w 7"/>
                  <a:gd name="T7" fmla="*/ 4 h 4"/>
                </a:gdLst>
                <a:ahLst/>
                <a:cxnLst>
                  <a:cxn ang="0">
                    <a:pos x="T0" y="T1"/>
                  </a:cxn>
                  <a:cxn ang="0">
                    <a:pos x="T2" y="T3"/>
                  </a:cxn>
                  <a:cxn ang="0">
                    <a:pos x="T4" y="T5"/>
                  </a:cxn>
                  <a:cxn ang="0">
                    <a:pos x="T6" y="T7"/>
                  </a:cxn>
                </a:cxnLst>
                <a:rect l="0" t="0" r="r" b="b"/>
                <a:pathLst>
                  <a:path w="7" h="4">
                    <a:moveTo>
                      <a:pt x="3" y="4"/>
                    </a:moveTo>
                    <a:cubicBezTo>
                      <a:pt x="0" y="4"/>
                      <a:pt x="3" y="0"/>
                      <a:pt x="5" y="1"/>
                    </a:cubicBezTo>
                    <a:cubicBezTo>
                      <a:pt x="7" y="1"/>
                      <a:pt x="4" y="4"/>
                      <a:pt x="3" y="4"/>
                    </a:cubicBezTo>
                    <a:cubicBezTo>
                      <a:pt x="2" y="4"/>
                      <a:pt x="4" y="4"/>
                      <a:pt x="3" y="4"/>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324" name="Freeform 533">
                <a:extLst>
                  <a:ext uri="{FF2B5EF4-FFF2-40B4-BE49-F238E27FC236}">
                    <a16:creationId xmlns:a16="http://schemas.microsoft.com/office/drawing/2014/main" id="{40B0A941-0EB9-F74D-A6E9-64DFC1A9A5B1}"/>
                  </a:ext>
                </a:extLst>
              </p:cNvPr>
              <p:cNvSpPr>
                <a:spLocks/>
              </p:cNvSpPr>
              <p:nvPr/>
            </p:nvSpPr>
            <p:spPr bwMode="auto">
              <a:xfrm>
                <a:off x="4336893" y="3333106"/>
                <a:ext cx="70082" cy="33448"/>
              </a:xfrm>
              <a:custGeom>
                <a:avLst/>
                <a:gdLst>
                  <a:gd name="T0" fmla="*/ 11 w 15"/>
                  <a:gd name="T1" fmla="*/ 6 h 7"/>
                  <a:gd name="T2" fmla="*/ 10 w 15"/>
                  <a:gd name="T3" fmla="*/ 5 h 7"/>
                  <a:gd name="T4" fmla="*/ 7 w 15"/>
                  <a:gd name="T5" fmla="*/ 5 h 7"/>
                  <a:gd name="T6" fmla="*/ 3 w 15"/>
                  <a:gd name="T7" fmla="*/ 0 h 7"/>
                  <a:gd name="T8" fmla="*/ 6 w 15"/>
                  <a:gd name="T9" fmla="*/ 2 h 7"/>
                  <a:gd name="T10" fmla="*/ 8 w 15"/>
                  <a:gd name="T11" fmla="*/ 3 h 7"/>
                  <a:gd name="T12" fmla="*/ 15 w 15"/>
                  <a:gd name="T13" fmla="*/ 3 h 7"/>
                  <a:gd name="T14" fmla="*/ 11 w 15"/>
                  <a:gd name="T15" fmla="*/ 6 h 7"/>
                  <a:gd name="T16" fmla="*/ 11 w 15"/>
                  <a:gd name="T1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7">
                    <a:moveTo>
                      <a:pt x="11" y="6"/>
                    </a:moveTo>
                    <a:cubicBezTo>
                      <a:pt x="10" y="6"/>
                      <a:pt x="10" y="6"/>
                      <a:pt x="10" y="5"/>
                    </a:cubicBezTo>
                    <a:cubicBezTo>
                      <a:pt x="10" y="5"/>
                      <a:pt x="8" y="6"/>
                      <a:pt x="7" y="5"/>
                    </a:cubicBezTo>
                    <a:cubicBezTo>
                      <a:pt x="7" y="4"/>
                      <a:pt x="0" y="1"/>
                      <a:pt x="3" y="0"/>
                    </a:cubicBezTo>
                    <a:cubicBezTo>
                      <a:pt x="4" y="0"/>
                      <a:pt x="5" y="2"/>
                      <a:pt x="6" y="2"/>
                    </a:cubicBezTo>
                    <a:cubicBezTo>
                      <a:pt x="7" y="3"/>
                      <a:pt x="7" y="2"/>
                      <a:pt x="8" y="3"/>
                    </a:cubicBezTo>
                    <a:cubicBezTo>
                      <a:pt x="9" y="4"/>
                      <a:pt x="13" y="2"/>
                      <a:pt x="15" y="3"/>
                    </a:cubicBezTo>
                    <a:cubicBezTo>
                      <a:pt x="14" y="3"/>
                      <a:pt x="12" y="6"/>
                      <a:pt x="11" y="6"/>
                    </a:cubicBezTo>
                    <a:cubicBezTo>
                      <a:pt x="9" y="7"/>
                      <a:pt x="12" y="6"/>
                      <a:pt x="11" y="6"/>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325" name="Freeform 534">
                <a:extLst>
                  <a:ext uri="{FF2B5EF4-FFF2-40B4-BE49-F238E27FC236}">
                    <a16:creationId xmlns:a16="http://schemas.microsoft.com/office/drawing/2014/main" id="{CADC2C82-1148-824C-BFEB-5F3614C2BC98}"/>
                  </a:ext>
                </a:extLst>
              </p:cNvPr>
              <p:cNvSpPr>
                <a:spLocks/>
              </p:cNvSpPr>
              <p:nvPr/>
            </p:nvSpPr>
            <p:spPr bwMode="auto">
              <a:xfrm>
                <a:off x="4351230" y="3240725"/>
                <a:ext cx="73267" cy="36635"/>
              </a:xfrm>
              <a:custGeom>
                <a:avLst/>
                <a:gdLst>
                  <a:gd name="T0" fmla="*/ 13 w 16"/>
                  <a:gd name="T1" fmla="*/ 6 h 8"/>
                  <a:gd name="T2" fmla="*/ 0 w 16"/>
                  <a:gd name="T3" fmla="*/ 2 h 8"/>
                  <a:gd name="T4" fmla="*/ 13 w 16"/>
                  <a:gd name="T5" fmla="*/ 6 h 8"/>
                  <a:gd name="T6" fmla="*/ 13 w 16"/>
                  <a:gd name="T7" fmla="*/ 6 h 8"/>
                </a:gdLst>
                <a:ahLst/>
                <a:cxnLst>
                  <a:cxn ang="0">
                    <a:pos x="T0" y="T1"/>
                  </a:cxn>
                  <a:cxn ang="0">
                    <a:pos x="T2" y="T3"/>
                  </a:cxn>
                  <a:cxn ang="0">
                    <a:pos x="T4" y="T5"/>
                  </a:cxn>
                  <a:cxn ang="0">
                    <a:pos x="T6" y="T7"/>
                  </a:cxn>
                </a:cxnLst>
                <a:rect l="0" t="0" r="r" b="b"/>
                <a:pathLst>
                  <a:path w="16" h="8">
                    <a:moveTo>
                      <a:pt x="13" y="6"/>
                    </a:moveTo>
                    <a:cubicBezTo>
                      <a:pt x="11" y="8"/>
                      <a:pt x="1" y="4"/>
                      <a:pt x="0" y="2"/>
                    </a:cubicBezTo>
                    <a:cubicBezTo>
                      <a:pt x="0" y="0"/>
                      <a:pt x="16" y="4"/>
                      <a:pt x="13" y="6"/>
                    </a:cubicBezTo>
                    <a:cubicBezTo>
                      <a:pt x="12" y="7"/>
                      <a:pt x="14" y="5"/>
                      <a:pt x="13" y="6"/>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326" name="Freeform 535">
                <a:extLst>
                  <a:ext uri="{FF2B5EF4-FFF2-40B4-BE49-F238E27FC236}">
                    <a16:creationId xmlns:a16="http://schemas.microsoft.com/office/drawing/2014/main" id="{035D509E-B371-9442-BCFD-F68AEBB6E5E0}"/>
                  </a:ext>
                </a:extLst>
              </p:cNvPr>
              <p:cNvSpPr>
                <a:spLocks/>
              </p:cNvSpPr>
              <p:nvPr/>
            </p:nvSpPr>
            <p:spPr bwMode="auto">
              <a:xfrm>
                <a:off x="4467501" y="3192942"/>
                <a:ext cx="149721" cy="144942"/>
              </a:xfrm>
              <a:custGeom>
                <a:avLst/>
                <a:gdLst>
                  <a:gd name="T0" fmla="*/ 19 w 32"/>
                  <a:gd name="T1" fmla="*/ 1 h 31"/>
                  <a:gd name="T2" fmla="*/ 17 w 32"/>
                  <a:gd name="T3" fmla="*/ 0 h 31"/>
                  <a:gd name="T4" fmla="*/ 14 w 32"/>
                  <a:gd name="T5" fmla="*/ 2 h 31"/>
                  <a:gd name="T6" fmla="*/ 11 w 32"/>
                  <a:gd name="T7" fmla="*/ 5 h 31"/>
                  <a:gd name="T8" fmla="*/ 9 w 32"/>
                  <a:gd name="T9" fmla="*/ 7 h 31"/>
                  <a:gd name="T10" fmla="*/ 7 w 32"/>
                  <a:gd name="T11" fmla="*/ 13 h 31"/>
                  <a:gd name="T12" fmla="*/ 5 w 32"/>
                  <a:gd name="T13" fmla="*/ 17 h 31"/>
                  <a:gd name="T14" fmla="*/ 2 w 32"/>
                  <a:gd name="T15" fmla="*/ 19 h 31"/>
                  <a:gd name="T16" fmla="*/ 4 w 32"/>
                  <a:gd name="T17" fmla="*/ 21 h 31"/>
                  <a:gd name="T18" fmla="*/ 0 w 32"/>
                  <a:gd name="T19" fmla="*/ 25 h 31"/>
                  <a:gd name="T20" fmla="*/ 4 w 32"/>
                  <a:gd name="T21" fmla="*/ 25 h 31"/>
                  <a:gd name="T22" fmla="*/ 10 w 32"/>
                  <a:gd name="T23" fmla="*/ 26 h 31"/>
                  <a:gd name="T24" fmla="*/ 19 w 32"/>
                  <a:gd name="T25" fmla="*/ 27 h 31"/>
                  <a:gd name="T26" fmla="*/ 22 w 32"/>
                  <a:gd name="T27" fmla="*/ 26 h 31"/>
                  <a:gd name="T28" fmla="*/ 19 w 32"/>
                  <a:gd name="T29" fmla="*/ 30 h 31"/>
                  <a:gd name="T30" fmla="*/ 22 w 32"/>
                  <a:gd name="T31" fmla="*/ 28 h 31"/>
                  <a:gd name="T32" fmla="*/ 27 w 32"/>
                  <a:gd name="T33" fmla="*/ 26 h 31"/>
                  <a:gd name="T34" fmla="*/ 32 w 32"/>
                  <a:gd name="T35" fmla="*/ 20 h 31"/>
                  <a:gd name="T36" fmla="*/ 29 w 32"/>
                  <a:gd name="T37" fmla="*/ 20 h 31"/>
                  <a:gd name="T38" fmla="*/ 26 w 32"/>
                  <a:gd name="T39" fmla="*/ 18 h 31"/>
                  <a:gd name="T40" fmla="*/ 29 w 32"/>
                  <a:gd name="T41" fmla="*/ 15 h 31"/>
                  <a:gd name="T42" fmla="*/ 26 w 32"/>
                  <a:gd name="T43" fmla="*/ 15 h 31"/>
                  <a:gd name="T44" fmla="*/ 24 w 32"/>
                  <a:gd name="T45" fmla="*/ 13 h 31"/>
                  <a:gd name="T46" fmla="*/ 21 w 32"/>
                  <a:gd name="T47" fmla="*/ 16 h 31"/>
                  <a:gd name="T48" fmla="*/ 18 w 32"/>
                  <a:gd name="T49" fmla="*/ 13 h 31"/>
                  <a:gd name="T50" fmla="*/ 19 w 32"/>
                  <a:gd name="T51" fmla="*/ 11 h 31"/>
                  <a:gd name="T52" fmla="*/ 16 w 32"/>
                  <a:gd name="T53" fmla="*/ 9 h 31"/>
                  <a:gd name="T54" fmla="*/ 14 w 32"/>
                  <a:gd name="T55" fmla="*/ 12 h 31"/>
                  <a:gd name="T56" fmla="*/ 16 w 32"/>
                  <a:gd name="T57" fmla="*/ 7 h 31"/>
                  <a:gd name="T58" fmla="*/ 18 w 32"/>
                  <a:gd name="T59" fmla="*/ 4 h 31"/>
                  <a:gd name="T60" fmla="*/ 18 w 32"/>
                  <a:gd name="T61" fmla="*/ 2 h 31"/>
                  <a:gd name="T62" fmla="*/ 19 w 32"/>
                  <a:gd name="T63" fmla="*/ 1 h 31"/>
                  <a:gd name="T64" fmla="*/ 19 w 32"/>
                  <a:gd name="T65"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 h="31">
                    <a:moveTo>
                      <a:pt x="19" y="1"/>
                    </a:moveTo>
                    <a:cubicBezTo>
                      <a:pt x="20" y="0"/>
                      <a:pt x="17" y="0"/>
                      <a:pt x="17" y="0"/>
                    </a:cubicBezTo>
                    <a:cubicBezTo>
                      <a:pt x="16" y="0"/>
                      <a:pt x="15" y="1"/>
                      <a:pt x="14" y="2"/>
                    </a:cubicBezTo>
                    <a:cubicBezTo>
                      <a:pt x="13" y="3"/>
                      <a:pt x="12" y="4"/>
                      <a:pt x="11" y="5"/>
                    </a:cubicBezTo>
                    <a:cubicBezTo>
                      <a:pt x="11" y="6"/>
                      <a:pt x="10" y="7"/>
                      <a:pt x="9" y="7"/>
                    </a:cubicBezTo>
                    <a:cubicBezTo>
                      <a:pt x="9" y="9"/>
                      <a:pt x="8" y="11"/>
                      <a:pt x="7" y="13"/>
                    </a:cubicBezTo>
                    <a:cubicBezTo>
                      <a:pt x="7" y="15"/>
                      <a:pt x="6" y="16"/>
                      <a:pt x="5" y="17"/>
                    </a:cubicBezTo>
                    <a:cubicBezTo>
                      <a:pt x="4" y="18"/>
                      <a:pt x="2" y="19"/>
                      <a:pt x="2" y="19"/>
                    </a:cubicBezTo>
                    <a:cubicBezTo>
                      <a:pt x="2" y="20"/>
                      <a:pt x="4" y="20"/>
                      <a:pt x="4" y="21"/>
                    </a:cubicBezTo>
                    <a:cubicBezTo>
                      <a:pt x="4" y="22"/>
                      <a:pt x="0" y="24"/>
                      <a:pt x="0" y="25"/>
                    </a:cubicBezTo>
                    <a:cubicBezTo>
                      <a:pt x="0" y="27"/>
                      <a:pt x="3" y="26"/>
                      <a:pt x="4" y="25"/>
                    </a:cubicBezTo>
                    <a:cubicBezTo>
                      <a:pt x="6" y="25"/>
                      <a:pt x="8" y="26"/>
                      <a:pt x="10" y="26"/>
                    </a:cubicBezTo>
                    <a:cubicBezTo>
                      <a:pt x="13" y="27"/>
                      <a:pt x="16" y="26"/>
                      <a:pt x="19" y="27"/>
                    </a:cubicBezTo>
                    <a:cubicBezTo>
                      <a:pt x="19" y="27"/>
                      <a:pt x="22" y="25"/>
                      <a:pt x="22" y="26"/>
                    </a:cubicBezTo>
                    <a:cubicBezTo>
                      <a:pt x="22" y="27"/>
                      <a:pt x="19" y="30"/>
                      <a:pt x="19" y="30"/>
                    </a:cubicBezTo>
                    <a:cubicBezTo>
                      <a:pt x="20" y="31"/>
                      <a:pt x="22" y="28"/>
                      <a:pt x="22" y="28"/>
                    </a:cubicBezTo>
                    <a:cubicBezTo>
                      <a:pt x="24" y="27"/>
                      <a:pt x="26" y="27"/>
                      <a:pt x="27" y="26"/>
                    </a:cubicBezTo>
                    <a:cubicBezTo>
                      <a:pt x="27" y="25"/>
                      <a:pt x="32" y="20"/>
                      <a:pt x="32" y="20"/>
                    </a:cubicBezTo>
                    <a:cubicBezTo>
                      <a:pt x="31" y="19"/>
                      <a:pt x="30" y="20"/>
                      <a:pt x="29" y="20"/>
                    </a:cubicBezTo>
                    <a:cubicBezTo>
                      <a:pt x="29" y="20"/>
                      <a:pt x="26" y="18"/>
                      <a:pt x="26" y="18"/>
                    </a:cubicBezTo>
                    <a:cubicBezTo>
                      <a:pt x="26" y="17"/>
                      <a:pt x="30" y="16"/>
                      <a:pt x="29" y="15"/>
                    </a:cubicBezTo>
                    <a:cubicBezTo>
                      <a:pt x="29" y="14"/>
                      <a:pt x="27" y="15"/>
                      <a:pt x="26" y="15"/>
                    </a:cubicBezTo>
                    <a:cubicBezTo>
                      <a:pt x="25" y="15"/>
                      <a:pt x="25" y="13"/>
                      <a:pt x="24" y="13"/>
                    </a:cubicBezTo>
                    <a:cubicBezTo>
                      <a:pt x="24" y="13"/>
                      <a:pt x="21" y="16"/>
                      <a:pt x="21" y="16"/>
                    </a:cubicBezTo>
                    <a:cubicBezTo>
                      <a:pt x="20" y="14"/>
                      <a:pt x="20" y="14"/>
                      <a:pt x="18" y="13"/>
                    </a:cubicBezTo>
                    <a:cubicBezTo>
                      <a:pt x="16" y="12"/>
                      <a:pt x="19" y="12"/>
                      <a:pt x="19" y="11"/>
                    </a:cubicBezTo>
                    <a:cubicBezTo>
                      <a:pt x="19" y="11"/>
                      <a:pt x="17" y="9"/>
                      <a:pt x="16" y="9"/>
                    </a:cubicBezTo>
                    <a:cubicBezTo>
                      <a:pt x="16" y="10"/>
                      <a:pt x="14" y="13"/>
                      <a:pt x="14" y="12"/>
                    </a:cubicBezTo>
                    <a:cubicBezTo>
                      <a:pt x="12" y="11"/>
                      <a:pt x="15" y="7"/>
                      <a:pt x="16" y="7"/>
                    </a:cubicBezTo>
                    <a:cubicBezTo>
                      <a:pt x="17" y="6"/>
                      <a:pt x="17" y="5"/>
                      <a:pt x="18" y="4"/>
                    </a:cubicBezTo>
                    <a:cubicBezTo>
                      <a:pt x="18" y="3"/>
                      <a:pt x="18" y="2"/>
                      <a:pt x="18" y="2"/>
                    </a:cubicBezTo>
                    <a:cubicBezTo>
                      <a:pt x="18" y="2"/>
                      <a:pt x="19" y="1"/>
                      <a:pt x="19" y="1"/>
                    </a:cubicBezTo>
                    <a:cubicBezTo>
                      <a:pt x="20" y="0"/>
                      <a:pt x="19" y="1"/>
                      <a:pt x="19" y="1"/>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327" name="Freeform 536">
                <a:extLst>
                  <a:ext uri="{FF2B5EF4-FFF2-40B4-BE49-F238E27FC236}">
                    <a16:creationId xmlns:a16="http://schemas.microsoft.com/office/drawing/2014/main" id="{22F0281D-6BFC-0949-931E-C68CACEF9A85}"/>
                  </a:ext>
                </a:extLst>
              </p:cNvPr>
              <p:cNvSpPr>
                <a:spLocks/>
              </p:cNvSpPr>
              <p:nvPr/>
            </p:nvSpPr>
            <p:spPr bwMode="auto">
              <a:xfrm>
                <a:off x="4588552" y="3296472"/>
                <a:ext cx="38226" cy="46190"/>
              </a:xfrm>
              <a:custGeom>
                <a:avLst/>
                <a:gdLst>
                  <a:gd name="T0" fmla="*/ 6 w 8"/>
                  <a:gd name="T1" fmla="*/ 1 h 10"/>
                  <a:gd name="T2" fmla="*/ 1 w 8"/>
                  <a:gd name="T3" fmla="*/ 9 h 10"/>
                  <a:gd name="T4" fmla="*/ 4 w 8"/>
                  <a:gd name="T5" fmla="*/ 7 h 10"/>
                  <a:gd name="T6" fmla="*/ 3 w 8"/>
                  <a:gd name="T7" fmla="*/ 10 h 10"/>
                  <a:gd name="T8" fmla="*/ 6 w 8"/>
                  <a:gd name="T9" fmla="*/ 8 h 10"/>
                  <a:gd name="T10" fmla="*/ 8 w 8"/>
                  <a:gd name="T11" fmla="*/ 4 h 10"/>
                  <a:gd name="T12" fmla="*/ 5 w 8"/>
                  <a:gd name="T13" fmla="*/ 4 h 10"/>
                  <a:gd name="T14" fmla="*/ 6 w 8"/>
                  <a:gd name="T15" fmla="*/ 1 h 10"/>
                  <a:gd name="T16" fmla="*/ 6 w 8"/>
                  <a:gd name="T17"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0">
                    <a:moveTo>
                      <a:pt x="6" y="1"/>
                    </a:moveTo>
                    <a:cubicBezTo>
                      <a:pt x="5" y="2"/>
                      <a:pt x="0" y="6"/>
                      <a:pt x="1" y="9"/>
                    </a:cubicBezTo>
                    <a:cubicBezTo>
                      <a:pt x="1" y="9"/>
                      <a:pt x="3" y="6"/>
                      <a:pt x="4" y="7"/>
                    </a:cubicBezTo>
                    <a:cubicBezTo>
                      <a:pt x="4" y="7"/>
                      <a:pt x="3" y="10"/>
                      <a:pt x="3" y="10"/>
                    </a:cubicBezTo>
                    <a:cubicBezTo>
                      <a:pt x="4" y="10"/>
                      <a:pt x="6" y="9"/>
                      <a:pt x="6" y="8"/>
                    </a:cubicBezTo>
                    <a:cubicBezTo>
                      <a:pt x="6" y="7"/>
                      <a:pt x="7" y="6"/>
                      <a:pt x="8" y="4"/>
                    </a:cubicBezTo>
                    <a:cubicBezTo>
                      <a:pt x="8" y="2"/>
                      <a:pt x="6" y="4"/>
                      <a:pt x="5" y="4"/>
                    </a:cubicBezTo>
                    <a:cubicBezTo>
                      <a:pt x="6" y="4"/>
                      <a:pt x="6" y="0"/>
                      <a:pt x="6" y="1"/>
                    </a:cubicBezTo>
                    <a:cubicBezTo>
                      <a:pt x="5" y="1"/>
                      <a:pt x="7" y="0"/>
                      <a:pt x="6" y="1"/>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328" name="Freeform 537">
                <a:extLst>
                  <a:ext uri="{FF2B5EF4-FFF2-40B4-BE49-F238E27FC236}">
                    <a16:creationId xmlns:a16="http://schemas.microsoft.com/office/drawing/2014/main" id="{94044BF9-4306-274A-8500-321B565A22B6}"/>
                  </a:ext>
                </a:extLst>
              </p:cNvPr>
              <p:cNvSpPr>
                <a:spLocks/>
              </p:cNvSpPr>
              <p:nvPr/>
            </p:nvSpPr>
            <p:spPr bwMode="auto">
              <a:xfrm>
                <a:off x="4327338" y="2847309"/>
                <a:ext cx="14335" cy="27077"/>
              </a:xfrm>
              <a:custGeom>
                <a:avLst/>
                <a:gdLst>
                  <a:gd name="T0" fmla="*/ 3 w 3"/>
                  <a:gd name="T1" fmla="*/ 4 h 6"/>
                  <a:gd name="T2" fmla="*/ 1 w 3"/>
                  <a:gd name="T3" fmla="*/ 1 h 6"/>
                  <a:gd name="T4" fmla="*/ 1 w 3"/>
                  <a:gd name="T5" fmla="*/ 2 h 6"/>
                  <a:gd name="T6" fmla="*/ 0 w 3"/>
                  <a:gd name="T7" fmla="*/ 2 h 6"/>
                  <a:gd name="T8" fmla="*/ 3 w 3"/>
                  <a:gd name="T9" fmla="*/ 4 h 6"/>
                  <a:gd name="T10" fmla="*/ 3 w 3"/>
                  <a:gd name="T11" fmla="*/ 4 h 6"/>
                </a:gdLst>
                <a:ahLst/>
                <a:cxnLst>
                  <a:cxn ang="0">
                    <a:pos x="T0" y="T1"/>
                  </a:cxn>
                  <a:cxn ang="0">
                    <a:pos x="T2" y="T3"/>
                  </a:cxn>
                  <a:cxn ang="0">
                    <a:pos x="T4" y="T5"/>
                  </a:cxn>
                  <a:cxn ang="0">
                    <a:pos x="T6" y="T7"/>
                  </a:cxn>
                  <a:cxn ang="0">
                    <a:pos x="T8" y="T9"/>
                  </a:cxn>
                  <a:cxn ang="0">
                    <a:pos x="T10" y="T11"/>
                  </a:cxn>
                </a:cxnLst>
                <a:rect l="0" t="0" r="r" b="b"/>
                <a:pathLst>
                  <a:path w="3" h="6">
                    <a:moveTo>
                      <a:pt x="3" y="4"/>
                    </a:moveTo>
                    <a:cubicBezTo>
                      <a:pt x="3" y="3"/>
                      <a:pt x="1" y="0"/>
                      <a:pt x="1" y="1"/>
                    </a:cubicBezTo>
                    <a:cubicBezTo>
                      <a:pt x="1" y="1"/>
                      <a:pt x="1" y="1"/>
                      <a:pt x="1" y="2"/>
                    </a:cubicBezTo>
                    <a:cubicBezTo>
                      <a:pt x="1" y="2"/>
                      <a:pt x="0" y="2"/>
                      <a:pt x="0" y="2"/>
                    </a:cubicBezTo>
                    <a:cubicBezTo>
                      <a:pt x="0" y="2"/>
                      <a:pt x="3" y="6"/>
                      <a:pt x="3" y="4"/>
                    </a:cubicBezTo>
                    <a:cubicBezTo>
                      <a:pt x="3" y="3"/>
                      <a:pt x="3" y="6"/>
                      <a:pt x="3" y="4"/>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329" name="Freeform 538">
                <a:extLst>
                  <a:ext uri="{FF2B5EF4-FFF2-40B4-BE49-F238E27FC236}">
                    <a16:creationId xmlns:a16="http://schemas.microsoft.com/office/drawing/2014/main" id="{8DF6EAA8-8B8F-E243-A9FD-2A537B809CE9}"/>
                  </a:ext>
                </a:extLst>
              </p:cNvPr>
              <p:cNvSpPr>
                <a:spLocks/>
              </p:cNvSpPr>
              <p:nvPr/>
            </p:nvSpPr>
            <p:spPr bwMode="auto">
              <a:xfrm>
                <a:off x="4257257" y="2893501"/>
                <a:ext cx="14335" cy="14335"/>
              </a:xfrm>
              <a:custGeom>
                <a:avLst/>
                <a:gdLst>
                  <a:gd name="T0" fmla="*/ 2 w 3"/>
                  <a:gd name="T1" fmla="*/ 1 h 3"/>
                  <a:gd name="T2" fmla="*/ 0 w 3"/>
                  <a:gd name="T3" fmla="*/ 2 h 3"/>
                  <a:gd name="T4" fmla="*/ 2 w 3"/>
                  <a:gd name="T5" fmla="*/ 1 h 3"/>
                </a:gdLst>
                <a:ahLst/>
                <a:cxnLst>
                  <a:cxn ang="0">
                    <a:pos x="T0" y="T1"/>
                  </a:cxn>
                  <a:cxn ang="0">
                    <a:pos x="T2" y="T3"/>
                  </a:cxn>
                  <a:cxn ang="0">
                    <a:pos x="T4" y="T5"/>
                  </a:cxn>
                </a:cxnLst>
                <a:rect l="0" t="0" r="r" b="b"/>
                <a:pathLst>
                  <a:path w="3" h="3">
                    <a:moveTo>
                      <a:pt x="2" y="1"/>
                    </a:moveTo>
                    <a:cubicBezTo>
                      <a:pt x="2" y="0"/>
                      <a:pt x="0" y="2"/>
                      <a:pt x="0" y="2"/>
                    </a:cubicBezTo>
                    <a:cubicBezTo>
                      <a:pt x="1" y="3"/>
                      <a:pt x="3" y="2"/>
                      <a:pt x="2" y="1"/>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330" name="Freeform 539">
                <a:extLst>
                  <a:ext uri="{FF2B5EF4-FFF2-40B4-BE49-F238E27FC236}">
                    <a16:creationId xmlns:a16="http://schemas.microsoft.com/office/drawing/2014/main" id="{53319B35-E9A8-E147-B12F-97932BFE0BD7}"/>
                  </a:ext>
                </a:extLst>
              </p:cNvPr>
              <p:cNvSpPr>
                <a:spLocks/>
              </p:cNvSpPr>
              <p:nvPr/>
            </p:nvSpPr>
            <p:spPr bwMode="auto">
              <a:xfrm>
                <a:off x="3935515" y="3141974"/>
                <a:ext cx="31856" cy="19114"/>
              </a:xfrm>
              <a:custGeom>
                <a:avLst/>
                <a:gdLst>
                  <a:gd name="T0" fmla="*/ 7 w 7"/>
                  <a:gd name="T1" fmla="*/ 3 h 4"/>
                  <a:gd name="T2" fmla="*/ 1 w 7"/>
                  <a:gd name="T3" fmla="*/ 1 h 4"/>
                  <a:gd name="T4" fmla="*/ 7 w 7"/>
                  <a:gd name="T5" fmla="*/ 3 h 4"/>
                  <a:gd name="T6" fmla="*/ 7 w 7"/>
                  <a:gd name="T7" fmla="*/ 3 h 4"/>
                </a:gdLst>
                <a:ahLst/>
                <a:cxnLst>
                  <a:cxn ang="0">
                    <a:pos x="T0" y="T1"/>
                  </a:cxn>
                  <a:cxn ang="0">
                    <a:pos x="T2" y="T3"/>
                  </a:cxn>
                  <a:cxn ang="0">
                    <a:pos x="T4" y="T5"/>
                  </a:cxn>
                  <a:cxn ang="0">
                    <a:pos x="T6" y="T7"/>
                  </a:cxn>
                </a:cxnLst>
                <a:rect l="0" t="0" r="r" b="b"/>
                <a:pathLst>
                  <a:path w="7" h="4">
                    <a:moveTo>
                      <a:pt x="7" y="3"/>
                    </a:moveTo>
                    <a:cubicBezTo>
                      <a:pt x="7" y="0"/>
                      <a:pt x="3" y="0"/>
                      <a:pt x="1" y="1"/>
                    </a:cubicBezTo>
                    <a:cubicBezTo>
                      <a:pt x="0" y="1"/>
                      <a:pt x="7" y="4"/>
                      <a:pt x="7" y="3"/>
                    </a:cubicBezTo>
                    <a:cubicBezTo>
                      <a:pt x="7" y="0"/>
                      <a:pt x="7" y="4"/>
                      <a:pt x="7" y="3"/>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331" name="Freeform 540">
                <a:extLst>
                  <a:ext uri="{FF2B5EF4-FFF2-40B4-BE49-F238E27FC236}">
                    <a16:creationId xmlns:a16="http://schemas.microsoft.com/office/drawing/2014/main" id="{9A2F688B-ADB0-8840-A233-D69C58FF1F2E}"/>
                  </a:ext>
                </a:extLst>
              </p:cNvPr>
              <p:cNvSpPr>
                <a:spLocks/>
              </p:cNvSpPr>
              <p:nvPr/>
            </p:nvSpPr>
            <p:spPr bwMode="auto">
              <a:xfrm>
                <a:off x="3986483" y="3028887"/>
                <a:ext cx="28669" cy="28669"/>
              </a:xfrm>
              <a:custGeom>
                <a:avLst/>
                <a:gdLst>
                  <a:gd name="T0" fmla="*/ 3 w 6"/>
                  <a:gd name="T1" fmla="*/ 5 h 6"/>
                  <a:gd name="T2" fmla="*/ 0 w 6"/>
                  <a:gd name="T3" fmla="*/ 3 h 6"/>
                  <a:gd name="T4" fmla="*/ 4 w 6"/>
                  <a:gd name="T5" fmla="*/ 2 h 6"/>
                  <a:gd name="T6" fmla="*/ 3 w 6"/>
                  <a:gd name="T7" fmla="*/ 5 h 6"/>
                  <a:gd name="T8" fmla="*/ 3 w 6"/>
                  <a:gd name="T9" fmla="*/ 5 h 6"/>
                </a:gdLst>
                <a:ahLst/>
                <a:cxnLst>
                  <a:cxn ang="0">
                    <a:pos x="T0" y="T1"/>
                  </a:cxn>
                  <a:cxn ang="0">
                    <a:pos x="T2" y="T3"/>
                  </a:cxn>
                  <a:cxn ang="0">
                    <a:pos x="T4" y="T5"/>
                  </a:cxn>
                  <a:cxn ang="0">
                    <a:pos x="T6" y="T7"/>
                  </a:cxn>
                  <a:cxn ang="0">
                    <a:pos x="T8" y="T9"/>
                  </a:cxn>
                </a:cxnLst>
                <a:rect l="0" t="0" r="r" b="b"/>
                <a:pathLst>
                  <a:path w="6" h="6">
                    <a:moveTo>
                      <a:pt x="3" y="5"/>
                    </a:moveTo>
                    <a:cubicBezTo>
                      <a:pt x="2" y="4"/>
                      <a:pt x="1" y="4"/>
                      <a:pt x="0" y="3"/>
                    </a:cubicBezTo>
                    <a:cubicBezTo>
                      <a:pt x="1" y="3"/>
                      <a:pt x="3" y="0"/>
                      <a:pt x="4" y="2"/>
                    </a:cubicBezTo>
                    <a:cubicBezTo>
                      <a:pt x="6" y="3"/>
                      <a:pt x="5" y="6"/>
                      <a:pt x="3" y="5"/>
                    </a:cubicBezTo>
                    <a:cubicBezTo>
                      <a:pt x="2" y="4"/>
                      <a:pt x="4" y="6"/>
                      <a:pt x="3" y="5"/>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332" name="Freeform 541">
                <a:extLst>
                  <a:ext uri="{FF2B5EF4-FFF2-40B4-BE49-F238E27FC236}">
                    <a16:creationId xmlns:a16="http://schemas.microsoft.com/office/drawing/2014/main" id="{9B60AB88-4098-834D-828E-5E5647312C9E}"/>
                  </a:ext>
                </a:extLst>
              </p:cNvPr>
              <p:cNvSpPr>
                <a:spLocks/>
              </p:cNvSpPr>
              <p:nvPr/>
            </p:nvSpPr>
            <p:spPr bwMode="auto">
              <a:xfrm>
                <a:off x="3972149" y="2828196"/>
                <a:ext cx="28669" cy="33448"/>
              </a:xfrm>
              <a:custGeom>
                <a:avLst/>
                <a:gdLst>
                  <a:gd name="T0" fmla="*/ 3 w 6"/>
                  <a:gd name="T1" fmla="*/ 6 h 7"/>
                  <a:gd name="T2" fmla="*/ 4 w 6"/>
                  <a:gd name="T3" fmla="*/ 1 h 7"/>
                  <a:gd name="T4" fmla="*/ 3 w 6"/>
                  <a:gd name="T5" fmla="*/ 6 h 7"/>
                  <a:gd name="T6" fmla="*/ 3 w 6"/>
                  <a:gd name="T7" fmla="*/ 6 h 7"/>
                </a:gdLst>
                <a:ahLst/>
                <a:cxnLst>
                  <a:cxn ang="0">
                    <a:pos x="T0" y="T1"/>
                  </a:cxn>
                  <a:cxn ang="0">
                    <a:pos x="T2" y="T3"/>
                  </a:cxn>
                  <a:cxn ang="0">
                    <a:pos x="T4" y="T5"/>
                  </a:cxn>
                  <a:cxn ang="0">
                    <a:pos x="T6" y="T7"/>
                  </a:cxn>
                </a:cxnLst>
                <a:rect l="0" t="0" r="r" b="b"/>
                <a:pathLst>
                  <a:path w="6" h="7">
                    <a:moveTo>
                      <a:pt x="3" y="6"/>
                    </a:moveTo>
                    <a:cubicBezTo>
                      <a:pt x="0" y="7"/>
                      <a:pt x="1" y="0"/>
                      <a:pt x="4" y="1"/>
                    </a:cubicBezTo>
                    <a:cubicBezTo>
                      <a:pt x="6" y="1"/>
                      <a:pt x="5" y="6"/>
                      <a:pt x="3" y="6"/>
                    </a:cubicBezTo>
                    <a:cubicBezTo>
                      <a:pt x="2" y="6"/>
                      <a:pt x="6" y="6"/>
                      <a:pt x="3" y="6"/>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333" name="Freeform 542">
                <a:extLst>
                  <a:ext uri="{FF2B5EF4-FFF2-40B4-BE49-F238E27FC236}">
                    <a16:creationId xmlns:a16="http://schemas.microsoft.com/office/drawing/2014/main" id="{8E475369-BD6C-A340-9617-250F9F079201}"/>
                  </a:ext>
                </a:extLst>
              </p:cNvPr>
              <p:cNvSpPr>
                <a:spLocks/>
              </p:cNvSpPr>
              <p:nvPr/>
            </p:nvSpPr>
            <p:spPr bwMode="auto">
              <a:xfrm>
                <a:off x="3892510" y="2809083"/>
                <a:ext cx="55747" cy="28669"/>
              </a:xfrm>
              <a:custGeom>
                <a:avLst/>
                <a:gdLst>
                  <a:gd name="T0" fmla="*/ 4 w 12"/>
                  <a:gd name="T1" fmla="*/ 6 h 6"/>
                  <a:gd name="T2" fmla="*/ 1 w 12"/>
                  <a:gd name="T3" fmla="*/ 3 h 6"/>
                  <a:gd name="T4" fmla="*/ 8 w 12"/>
                  <a:gd name="T5" fmla="*/ 0 h 6"/>
                  <a:gd name="T6" fmla="*/ 4 w 12"/>
                  <a:gd name="T7" fmla="*/ 6 h 6"/>
                </a:gdLst>
                <a:ahLst/>
                <a:cxnLst>
                  <a:cxn ang="0">
                    <a:pos x="T0" y="T1"/>
                  </a:cxn>
                  <a:cxn ang="0">
                    <a:pos x="T2" y="T3"/>
                  </a:cxn>
                  <a:cxn ang="0">
                    <a:pos x="T4" y="T5"/>
                  </a:cxn>
                  <a:cxn ang="0">
                    <a:pos x="T6" y="T7"/>
                  </a:cxn>
                </a:cxnLst>
                <a:rect l="0" t="0" r="r" b="b"/>
                <a:pathLst>
                  <a:path w="12" h="6">
                    <a:moveTo>
                      <a:pt x="4" y="6"/>
                    </a:moveTo>
                    <a:cubicBezTo>
                      <a:pt x="2" y="6"/>
                      <a:pt x="0" y="5"/>
                      <a:pt x="1" y="3"/>
                    </a:cubicBezTo>
                    <a:cubicBezTo>
                      <a:pt x="2" y="1"/>
                      <a:pt x="5" y="1"/>
                      <a:pt x="8" y="0"/>
                    </a:cubicBezTo>
                    <a:cubicBezTo>
                      <a:pt x="12" y="0"/>
                      <a:pt x="6" y="6"/>
                      <a:pt x="4" y="6"/>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334" name="Freeform 543">
                <a:extLst>
                  <a:ext uri="{FF2B5EF4-FFF2-40B4-BE49-F238E27FC236}">
                    <a16:creationId xmlns:a16="http://schemas.microsoft.com/office/drawing/2014/main" id="{153C728C-B414-DC4B-BC55-AAF6AE5FE8A6}"/>
                  </a:ext>
                </a:extLst>
              </p:cNvPr>
              <p:cNvSpPr>
                <a:spLocks/>
              </p:cNvSpPr>
              <p:nvPr/>
            </p:nvSpPr>
            <p:spPr bwMode="auto">
              <a:xfrm>
                <a:off x="4010375" y="2791562"/>
                <a:ext cx="31856" cy="12742"/>
              </a:xfrm>
              <a:custGeom>
                <a:avLst/>
                <a:gdLst>
                  <a:gd name="T0" fmla="*/ 5 w 7"/>
                  <a:gd name="T1" fmla="*/ 3 h 3"/>
                  <a:gd name="T2" fmla="*/ 3 w 7"/>
                  <a:gd name="T3" fmla="*/ 0 h 3"/>
                  <a:gd name="T4" fmla="*/ 7 w 7"/>
                  <a:gd name="T5" fmla="*/ 1 h 3"/>
                  <a:gd name="T6" fmla="*/ 5 w 7"/>
                  <a:gd name="T7" fmla="*/ 3 h 3"/>
                  <a:gd name="T8" fmla="*/ 5 w 7"/>
                  <a:gd name="T9" fmla="*/ 3 h 3"/>
                </a:gdLst>
                <a:ahLst/>
                <a:cxnLst>
                  <a:cxn ang="0">
                    <a:pos x="T0" y="T1"/>
                  </a:cxn>
                  <a:cxn ang="0">
                    <a:pos x="T2" y="T3"/>
                  </a:cxn>
                  <a:cxn ang="0">
                    <a:pos x="T4" y="T5"/>
                  </a:cxn>
                  <a:cxn ang="0">
                    <a:pos x="T6" y="T7"/>
                  </a:cxn>
                  <a:cxn ang="0">
                    <a:pos x="T8" y="T9"/>
                  </a:cxn>
                </a:cxnLst>
                <a:rect l="0" t="0" r="r" b="b"/>
                <a:pathLst>
                  <a:path w="7" h="3">
                    <a:moveTo>
                      <a:pt x="5" y="3"/>
                    </a:moveTo>
                    <a:cubicBezTo>
                      <a:pt x="4" y="3"/>
                      <a:pt x="0" y="0"/>
                      <a:pt x="3" y="0"/>
                    </a:cubicBezTo>
                    <a:cubicBezTo>
                      <a:pt x="4" y="0"/>
                      <a:pt x="6" y="0"/>
                      <a:pt x="7" y="1"/>
                    </a:cubicBezTo>
                    <a:cubicBezTo>
                      <a:pt x="7" y="1"/>
                      <a:pt x="6" y="3"/>
                      <a:pt x="5" y="3"/>
                    </a:cubicBezTo>
                    <a:cubicBezTo>
                      <a:pt x="4" y="3"/>
                      <a:pt x="7" y="3"/>
                      <a:pt x="5" y="3"/>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335" name="Freeform 544">
                <a:extLst>
                  <a:ext uri="{FF2B5EF4-FFF2-40B4-BE49-F238E27FC236}">
                    <a16:creationId xmlns:a16="http://schemas.microsoft.com/office/drawing/2014/main" id="{8CD74351-D08D-654C-B39F-96A262E0AC0F}"/>
                  </a:ext>
                </a:extLst>
              </p:cNvPr>
              <p:cNvSpPr>
                <a:spLocks/>
              </p:cNvSpPr>
              <p:nvPr/>
            </p:nvSpPr>
            <p:spPr bwMode="auto">
              <a:xfrm>
                <a:off x="3812871" y="2697589"/>
                <a:ext cx="159278" cy="111495"/>
              </a:xfrm>
              <a:custGeom>
                <a:avLst/>
                <a:gdLst>
                  <a:gd name="T0" fmla="*/ 31 w 34"/>
                  <a:gd name="T1" fmla="*/ 21 h 24"/>
                  <a:gd name="T2" fmla="*/ 25 w 34"/>
                  <a:gd name="T3" fmla="*/ 18 h 24"/>
                  <a:gd name="T4" fmla="*/ 24 w 34"/>
                  <a:gd name="T5" fmla="*/ 16 h 24"/>
                  <a:gd name="T6" fmla="*/ 22 w 34"/>
                  <a:gd name="T7" fmla="*/ 17 h 24"/>
                  <a:gd name="T8" fmla="*/ 18 w 34"/>
                  <a:gd name="T9" fmla="*/ 16 h 24"/>
                  <a:gd name="T10" fmla="*/ 16 w 34"/>
                  <a:gd name="T11" fmla="*/ 19 h 24"/>
                  <a:gd name="T12" fmla="*/ 11 w 34"/>
                  <a:gd name="T13" fmla="*/ 23 h 24"/>
                  <a:gd name="T14" fmla="*/ 8 w 34"/>
                  <a:gd name="T15" fmla="*/ 19 h 24"/>
                  <a:gd name="T16" fmla="*/ 2 w 34"/>
                  <a:gd name="T17" fmla="*/ 19 h 24"/>
                  <a:gd name="T18" fmla="*/ 4 w 34"/>
                  <a:gd name="T19" fmla="*/ 16 h 24"/>
                  <a:gd name="T20" fmla="*/ 5 w 34"/>
                  <a:gd name="T21" fmla="*/ 10 h 24"/>
                  <a:gd name="T22" fmla="*/ 6 w 34"/>
                  <a:gd name="T23" fmla="*/ 3 h 24"/>
                  <a:gd name="T24" fmla="*/ 11 w 34"/>
                  <a:gd name="T25" fmla="*/ 3 h 24"/>
                  <a:gd name="T26" fmla="*/ 12 w 34"/>
                  <a:gd name="T27" fmla="*/ 5 h 24"/>
                  <a:gd name="T28" fmla="*/ 14 w 34"/>
                  <a:gd name="T29" fmla="*/ 4 h 24"/>
                  <a:gd name="T30" fmla="*/ 17 w 34"/>
                  <a:gd name="T31" fmla="*/ 6 h 24"/>
                  <a:gd name="T32" fmla="*/ 20 w 34"/>
                  <a:gd name="T33" fmla="*/ 7 h 24"/>
                  <a:gd name="T34" fmla="*/ 25 w 34"/>
                  <a:gd name="T35" fmla="*/ 10 h 24"/>
                  <a:gd name="T36" fmla="*/ 28 w 34"/>
                  <a:gd name="T37" fmla="*/ 15 h 24"/>
                  <a:gd name="T38" fmla="*/ 30 w 34"/>
                  <a:gd name="T39" fmla="*/ 15 h 24"/>
                  <a:gd name="T40" fmla="*/ 33 w 34"/>
                  <a:gd name="T41" fmla="*/ 17 h 24"/>
                  <a:gd name="T42" fmla="*/ 34 w 34"/>
                  <a:gd name="T43" fmla="*/ 18 h 24"/>
                  <a:gd name="T44" fmla="*/ 31 w 34"/>
                  <a:gd name="T45" fmla="*/ 21 h 24"/>
                  <a:gd name="T46" fmla="*/ 31 w 34"/>
                  <a:gd name="T47" fmla="*/ 2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 h="24">
                    <a:moveTo>
                      <a:pt x="31" y="21"/>
                    </a:moveTo>
                    <a:cubicBezTo>
                      <a:pt x="30" y="20"/>
                      <a:pt x="27" y="19"/>
                      <a:pt x="25" y="18"/>
                    </a:cubicBezTo>
                    <a:cubicBezTo>
                      <a:pt x="24" y="18"/>
                      <a:pt x="25" y="17"/>
                      <a:pt x="24" y="16"/>
                    </a:cubicBezTo>
                    <a:cubicBezTo>
                      <a:pt x="24" y="16"/>
                      <a:pt x="22" y="17"/>
                      <a:pt x="22" y="17"/>
                    </a:cubicBezTo>
                    <a:cubicBezTo>
                      <a:pt x="20" y="17"/>
                      <a:pt x="20" y="15"/>
                      <a:pt x="18" y="16"/>
                    </a:cubicBezTo>
                    <a:cubicBezTo>
                      <a:pt x="18" y="17"/>
                      <a:pt x="17" y="18"/>
                      <a:pt x="16" y="19"/>
                    </a:cubicBezTo>
                    <a:cubicBezTo>
                      <a:pt x="14" y="20"/>
                      <a:pt x="13" y="22"/>
                      <a:pt x="11" y="23"/>
                    </a:cubicBezTo>
                    <a:cubicBezTo>
                      <a:pt x="8" y="24"/>
                      <a:pt x="10" y="20"/>
                      <a:pt x="8" y="19"/>
                    </a:cubicBezTo>
                    <a:cubicBezTo>
                      <a:pt x="8" y="18"/>
                      <a:pt x="3" y="19"/>
                      <a:pt x="2" y="19"/>
                    </a:cubicBezTo>
                    <a:cubicBezTo>
                      <a:pt x="0" y="19"/>
                      <a:pt x="4" y="16"/>
                      <a:pt x="4" y="16"/>
                    </a:cubicBezTo>
                    <a:cubicBezTo>
                      <a:pt x="6" y="14"/>
                      <a:pt x="5" y="12"/>
                      <a:pt x="5" y="10"/>
                    </a:cubicBezTo>
                    <a:cubicBezTo>
                      <a:pt x="5" y="8"/>
                      <a:pt x="5" y="5"/>
                      <a:pt x="6" y="3"/>
                    </a:cubicBezTo>
                    <a:cubicBezTo>
                      <a:pt x="7" y="0"/>
                      <a:pt x="10" y="0"/>
                      <a:pt x="11" y="3"/>
                    </a:cubicBezTo>
                    <a:cubicBezTo>
                      <a:pt x="11" y="4"/>
                      <a:pt x="11" y="6"/>
                      <a:pt x="12" y="5"/>
                    </a:cubicBezTo>
                    <a:cubicBezTo>
                      <a:pt x="13" y="5"/>
                      <a:pt x="13" y="4"/>
                      <a:pt x="14" y="4"/>
                    </a:cubicBezTo>
                    <a:cubicBezTo>
                      <a:pt x="15" y="5"/>
                      <a:pt x="16" y="6"/>
                      <a:pt x="17" y="6"/>
                    </a:cubicBezTo>
                    <a:cubicBezTo>
                      <a:pt x="18" y="7"/>
                      <a:pt x="19" y="7"/>
                      <a:pt x="20" y="7"/>
                    </a:cubicBezTo>
                    <a:cubicBezTo>
                      <a:pt x="21" y="8"/>
                      <a:pt x="23" y="9"/>
                      <a:pt x="25" y="10"/>
                    </a:cubicBezTo>
                    <a:cubicBezTo>
                      <a:pt x="28" y="11"/>
                      <a:pt x="28" y="12"/>
                      <a:pt x="28" y="15"/>
                    </a:cubicBezTo>
                    <a:cubicBezTo>
                      <a:pt x="28" y="16"/>
                      <a:pt x="30" y="16"/>
                      <a:pt x="30" y="15"/>
                    </a:cubicBezTo>
                    <a:cubicBezTo>
                      <a:pt x="32" y="15"/>
                      <a:pt x="32" y="16"/>
                      <a:pt x="33" y="17"/>
                    </a:cubicBezTo>
                    <a:cubicBezTo>
                      <a:pt x="34" y="17"/>
                      <a:pt x="34" y="17"/>
                      <a:pt x="34" y="18"/>
                    </a:cubicBezTo>
                    <a:cubicBezTo>
                      <a:pt x="33" y="19"/>
                      <a:pt x="33" y="21"/>
                      <a:pt x="31" y="21"/>
                    </a:cubicBezTo>
                    <a:cubicBezTo>
                      <a:pt x="30" y="20"/>
                      <a:pt x="33" y="21"/>
                      <a:pt x="31" y="21"/>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336" name="Freeform 545">
                <a:extLst>
                  <a:ext uri="{FF2B5EF4-FFF2-40B4-BE49-F238E27FC236}">
                    <a16:creationId xmlns:a16="http://schemas.microsoft.com/office/drawing/2014/main" id="{3FA69FAD-CE6F-174F-AFCD-FCF93E3B52AB}"/>
                  </a:ext>
                </a:extLst>
              </p:cNvPr>
              <p:cNvSpPr>
                <a:spLocks/>
              </p:cNvSpPr>
              <p:nvPr/>
            </p:nvSpPr>
            <p:spPr bwMode="auto">
              <a:xfrm>
                <a:off x="3874990" y="2688031"/>
                <a:ext cx="31856" cy="23893"/>
              </a:xfrm>
              <a:custGeom>
                <a:avLst/>
                <a:gdLst>
                  <a:gd name="T0" fmla="*/ 5 w 7"/>
                  <a:gd name="T1" fmla="*/ 4 h 5"/>
                  <a:gd name="T2" fmla="*/ 1 w 7"/>
                  <a:gd name="T3" fmla="*/ 0 h 5"/>
                  <a:gd name="T4" fmla="*/ 5 w 7"/>
                  <a:gd name="T5" fmla="*/ 4 h 5"/>
                </a:gdLst>
                <a:ahLst/>
                <a:cxnLst>
                  <a:cxn ang="0">
                    <a:pos x="T0" y="T1"/>
                  </a:cxn>
                  <a:cxn ang="0">
                    <a:pos x="T2" y="T3"/>
                  </a:cxn>
                  <a:cxn ang="0">
                    <a:pos x="T4" y="T5"/>
                  </a:cxn>
                </a:cxnLst>
                <a:rect l="0" t="0" r="r" b="b"/>
                <a:pathLst>
                  <a:path w="7" h="5">
                    <a:moveTo>
                      <a:pt x="5" y="4"/>
                    </a:moveTo>
                    <a:cubicBezTo>
                      <a:pt x="3" y="5"/>
                      <a:pt x="0" y="0"/>
                      <a:pt x="1" y="0"/>
                    </a:cubicBezTo>
                    <a:cubicBezTo>
                      <a:pt x="2" y="1"/>
                      <a:pt x="7" y="3"/>
                      <a:pt x="5" y="4"/>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337" name="Freeform 546">
                <a:extLst>
                  <a:ext uri="{FF2B5EF4-FFF2-40B4-BE49-F238E27FC236}">
                    <a16:creationId xmlns:a16="http://schemas.microsoft.com/office/drawing/2014/main" id="{4F1A73D2-76DF-5748-970A-F2215DCE101C}"/>
                  </a:ext>
                </a:extLst>
              </p:cNvPr>
              <p:cNvSpPr>
                <a:spLocks/>
              </p:cNvSpPr>
              <p:nvPr/>
            </p:nvSpPr>
            <p:spPr bwMode="auto">
              <a:xfrm>
                <a:off x="3865432" y="2692810"/>
                <a:ext cx="17521" cy="23893"/>
              </a:xfrm>
              <a:custGeom>
                <a:avLst/>
                <a:gdLst>
                  <a:gd name="T0" fmla="*/ 3 w 4"/>
                  <a:gd name="T1" fmla="*/ 4 h 5"/>
                  <a:gd name="T2" fmla="*/ 0 w 4"/>
                  <a:gd name="T3" fmla="*/ 1 h 5"/>
                  <a:gd name="T4" fmla="*/ 3 w 4"/>
                  <a:gd name="T5" fmla="*/ 4 h 5"/>
                </a:gdLst>
                <a:ahLst/>
                <a:cxnLst>
                  <a:cxn ang="0">
                    <a:pos x="T0" y="T1"/>
                  </a:cxn>
                  <a:cxn ang="0">
                    <a:pos x="T2" y="T3"/>
                  </a:cxn>
                  <a:cxn ang="0">
                    <a:pos x="T4" y="T5"/>
                  </a:cxn>
                </a:cxnLst>
                <a:rect l="0" t="0" r="r" b="b"/>
                <a:pathLst>
                  <a:path w="4" h="5">
                    <a:moveTo>
                      <a:pt x="3" y="4"/>
                    </a:moveTo>
                    <a:cubicBezTo>
                      <a:pt x="1" y="5"/>
                      <a:pt x="0" y="2"/>
                      <a:pt x="0" y="1"/>
                    </a:cubicBezTo>
                    <a:cubicBezTo>
                      <a:pt x="1" y="0"/>
                      <a:pt x="4" y="3"/>
                      <a:pt x="3" y="4"/>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338" name="Freeform 547">
                <a:extLst>
                  <a:ext uri="{FF2B5EF4-FFF2-40B4-BE49-F238E27FC236}">
                    <a16:creationId xmlns:a16="http://schemas.microsoft.com/office/drawing/2014/main" id="{6F04EB28-AA14-7B45-98AD-9F1A2F944C0B}"/>
                  </a:ext>
                </a:extLst>
              </p:cNvPr>
              <p:cNvSpPr>
                <a:spLocks/>
              </p:cNvSpPr>
              <p:nvPr/>
            </p:nvSpPr>
            <p:spPr bwMode="auto">
              <a:xfrm>
                <a:off x="3822427" y="2603617"/>
                <a:ext cx="14335" cy="28669"/>
              </a:xfrm>
              <a:custGeom>
                <a:avLst/>
                <a:gdLst>
                  <a:gd name="T0" fmla="*/ 3 w 3"/>
                  <a:gd name="T1" fmla="*/ 5 h 6"/>
                  <a:gd name="T2" fmla="*/ 3 w 3"/>
                  <a:gd name="T3" fmla="*/ 2 h 6"/>
                  <a:gd name="T4" fmla="*/ 1 w 3"/>
                  <a:gd name="T5" fmla="*/ 1 h 6"/>
                  <a:gd name="T6" fmla="*/ 1 w 3"/>
                  <a:gd name="T7" fmla="*/ 4 h 6"/>
                  <a:gd name="T8" fmla="*/ 3 w 3"/>
                  <a:gd name="T9" fmla="*/ 5 h 6"/>
                  <a:gd name="T10" fmla="*/ 3 w 3"/>
                  <a:gd name="T11" fmla="*/ 5 h 6"/>
                </a:gdLst>
                <a:ahLst/>
                <a:cxnLst>
                  <a:cxn ang="0">
                    <a:pos x="T0" y="T1"/>
                  </a:cxn>
                  <a:cxn ang="0">
                    <a:pos x="T2" y="T3"/>
                  </a:cxn>
                  <a:cxn ang="0">
                    <a:pos x="T4" y="T5"/>
                  </a:cxn>
                  <a:cxn ang="0">
                    <a:pos x="T6" y="T7"/>
                  </a:cxn>
                  <a:cxn ang="0">
                    <a:pos x="T8" y="T9"/>
                  </a:cxn>
                  <a:cxn ang="0">
                    <a:pos x="T10" y="T11"/>
                  </a:cxn>
                </a:cxnLst>
                <a:rect l="0" t="0" r="r" b="b"/>
                <a:pathLst>
                  <a:path w="3" h="6">
                    <a:moveTo>
                      <a:pt x="3" y="5"/>
                    </a:moveTo>
                    <a:cubicBezTo>
                      <a:pt x="3" y="4"/>
                      <a:pt x="3" y="3"/>
                      <a:pt x="3" y="2"/>
                    </a:cubicBezTo>
                    <a:cubicBezTo>
                      <a:pt x="3" y="2"/>
                      <a:pt x="1" y="0"/>
                      <a:pt x="1" y="1"/>
                    </a:cubicBezTo>
                    <a:cubicBezTo>
                      <a:pt x="1" y="2"/>
                      <a:pt x="0" y="4"/>
                      <a:pt x="1" y="4"/>
                    </a:cubicBezTo>
                    <a:cubicBezTo>
                      <a:pt x="1" y="5"/>
                      <a:pt x="2" y="6"/>
                      <a:pt x="3" y="5"/>
                    </a:cubicBezTo>
                    <a:cubicBezTo>
                      <a:pt x="3" y="4"/>
                      <a:pt x="2" y="6"/>
                      <a:pt x="3" y="5"/>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339" name="Freeform 548">
                <a:extLst>
                  <a:ext uri="{FF2B5EF4-FFF2-40B4-BE49-F238E27FC236}">
                    <a16:creationId xmlns:a16="http://schemas.microsoft.com/office/drawing/2014/main" id="{34739F48-0E06-B843-8492-C82F81CAC0B0}"/>
                  </a:ext>
                </a:extLst>
              </p:cNvPr>
              <p:cNvSpPr>
                <a:spLocks/>
              </p:cNvSpPr>
              <p:nvPr/>
            </p:nvSpPr>
            <p:spPr bwMode="auto">
              <a:xfrm>
                <a:off x="3752346" y="2359922"/>
                <a:ext cx="672151" cy="492166"/>
              </a:xfrm>
              <a:custGeom>
                <a:avLst/>
                <a:gdLst>
                  <a:gd name="T0" fmla="*/ 63 w 144"/>
                  <a:gd name="T1" fmla="*/ 86 h 105"/>
                  <a:gd name="T2" fmla="*/ 81 w 144"/>
                  <a:gd name="T3" fmla="*/ 76 h 105"/>
                  <a:gd name="T4" fmla="*/ 91 w 144"/>
                  <a:gd name="T5" fmla="*/ 67 h 105"/>
                  <a:gd name="T6" fmla="*/ 103 w 144"/>
                  <a:gd name="T7" fmla="*/ 68 h 105"/>
                  <a:gd name="T8" fmla="*/ 87 w 144"/>
                  <a:gd name="T9" fmla="*/ 66 h 105"/>
                  <a:gd name="T10" fmla="*/ 80 w 144"/>
                  <a:gd name="T11" fmla="*/ 48 h 105"/>
                  <a:gd name="T12" fmla="*/ 67 w 144"/>
                  <a:gd name="T13" fmla="*/ 49 h 105"/>
                  <a:gd name="T14" fmla="*/ 64 w 144"/>
                  <a:gd name="T15" fmla="*/ 40 h 105"/>
                  <a:gd name="T16" fmla="*/ 54 w 144"/>
                  <a:gd name="T17" fmla="*/ 32 h 105"/>
                  <a:gd name="T18" fmla="*/ 53 w 144"/>
                  <a:gd name="T19" fmla="*/ 38 h 105"/>
                  <a:gd name="T20" fmla="*/ 52 w 144"/>
                  <a:gd name="T21" fmla="*/ 39 h 105"/>
                  <a:gd name="T22" fmla="*/ 37 w 144"/>
                  <a:gd name="T23" fmla="*/ 38 h 105"/>
                  <a:gd name="T24" fmla="*/ 5 w 144"/>
                  <a:gd name="T25" fmla="*/ 32 h 105"/>
                  <a:gd name="T26" fmla="*/ 8 w 144"/>
                  <a:gd name="T27" fmla="*/ 26 h 105"/>
                  <a:gd name="T28" fmla="*/ 16 w 144"/>
                  <a:gd name="T29" fmla="*/ 2 h 105"/>
                  <a:gd name="T30" fmla="*/ 18 w 144"/>
                  <a:gd name="T31" fmla="*/ 18 h 105"/>
                  <a:gd name="T32" fmla="*/ 26 w 144"/>
                  <a:gd name="T33" fmla="*/ 29 h 105"/>
                  <a:gd name="T34" fmla="*/ 20 w 144"/>
                  <a:gd name="T35" fmla="*/ 19 h 105"/>
                  <a:gd name="T36" fmla="*/ 22 w 144"/>
                  <a:gd name="T37" fmla="*/ 13 h 105"/>
                  <a:gd name="T38" fmla="*/ 25 w 144"/>
                  <a:gd name="T39" fmla="*/ 7 h 105"/>
                  <a:gd name="T40" fmla="*/ 34 w 144"/>
                  <a:gd name="T41" fmla="*/ 3 h 105"/>
                  <a:gd name="T42" fmla="*/ 43 w 144"/>
                  <a:gd name="T43" fmla="*/ 16 h 105"/>
                  <a:gd name="T44" fmla="*/ 52 w 144"/>
                  <a:gd name="T45" fmla="*/ 16 h 105"/>
                  <a:gd name="T46" fmla="*/ 54 w 144"/>
                  <a:gd name="T47" fmla="*/ 15 h 105"/>
                  <a:gd name="T48" fmla="*/ 66 w 144"/>
                  <a:gd name="T49" fmla="*/ 13 h 105"/>
                  <a:gd name="T50" fmla="*/ 70 w 144"/>
                  <a:gd name="T51" fmla="*/ 21 h 105"/>
                  <a:gd name="T52" fmla="*/ 76 w 144"/>
                  <a:gd name="T53" fmla="*/ 22 h 105"/>
                  <a:gd name="T54" fmla="*/ 81 w 144"/>
                  <a:gd name="T55" fmla="*/ 23 h 105"/>
                  <a:gd name="T56" fmla="*/ 86 w 144"/>
                  <a:gd name="T57" fmla="*/ 23 h 105"/>
                  <a:gd name="T58" fmla="*/ 92 w 144"/>
                  <a:gd name="T59" fmla="*/ 28 h 105"/>
                  <a:gd name="T60" fmla="*/ 94 w 144"/>
                  <a:gd name="T61" fmla="*/ 31 h 105"/>
                  <a:gd name="T62" fmla="*/ 100 w 144"/>
                  <a:gd name="T63" fmla="*/ 29 h 105"/>
                  <a:gd name="T64" fmla="*/ 99 w 144"/>
                  <a:gd name="T65" fmla="*/ 38 h 105"/>
                  <a:gd name="T66" fmla="*/ 104 w 144"/>
                  <a:gd name="T67" fmla="*/ 38 h 105"/>
                  <a:gd name="T68" fmla="*/ 109 w 144"/>
                  <a:gd name="T69" fmla="*/ 40 h 105"/>
                  <a:gd name="T70" fmla="*/ 106 w 144"/>
                  <a:gd name="T71" fmla="*/ 45 h 105"/>
                  <a:gd name="T72" fmla="*/ 118 w 144"/>
                  <a:gd name="T73" fmla="*/ 54 h 105"/>
                  <a:gd name="T74" fmla="*/ 124 w 144"/>
                  <a:gd name="T75" fmla="*/ 55 h 105"/>
                  <a:gd name="T76" fmla="*/ 128 w 144"/>
                  <a:gd name="T77" fmla="*/ 60 h 105"/>
                  <a:gd name="T78" fmla="*/ 141 w 144"/>
                  <a:gd name="T79" fmla="*/ 64 h 105"/>
                  <a:gd name="T80" fmla="*/ 139 w 144"/>
                  <a:gd name="T81" fmla="*/ 69 h 105"/>
                  <a:gd name="T82" fmla="*/ 133 w 144"/>
                  <a:gd name="T83" fmla="*/ 73 h 105"/>
                  <a:gd name="T84" fmla="*/ 128 w 144"/>
                  <a:gd name="T85" fmla="*/ 77 h 105"/>
                  <a:gd name="T86" fmla="*/ 125 w 144"/>
                  <a:gd name="T87" fmla="*/ 74 h 105"/>
                  <a:gd name="T88" fmla="*/ 120 w 144"/>
                  <a:gd name="T89" fmla="*/ 72 h 105"/>
                  <a:gd name="T90" fmla="*/ 113 w 144"/>
                  <a:gd name="T91" fmla="*/ 67 h 105"/>
                  <a:gd name="T92" fmla="*/ 108 w 144"/>
                  <a:gd name="T93" fmla="*/ 70 h 105"/>
                  <a:gd name="T94" fmla="*/ 118 w 144"/>
                  <a:gd name="T95" fmla="*/ 80 h 105"/>
                  <a:gd name="T96" fmla="*/ 123 w 144"/>
                  <a:gd name="T97" fmla="*/ 82 h 105"/>
                  <a:gd name="T98" fmla="*/ 128 w 144"/>
                  <a:gd name="T99" fmla="*/ 93 h 105"/>
                  <a:gd name="T100" fmla="*/ 126 w 144"/>
                  <a:gd name="T101" fmla="*/ 95 h 105"/>
                  <a:gd name="T102" fmla="*/ 118 w 144"/>
                  <a:gd name="T103" fmla="*/ 96 h 105"/>
                  <a:gd name="T104" fmla="*/ 110 w 144"/>
                  <a:gd name="T105" fmla="*/ 93 h 105"/>
                  <a:gd name="T106" fmla="*/ 109 w 144"/>
                  <a:gd name="T107" fmla="*/ 94 h 105"/>
                  <a:gd name="T108" fmla="*/ 103 w 144"/>
                  <a:gd name="T109" fmla="*/ 99 h 105"/>
                  <a:gd name="T110" fmla="*/ 91 w 144"/>
                  <a:gd name="T111" fmla="*/ 90 h 105"/>
                  <a:gd name="T112" fmla="*/ 77 w 144"/>
                  <a:gd name="T113" fmla="*/ 8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4" h="105">
                    <a:moveTo>
                      <a:pt x="77" y="83"/>
                    </a:moveTo>
                    <a:cubicBezTo>
                      <a:pt x="76" y="86"/>
                      <a:pt x="74" y="83"/>
                      <a:pt x="71" y="84"/>
                    </a:cubicBezTo>
                    <a:cubicBezTo>
                      <a:pt x="70" y="84"/>
                      <a:pt x="69" y="85"/>
                      <a:pt x="68" y="86"/>
                    </a:cubicBezTo>
                    <a:cubicBezTo>
                      <a:pt x="66" y="87"/>
                      <a:pt x="65" y="86"/>
                      <a:pt x="63" y="86"/>
                    </a:cubicBezTo>
                    <a:cubicBezTo>
                      <a:pt x="60" y="85"/>
                      <a:pt x="56" y="83"/>
                      <a:pt x="60" y="80"/>
                    </a:cubicBezTo>
                    <a:cubicBezTo>
                      <a:pt x="62" y="78"/>
                      <a:pt x="62" y="76"/>
                      <a:pt x="65" y="76"/>
                    </a:cubicBezTo>
                    <a:cubicBezTo>
                      <a:pt x="68" y="77"/>
                      <a:pt x="71" y="78"/>
                      <a:pt x="75" y="77"/>
                    </a:cubicBezTo>
                    <a:cubicBezTo>
                      <a:pt x="77" y="77"/>
                      <a:pt x="79" y="76"/>
                      <a:pt x="81" y="76"/>
                    </a:cubicBezTo>
                    <a:cubicBezTo>
                      <a:pt x="82" y="76"/>
                      <a:pt x="81" y="75"/>
                      <a:pt x="81" y="74"/>
                    </a:cubicBezTo>
                    <a:cubicBezTo>
                      <a:pt x="78" y="72"/>
                      <a:pt x="77" y="71"/>
                      <a:pt x="80" y="69"/>
                    </a:cubicBezTo>
                    <a:cubicBezTo>
                      <a:pt x="82" y="66"/>
                      <a:pt x="84" y="66"/>
                      <a:pt x="87" y="66"/>
                    </a:cubicBezTo>
                    <a:cubicBezTo>
                      <a:pt x="88" y="66"/>
                      <a:pt x="90" y="66"/>
                      <a:pt x="91" y="67"/>
                    </a:cubicBezTo>
                    <a:cubicBezTo>
                      <a:pt x="93" y="68"/>
                      <a:pt x="93" y="69"/>
                      <a:pt x="93" y="71"/>
                    </a:cubicBezTo>
                    <a:cubicBezTo>
                      <a:pt x="94" y="73"/>
                      <a:pt x="95" y="70"/>
                      <a:pt x="96" y="70"/>
                    </a:cubicBezTo>
                    <a:cubicBezTo>
                      <a:pt x="96" y="69"/>
                      <a:pt x="99" y="70"/>
                      <a:pt x="99" y="70"/>
                    </a:cubicBezTo>
                    <a:cubicBezTo>
                      <a:pt x="100" y="70"/>
                      <a:pt x="103" y="70"/>
                      <a:pt x="103" y="68"/>
                    </a:cubicBezTo>
                    <a:cubicBezTo>
                      <a:pt x="103" y="67"/>
                      <a:pt x="100" y="66"/>
                      <a:pt x="99" y="66"/>
                    </a:cubicBezTo>
                    <a:cubicBezTo>
                      <a:pt x="97" y="65"/>
                      <a:pt x="96" y="64"/>
                      <a:pt x="95" y="63"/>
                    </a:cubicBezTo>
                    <a:cubicBezTo>
                      <a:pt x="94" y="63"/>
                      <a:pt x="93" y="65"/>
                      <a:pt x="93" y="66"/>
                    </a:cubicBezTo>
                    <a:cubicBezTo>
                      <a:pt x="92" y="67"/>
                      <a:pt x="88" y="66"/>
                      <a:pt x="87" y="66"/>
                    </a:cubicBezTo>
                    <a:cubicBezTo>
                      <a:pt x="81" y="65"/>
                      <a:pt x="89" y="63"/>
                      <a:pt x="88" y="61"/>
                    </a:cubicBezTo>
                    <a:cubicBezTo>
                      <a:pt x="87" y="58"/>
                      <a:pt x="86" y="54"/>
                      <a:pt x="84" y="52"/>
                    </a:cubicBezTo>
                    <a:cubicBezTo>
                      <a:pt x="83" y="52"/>
                      <a:pt x="81" y="53"/>
                      <a:pt x="81" y="52"/>
                    </a:cubicBezTo>
                    <a:cubicBezTo>
                      <a:pt x="81" y="51"/>
                      <a:pt x="81" y="49"/>
                      <a:pt x="80" y="48"/>
                    </a:cubicBezTo>
                    <a:cubicBezTo>
                      <a:pt x="79" y="47"/>
                      <a:pt x="78" y="53"/>
                      <a:pt x="79" y="53"/>
                    </a:cubicBezTo>
                    <a:cubicBezTo>
                      <a:pt x="78" y="53"/>
                      <a:pt x="75" y="46"/>
                      <a:pt x="75" y="46"/>
                    </a:cubicBezTo>
                    <a:cubicBezTo>
                      <a:pt x="73" y="46"/>
                      <a:pt x="72" y="47"/>
                      <a:pt x="71" y="48"/>
                    </a:cubicBezTo>
                    <a:cubicBezTo>
                      <a:pt x="70" y="48"/>
                      <a:pt x="67" y="50"/>
                      <a:pt x="67" y="49"/>
                    </a:cubicBezTo>
                    <a:cubicBezTo>
                      <a:pt x="67" y="46"/>
                      <a:pt x="66" y="46"/>
                      <a:pt x="69" y="46"/>
                    </a:cubicBezTo>
                    <a:cubicBezTo>
                      <a:pt x="70" y="46"/>
                      <a:pt x="71" y="45"/>
                      <a:pt x="71" y="44"/>
                    </a:cubicBezTo>
                    <a:cubicBezTo>
                      <a:pt x="72" y="43"/>
                      <a:pt x="69" y="43"/>
                      <a:pt x="69" y="43"/>
                    </a:cubicBezTo>
                    <a:cubicBezTo>
                      <a:pt x="68" y="42"/>
                      <a:pt x="64" y="40"/>
                      <a:pt x="64" y="40"/>
                    </a:cubicBezTo>
                    <a:cubicBezTo>
                      <a:pt x="64" y="37"/>
                      <a:pt x="63" y="39"/>
                      <a:pt x="62" y="39"/>
                    </a:cubicBezTo>
                    <a:cubicBezTo>
                      <a:pt x="61" y="39"/>
                      <a:pt x="62" y="34"/>
                      <a:pt x="60" y="35"/>
                    </a:cubicBezTo>
                    <a:cubicBezTo>
                      <a:pt x="59" y="35"/>
                      <a:pt x="59" y="36"/>
                      <a:pt x="57" y="34"/>
                    </a:cubicBezTo>
                    <a:cubicBezTo>
                      <a:pt x="56" y="34"/>
                      <a:pt x="55" y="32"/>
                      <a:pt x="54" y="32"/>
                    </a:cubicBezTo>
                    <a:cubicBezTo>
                      <a:pt x="54" y="32"/>
                      <a:pt x="55" y="33"/>
                      <a:pt x="55" y="33"/>
                    </a:cubicBezTo>
                    <a:cubicBezTo>
                      <a:pt x="55" y="33"/>
                      <a:pt x="52" y="33"/>
                      <a:pt x="52" y="34"/>
                    </a:cubicBezTo>
                    <a:cubicBezTo>
                      <a:pt x="53" y="35"/>
                      <a:pt x="55" y="34"/>
                      <a:pt x="56" y="36"/>
                    </a:cubicBezTo>
                    <a:cubicBezTo>
                      <a:pt x="56" y="38"/>
                      <a:pt x="54" y="38"/>
                      <a:pt x="53" y="38"/>
                    </a:cubicBezTo>
                    <a:cubicBezTo>
                      <a:pt x="51" y="39"/>
                      <a:pt x="46" y="35"/>
                      <a:pt x="44" y="37"/>
                    </a:cubicBezTo>
                    <a:cubicBezTo>
                      <a:pt x="43" y="37"/>
                      <a:pt x="45" y="38"/>
                      <a:pt x="46" y="39"/>
                    </a:cubicBezTo>
                    <a:cubicBezTo>
                      <a:pt x="46" y="40"/>
                      <a:pt x="47" y="39"/>
                      <a:pt x="48" y="39"/>
                    </a:cubicBezTo>
                    <a:cubicBezTo>
                      <a:pt x="49" y="39"/>
                      <a:pt x="52" y="38"/>
                      <a:pt x="52" y="39"/>
                    </a:cubicBezTo>
                    <a:cubicBezTo>
                      <a:pt x="52" y="40"/>
                      <a:pt x="51" y="41"/>
                      <a:pt x="50" y="42"/>
                    </a:cubicBezTo>
                    <a:cubicBezTo>
                      <a:pt x="50" y="42"/>
                      <a:pt x="39" y="35"/>
                      <a:pt x="37" y="36"/>
                    </a:cubicBezTo>
                    <a:cubicBezTo>
                      <a:pt x="38" y="36"/>
                      <a:pt x="39" y="37"/>
                      <a:pt x="40" y="37"/>
                    </a:cubicBezTo>
                    <a:cubicBezTo>
                      <a:pt x="42" y="39"/>
                      <a:pt x="37" y="38"/>
                      <a:pt x="37" y="38"/>
                    </a:cubicBezTo>
                    <a:cubicBezTo>
                      <a:pt x="34" y="36"/>
                      <a:pt x="30" y="38"/>
                      <a:pt x="27" y="37"/>
                    </a:cubicBezTo>
                    <a:cubicBezTo>
                      <a:pt x="23" y="36"/>
                      <a:pt x="20" y="37"/>
                      <a:pt x="17" y="34"/>
                    </a:cubicBezTo>
                    <a:cubicBezTo>
                      <a:pt x="14" y="32"/>
                      <a:pt x="12" y="35"/>
                      <a:pt x="9" y="34"/>
                    </a:cubicBezTo>
                    <a:cubicBezTo>
                      <a:pt x="8" y="33"/>
                      <a:pt x="6" y="33"/>
                      <a:pt x="5" y="32"/>
                    </a:cubicBezTo>
                    <a:cubicBezTo>
                      <a:pt x="5" y="31"/>
                      <a:pt x="2" y="28"/>
                      <a:pt x="4" y="28"/>
                    </a:cubicBezTo>
                    <a:cubicBezTo>
                      <a:pt x="7" y="28"/>
                      <a:pt x="11" y="31"/>
                      <a:pt x="14" y="29"/>
                    </a:cubicBezTo>
                    <a:cubicBezTo>
                      <a:pt x="15" y="28"/>
                      <a:pt x="13" y="27"/>
                      <a:pt x="13" y="27"/>
                    </a:cubicBezTo>
                    <a:cubicBezTo>
                      <a:pt x="11" y="26"/>
                      <a:pt x="9" y="26"/>
                      <a:pt x="8" y="26"/>
                    </a:cubicBezTo>
                    <a:cubicBezTo>
                      <a:pt x="5" y="26"/>
                      <a:pt x="0" y="26"/>
                      <a:pt x="0" y="23"/>
                    </a:cubicBezTo>
                    <a:cubicBezTo>
                      <a:pt x="0" y="19"/>
                      <a:pt x="0" y="16"/>
                      <a:pt x="2" y="12"/>
                    </a:cubicBezTo>
                    <a:cubicBezTo>
                      <a:pt x="3" y="9"/>
                      <a:pt x="6" y="7"/>
                      <a:pt x="9" y="5"/>
                    </a:cubicBezTo>
                    <a:cubicBezTo>
                      <a:pt x="11" y="3"/>
                      <a:pt x="13" y="3"/>
                      <a:pt x="16" y="2"/>
                    </a:cubicBezTo>
                    <a:cubicBezTo>
                      <a:pt x="18" y="2"/>
                      <a:pt x="24" y="0"/>
                      <a:pt x="25" y="3"/>
                    </a:cubicBezTo>
                    <a:cubicBezTo>
                      <a:pt x="25" y="2"/>
                      <a:pt x="20" y="7"/>
                      <a:pt x="19" y="7"/>
                    </a:cubicBezTo>
                    <a:cubicBezTo>
                      <a:pt x="17" y="9"/>
                      <a:pt x="15" y="11"/>
                      <a:pt x="17" y="13"/>
                    </a:cubicBezTo>
                    <a:cubicBezTo>
                      <a:pt x="19" y="15"/>
                      <a:pt x="17" y="16"/>
                      <a:pt x="18" y="18"/>
                    </a:cubicBezTo>
                    <a:cubicBezTo>
                      <a:pt x="18" y="20"/>
                      <a:pt x="20" y="21"/>
                      <a:pt x="21" y="22"/>
                    </a:cubicBezTo>
                    <a:cubicBezTo>
                      <a:pt x="22" y="23"/>
                      <a:pt x="24" y="24"/>
                      <a:pt x="25" y="25"/>
                    </a:cubicBezTo>
                    <a:cubicBezTo>
                      <a:pt x="26" y="26"/>
                      <a:pt x="22" y="26"/>
                      <a:pt x="22" y="27"/>
                    </a:cubicBezTo>
                    <a:cubicBezTo>
                      <a:pt x="22" y="26"/>
                      <a:pt x="26" y="29"/>
                      <a:pt x="26" y="29"/>
                    </a:cubicBezTo>
                    <a:cubicBezTo>
                      <a:pt x="27" y="28"/>
                      <a:pt x="26" y="26"/>
                      <a:pt x="26" y="25"/>
                    </a:cubicBezTo>
                    <a:cubicBezTo>
                      <a:pt x="26" y="25"/>
                      <a:pt x="28" y="24"/>
                      <a:pt x="27" y="23"/>
                    </a:cubicBezTo>
                    <a:cubicBezTo>
                      <a:pt x="26" y="22"/>
                      <a:pt x="22" y="21"/>
                      <a:pt x="21" y="20"/>
                    </a:cubicBezTo>
                    <a:cubicBezTo>
                      <a:pt x="20" y="20"/>
                      <a:pt x="19" y="19"/>
                      <a:pt x="20" y="19"/>
                    </a:cubicBezTo>
                    <a:cubicBezTo>
                      <a:pt x="22" y="19"/>
                      <a:pt x="22" y="18"/>
                      <a:pt x="23" y="17"/>
                    </a:cubicBezTo>
                    <a:cubicBezTo>
                      <a:pt x="25" y="16"/>
                      <a:pt x="28" y="18"/>
                      <a:pt x="29" y="19"/>
                    </a:cubicBezTo>
                    <a:cubicBezTo>
                      <a:pt x="28" y="18"/>
                      <a:pt x="27" y="17"/>
                      <a:pt x="27" y="16"/>
                    </a:cubicBezTo>
                    <a:cubicBezTo>
                      <a:pt x="27" y="14"/>
                      <a:pt x="22" y="15"/>
                      <a:pt x="22" y="13"/>
                    </a:cubicBezTo>
                    <a:cubicBezTo>
                      <a:pt x="20" y="7"/>
                      <a:pt x="29" y="12"/>
                      <a:pt x="29" y="12"/>
                    </a:cubicBezTo>
                    <a:cubicBezTo>
                      <a:pt x="29" y="11"/>
                      <a:pt x="23" y="9"/>
                      <a:pt x="23" y="9"/>
                    </a:cubicBezTo>
                    <a:cubicBezTo>
                      <a:pt x="23" y="8"/>
                      <a:pt x="28" y="9"/>
                      <a:pt x="28" y="9"/>
                    </a:cubicBezTo>
                    <a:cubicBezTo>
                      <a:pt x="28" y="8"/>
                      <a:pt x="25" y="7"/>
                      <a:pt x="25" y="7"/>
                    </a:cubicBezTo>
                    <a:cubicBezTo>
                      <a:pt x="24" y="6"/>
                      <a:pt x="25" y="6"/>
                      <a:pt x="26" y="6"/>
                    </a:cubicBezTo>
                    <a:cubicBezTo>
                      <a:pt x="27" y="7"/>
                      <a:pt x="27" y="6"/>
                      <a:pt x="28" y="6"/>
                    </a:cubicBezTo>
                    <a:cubicBezTo>
                      <a:pt x="30" y="5"/>
                      <a:pt x="30" y="6"/>
                      <a:pt x="32" y="6"/>
                    </a:cubicBezTo>
                    <a:cubicBezTo>
                      <a:pt x="29" y="5"/>
                      <a:pt x="33" y="3"/>
                      <a:pt x="34" y="3"/>
                    </a:cubicBezTo>
                    <a:cubicBezTo>
                      <a:pt x="36" y="2"/>
                      <a:pt x="42" y="2"/>
                      <a:pt x="43" y="4"/>
                    </a:cubicBezTo>
                    <a:cubicBezTo>
                      <a:pt x="44" y="5"/>
                      <a:pt x="44" y="6"/>
                      <a:pt x="44" y="7"/>
                    </a:cubicBezTo>
                    <a:cubicBezTo>
                      <a:pt x="45" y="8"/>
                      <a:pt x="46" y="9"/>
                      <a:pt x="47" y="10"/>
                    </a:cubicBezTo>
                    <a:cubicBezTo>
                      <a:pt x="48" y="12"/>
                      <a:pt x="43" y="16"/>
                      <a:pt x="43" y="16"/>
                    </a:cubicBezTo>
                    <a:cubicBezTo>
                      <a:pt x="44" y="17"/>
                      <a:pt x="46" y="14"/>
                      <a:pt x="47" y="14"/>
                    </a:cubicBezTo>
                    <a:cubicBezTo>
                      <a:pt x="47" y="14"/>
                      <a:pt x="45" y="20"/>
                      <a:pt x="46" y="19"/>
                    </a:cubicBezTo>
                    <a:cubicBezTo>
                      <a:pt x="47" y="19"/>
                      <a:pt x="47" y="17"/>
                      <a:pt x="48" y="17"/>
                    </a:cubicBezTo>
                    <a:cubicBezTo>
                      <a:pt x="50" y="17"/>
                      <a:pt x="50" y="18"/>
                      <a:pt x="52" y="16"/>
                    </a:cubicBezTo>
                    <a:cubicBezTo>
                      <a:pt x="53" y="15"/>
                      <a:pt x="53" y="16"/>
                      <a:pt x="54" y="17"/>
                    </a:cubicBezTo>
                    <a:cubicBezTo>
                      <a:pt x="55" y="18"/>
                      <a:pt x="54" y="18"/>
                      <a:pt x="54" y="19"/>
                    </a:cubicBezTo>
                    <a:cubicBezTo>
                      <a:pt x="54" y="20"/>
                      <a:pt x="59" y="21"/>
                      <a:pt x="60" y="21"/>
                    </a:cubicBezTo>
                    <a:cubicBezTo>
                      <a:pt x="60" y="21"/>
                      <a:pt x="55" y="16"/>
                      <a:pt x="54" y="15"/>
                    </a:cubicBezTo>
                    <a:cubicBezTo>
                      <a:pt x="54" y="15"/>
                      <a:pt x="63" y="18"/>
                      <a:pt x="63" y="17"/>
                    </a:cubicBezTo>
                    <a:cubicBezTo>
                      <a:pt x="63" y="17"/>
                      <a:pt x="57" y="16"/>
                      <a:pt x="57" y="14"/>
                    </a:cubicBezTo>
                    <a:cubicBezTo>
                      <a:pt x="57" y="13"/>
                      <a:pt x="60" y="12"/>
                      <a:pt x="61" y="12"/>
                    </a:cubicBezTo>
                    <a:cubicBezTo>
                      <a:pt x="63" y="11"/>
                      <a:pt x="64" y="12"/>
                      <a:pt x="66" y="13"/>
                    </a:cubicBezTo>
                    <a:cubicBezTo>
                      <a:pt x="69" y="14"/>
                      <a:pt x="73" y="13"/>
                      <a:pt x="74" y="17"/>
                    </a:cubicBezTo>
                    <a:cubicBezTo>
                      <a:pt x="74" y="17"/>
                      <a:pt x="67" y="17"/>
                      <a:pt x="68" y="20"/>
                    </a:cubicBezTo>
                    <a:cubicBezTo>
                      <a:pt x="68" y="19"/>
                      <a:pt x="71" y="18"/>
                      <a:pt x="71" y="18"/>
                    </a:cubicBezTo>
                    <a:cubicBezTo>
                      <a:pt x="73" y="18"/>
                      <a:pt x="70" y="20"/>
                      <a:pt x="70" y="21"/>
                    </a:cubicBezTo>
                    <a:cubicBezTo>
                      <a:pt x="70" y="21"/>
                      <a:pt x="73" y="19"/>
                      <a:pt x="73" y="19"/>
                    </a:cubicBezTo>
                    <a:cubicBezTo>
                      <a:pt x="73" y="18"/>
                      <a:pt x="77" y="18"/>
                      <a:pt x="78" y="19"/>
                    </a:cubicBezTo>
                    <a:cubicBezTo>
                      <a:pt x="82" y="19"/>
                      <a:pt x="73" y="22"/>
                      <a:pt x="74" y="23"/>
                    </a:cubicBezTo>
                    <a:cubicBezTo>
                      <a:pt x="74" y="23"/>
                      <a:pt x="76" y="21"/>
                      <a:pt x="76" y="22"/>
                    </a:cubicBezTo>
                    <a:cubicBezTo>
                      <a:pt x="76" y="23"/>
                      <a:pt x="74" y="25"/>
                      <a:pt x="75" y="26"/>
                    </a:cubicBezTo>
                    <a:cubicBezTo>
                      <a:pt x="74" y="25"/>
                      <a:pt x="78" y="21"/>
                      <a:pt x="79" y="22"/>
                    </a:cubicBezTo>
                    <a:cubicBezTo>
                      <a:pt x="79" y="24"/>
                      <a:pt x="78" y="26"/>
                      <a:pt x="79" y="27"/>
                    </a:cubicBezTo>
                    <a:cubicBezTo>
                      <a:pt x="79" y="27"/>
                      <a:pt x="79" y="23"/>
                      <a:pt x="81" y="23"/>
                    </a:cubicBezTo>
                    <a:cubicBezTo>
                      <a:pt x="83" y="24"/>
                      <a:pt x="80" y="27"/>
                      <a:pt x="81" y="28"/>
                    </a:cubicBezTo>
                    <a:cubicBezTo>
                      <a:pt x="81" y="28"/>
                      <a:pt x="82" y="25"/>
                      <a:pt x="83" y="25"/>
                    </a:cubicBezTo>
                    <a:cubicBezTo>
                      <a:pt x="83" y="25"/>
                      <a:pt x="82" y="28"/>
                      <a:pt x="83" y="28"/>
                    </a:cubicBezTo>
                    <a:cubicBezTo>
                      <a:pt x="82" y="28"/>
                      <a:pt x="85" y="24"/>
                      <a:pt x="86" y="23"/>
                    </a:cubicBezTo>
                    <a:cubicBezTo>
                      <a:pt x="87" y="22"/>
                      <a:pt x="90" y="23"/>
                      <a:pt x="91" y="24"/>
                    </a:cubicBezTo>
                    <a:cubicBezTo>
                      <a:pt x="93" y="25"/>
                      <a:pt x="94" y="27"/>
                      <a:pt x="91" y="27"/>
                    </a:cubicBezTo>
                    <a:cubicBezTo>
                      <a:pt x="90" y="27"/>
                      <a:pt x="86" y="27"/>
                      <a:pt x="86" y="30"/>
                    </a:cubicBezTo>
                    <a:cubicBezTo>
                      <a:pt x="86" y="29"/>
                      <a:pt x="92" y="27"/>
                      <a:pt x="92" y="28"/>
                    </a:cubicBezTo>
                    <a:cubicBezTo>
                      <a:pt x="92" y="28"/>
                      <a:pt x="88" y="30"/>
                      <a:pt x="88" y="31"/>
                    </a:cubicBezTo>
                    <a:cubicBezTo>
                      <a:pt x="88" y="30"/>
                      <a:pt x="92" y="30"/>
                      <a:pt x="92" y="30"/>
                    </a:cubicBezTo>
                    <a:cubicBezTo>
                      <a:pt x="93" y="29"/>
                      <a:pt x="95" y="26"/>
                      <a:pt x="96" y="27"/>
                    </a:cubicBezTo>
                    <a:cubicBezTo>
                      <a:pt x="97" y="29"/>
                      <a:pt x="96" y="31"/>
                      <a:pt x="94" y="31"/>
                    </a:cubicBezTo>
                    <a:cubicBezTo>
                      <a:pt x="93" y="32"/>
                      <a:pt x="92" y="33"/>
                      <a:pt x="91" y="34"/>
                    </a:cubicBezTo>
                    <a:cubicBezTo>
                      <a:pt x="91" y="34"/>
                      <a:pt x="93" y="32"/>
                      <a:pt x="94" y="32"/>
                    </a:cubicBezTo>
                    <a:cubicBezTo>
                      <a:pt x="94" y="32"/>
                      <a:pt x="93" y="36"/>
                      <a:pt x="93" y="36"/>
                    </a:cubicBezTo>
                    <a:cubicBezTo>
                      <a:pt x="92" y="34"/>
                      <a:pt x="99" y="27"/>
                      <a:pt x="100" y="29"/>
                    </a:cubicBezTo>
                    <a:cubicBezTo>
                      <a:pt x="101" y="30"/>
                      <a:pt x="99" y="31"/>
                      <a:pt x="98" y="31"/>
                    </a:cubicBezTo>
                    <a:cubicBezTo>
                      <a:pt x="99" y="31"/>
                      <a:pt x="102" y="31"/>
                      <a:pt x="103" y="31"/>
                    </a:cubicBezTo>
                    <a:cubicBezTo>
                      <a:pt x="104" y="31"/>
                      <a:pt x="106" y="31"/>
                      <a:pt x="107" y="32"/>
                    </a:cubicBezTo>
                    <a:cubicBezTo>
                      <a:pt x="108" y="35"/>
                      <a:pt x="98" y="35"/>
                      <a:pt x="99" y="38"/>
                    </a:cubicBezTo>
                    <a:cubicBezTo>
                      <a:pt x="99" y="38"/>
                      <a:pt x="102" y="35"/>
                      <a:pt x="103" y="35"/>
                    </a:cubicBezTo>
                    <a:cubicBezTo>
                      <a:pt x="104" y="35"/>
                      <a:pt x="106" y="35"/>
                      <a:pt x="106" y="36"/>
                    </a:cubicBezTo>
                    <a:cubicBezTo>
                      <a:pt x="107" y="37"/>
                      <a:pt x="101" y="39"/>
                      <a:pt x="101" y="39"/>
                    </a:cubicBezTo>
                    <a:cubicBezTo>
                      <a:pt x="101" y="39"/>
                      <a:pt x="104" y="38"/>
                      <a:pt x="104" y="38"/>
                    </a:cubicBezTo>
                    <a:cubicBezTo>
                      <a:pt x="105" y="38"/>
                      <a:pt x="107" y="37"/>
                      <a:pt x="108" y="36"/>
                    </a:cubicBezTo>
                    <a:cubicBezTo>
                      <a:pt x="109" y="36"/>
                      <a:pt x="108" y="35"/>
                      <a:pt x="109" y="34"/>
                    </a:cubicBezTo>
                    <a:cubicBezTo>
                      <a:pt x="110" y="34"/>
                      <a:pt x="112" y="36"/>
                      <a:pt x="112" y="37"/>
                    </a:cubicBezTo>
                    <a:cubicBezTo>
                      <a:pt x="116" y="40"/>
                      <a:pt x="112" y="39"/>
                      <a:pt x="109" y="40"/>
                    </a:cubicBezTo>
                    <a:cubicBezTo>
                      <a:pt x="109" y="40"/>
                      <a:pt x="102" y="42"/>
                      <a:pt x="102" y="41"/>
                    </a:cubicBezTo>
                    <a:cubicBezTo>
                      <a:pt x="102" y="42"/>
                      <a:pt x="118" y="42"/>
                      <a:pt x="117" y="44"/>
                    </a:cubicBezTo>
                    <a:cubicBezTo>
                      <a:pt x="116" y="45"/>
                      <a:pt x="111" y="45"/>
                      <a:pt x="110" y="44"/>
                    </a:cubicBezTo>
                    <a:cubicBezTo>
                      <a:pt x="110" y="44"/>
                      <a:pt x="106" y="45"/>
                      <a:pt x="106" y="45"/>
                    </a:cubicBezTo>
                    <a:cubicBezTo>
                      <a:pt x="107" y="46"/>
                      <a:pt x="110" y="45"/>
                      <a:pt x="110" y="46"/>
                    </a:cubicBezTo>
                    <a:cubicBezTo>
                      <a:pt x="111" y="46"/>
                      <a:pt x="107" y="47"/>
                      <a:pt x="107" y="48"/>
                    </a:cubicBezTo>
                    <a:cubicBezTo>
                      <a:pt x="107" y="50"/>
                      <a:pt x="111" y="51"/>
                      <a:pt x="112" y="51"/>
                    </a:cubicBezTo>
                    <a:cubicBezTo>
                      <a:pt x="114" y="52"/>
                      <a:pt x="117" y="52"/>
                      <a:pt x="118" y="54"/>
                    </a:cubicBezTo>
                    <a:cubicBezTo>
                      <a:pt x="119" y="55"/>
                      <a:pt x="119" y="56"/>
                      <a:pt x="120" y="56"/>
                    </a:cubicBezTo>
                    <a:cubicBezTo>
                      <a:pt x="120" y="56"/>
                      <a:pt x="122" y="55"/>
                      <a:pt x="122" y="55"/>
                    </a:cubicBezTo>
                    <a:cubicBezTo>
                      <a:pt x="122" y="55"/>
                      <a:pt x="122" y="57"/>
                      <a:pt x="123" y="57"/>
                    </a:cubicBezTo>
                    <a:cubicBezTo>
                      <a:pt x="123" y="57"/>
                      <a:pt x="123" y="55"/>
                      <a:pt x="124" y="55"/>
                    </a:cubicBezTo>
                    <a:cubicBezTo>
                      <a:pt x="124" y="55"/>
                      <a:pt x="124" y="57"/>
                      <a:pt x="124" y="57"/>
                    </a:cubicBezTo>
                    <a:cubicBezTo>
                      <a:pt x="124" y="58"/>
                      <a:pt x="126" y="57"/>
                      <a:pt x="127" y="57"/>
                    </a:cubicBezTo>
                    <a:cubicBezTo>
                      <a:pt x="127" y="57"/>
                      <a:pt x="129" y="58"/>
                      <a:pt x="129" y="59"/>
                    </a:cubicBezTo>
                    <a:cubicBezTo>
                      <a:pt x="129" y="60"/>
                      <a:pt x="128" y="59"/>
                      <a:pt x="128" y="60"/>
                    </a:cubicBezTo>
                    <a:cubicBezTo>
                      <a:pt x="129" y="59"/>
                      <a:pt x="138" y="62"/>
                      <a:pt x="138" y="62"/>
                    </a:cubicBezTo>
                    <a:cubicBezTo>
                      <a:pt x="137" y="63"/>
                      <a:pt x="137" y="63"/>
                      <a:pt x="137" y="63"/>
                    </a:cubicBezTo>
                    <a:cubicBezTo>
                      <a:pt x="137" y="64"/>
                      <a:pt x="139" y="63"/>
                      <a:pt x="139" y="63"/>
                    </a:cubicBezTo>
                    <a:cubicBezTo>
                      <a:pt x="140" y="62"/>
                      <a:pt x="140" y="63"/>
                      <a:pt x="141" y="64"/>
                    </a:cubicBezTo>
                    <a:cubicBezTo>
                      <a:pt x="142" y="64"/>
                      <a:pt x="144" y="66"/>
                      <a:pt x="143" y="67"/>
                    </a:cubicBezTo>
                    <a:cubicBezTo>
                      <a:pt x="143" y="67"/>
                      <a:pt x="141" y="67"/>
                      <a:pt x="141" y="67"/>
                    </a:cubicBezTo>
                    <a:cubicBezTo>
                      <a:pt x="141" y="68"/>
                      <a:pt x="143" y="68"/>
                      <a:pt x="142" y="69"/>
                    </a:cubicBezTo>
                    <a:cubicBezTo>
                      <a:pt x="142" y="69"/>
                      <a:pt x="139" y="69"/>
                      <a:pt x="139" y="69"/>
                    </a:cubicBezTo>
                    <a:cubicBezTo>
                      <a:pt x="137" y="70"/>
                      <a:pt x="139" y="70"/>
                      <a:pt x="139" y="71"/>
                    </a:cubicBezTo>
                    <a:cubicBezTo>
                      <a:pt x="140" y="73"/>
                      <a:pt x="136" y="71"/>
                      <a:pt x="135" y="71"/>
                    </a:cubicBezTo>
                    <a:cubicBezTo>
                      <a:pt x="136" y="72"/>
                      <a:pt x="138" y="73"/>
                      <a:pt x="137" y="74"/>
                    </a:cubicBezTo>
                    <a:cubicBezTo>
                      <a:pt x="136" y="74"/>
                      <a:pt x="132" y="74"/>
                      <a:pt x="133" y="73"/>
                    </a:cubicBezTo>
                    <a:cubicBezTo>
                      <a:pt x="132" y="74"/>
                      <a:pt x="135" y="76"/>
                      <a:pt x="134" y="77"/>
                    </a:cubicBezTo>
                    <a:cubicBezTo>
                      <a:pt x="133" y="77"/>
                      <a:pt x="133" y="75"/>
                      <a:pt x="132" y="76"/>
                    </a:cubicBezTo>
                    <a:cubicBezTo>
                      <a:pt x="131" y="77"/>
                      <a:pt x="135" y="82"/>
                      <a:pt x="131" y="79"/>
                    </a:cubicBezTo>
                    <a:cubicBezTo>
                      <a:pt x="131" y="79"/>
                      <a:pt x="128" y="77"/>
                      <a:pt x="128" y="77"/>
                    </a:cubicBezTo>
                    <a:cubicBezTo>
                      <a:pt x="127" y="78"/>
                      <a:pt x="127" y="79"/>
                      <a:pt x="126" y="79"/>
                    </a:cubicBezTo>
                    <a:cubicBezTo>
                      <a:pt x="126" y="78"/>
                      <a:pt x="127" y="77"/>
                      <a:pt x="127" y="76"/>
                    </a:cubicBezTo>
                    <a:cubicBezTo>
                      <a:pt x="127" y="77"/>
                      <a:pt x="125" y="77"/>
                      <a:pt x="125" y="77"/>
                    </a:cubicBezTo>
                    <a:cubicBezTo>
                      <a:pt x="124" y="76"/>
                      <a:pt x="126" y="75"/>
                      <a:pt x="125" y="74"/>
                    </a:cubicBezTo>
                    <a:cubicBezTo>
                      <a:pt x="125" y="74"/>
                      <a:pt x="123" y="75"/>
                      <a:pt x="123" y="75"/>
                    </a:cubicBezTo>
                    <a:cubicBezTo>
                      <a:pt x="122" y="74"/>
                      <a:pt x="123" y="72"/>
                      <a:pt x="123" y="72"/>
                    </a:cubicBezTo>
                    <a:cubicBezTo>
                      <a:pt x="124" y="72"/>
                      <a:pt x="128" y="70"/>
                      <a:pt x="127" y="70"/>
                    </a:cubicBezTo>
                    <a:cubicBezTo>
                      <a:pt x="126" y="69"/>
                      <a:pt x="122" y="73"/>
                      <a:pt x="120" y="72"/>
                    </a:cubicBezTo>
                    <a:cubicBezTo>
                      <a:pt x="120" y="72"/>
                      <a:pt x="123" y="69"/>
                      <a:pt x="122" y="69"/>
                    </a:cubicBezTo>
                    <a:cubicBezTo>
                      <a:pt x="121" y="69"/>
                      <a:pt x="120" y="71"/>
                      <a:pt x="119" y="70"/>
                    </a:cubicBezTo>
                    <a:cubicBezTo>
                      <a:pt x="118" y="69"/>
                      <a:pt x="117" y="69"/>
                      <a:pt x="116" y="68"/>
                    </a:cubicBezTo>
                    <a:cubicBezTo>
                      <a:pt x="115" y="67"/>
                      <a:pt x="114" y="66"/>
                      <a:pt x="113" y="67"/>
                    </a:cubicBezTo>
                    <a:cubicBezTo>
                      <a:pt x="113" y="68"/>
                      <a:pt x="113" y="68"/>
                      <a:pt x="113" y="69"/>
                    </a:cubicBezTo>
                    <a:cubicBezTo>
                      <a:pt x="113" y="69"/>
                      <a:pt x="112" y="69"/>
                      <a:pt x="112" y="69"/>
                    </a:cubicBezTo>
                    <a:cubicBezTo>
                      <a:pt x="112" y="70"/>
                      <a:pt x="116" y="72"/>
                      <a:pt x="112" y="72"/>
                    </a:cubicBezTo>
                    <a:cubicBezTo>
                      <a:pt x="111" y="72"/>
                      <a:pt x="107" y="71"/>
                      <a:pt x="108" y="70"/>
                    </a:cubicBezTo>
                    <a:cubicBezTo>
                      <a:pt x="107" y="72"/>
                      <a:pt x="111" y="74"/>
                      <a:pt x="112" y="75"/>
                    </a:cubicBezTo>
                    <a:cubicBezTo>
                      <a:pt x="114" y="75"/>
                      <a:pt x="114" y="78"/>
                      <a:pt x="115" y="79"/>
                    </a:cubicBezTo>
                    <a:cubicBezTo>
                      <a:pt x="116" y="80"/>
                      <a:pt x="116" y="81"/>
                      <a:pt x="117" y="81"/>
                    </a:cubicBezTo>
                    <a:cubicBezTo>
                      <a:pt x="118" y="81"/>
                      <a:pt x="117" y="80"/>
                      <a:pt x="118" y="80"/>
                    </a:cubicBezTo>
                    <a:cubicBezTo>
                      <a:pt x="118" y="80"/>
                      <a:pt x="119" y="81"/>
                      <a:pt x="119" y="82"/>
                    </a:cubicBezTo>
                    <a:cubicBezTo>
                      <a:pt x="120" y="83"/>
                      <a:pt x="120" y="82"/>
                      <a:pt x="121" y="81"/>
                    </a:cubicBezTo>
                    <a:cubicBezTo>
                      <a:pt x="122" y="81"/>
                      <a:pt x="121" y="85"/>
                      <a:pt x="122" y="84"/>
                    </a:cubicBezTo>
                    <a:cubicBezTo>
                      <a:pt x="123" y="84"/>
                      <a:pt x="122" y="83"/>
                      <a:pt x="123" y="82"/>
                    </a:cubicBezTo>
                    <a:cubicBezTo>
                      <a:pt x="123" y="82"/>
                      <a:pt x="123" y="84"/>
                      <a:pt x="123" y="85"/>
                    </a:cubicBezTo>
                    <a:cubicBezTo>
                      <a:pt x="123" y="86"/>
                      <a:pt x="123" y="86"/>
                      <a:pt x="124" y="87"/>
                    </a:cubicBezTo>
                    <a:cubicBezTo>
                      <a:pt x="125" y="87"/>
                      <a:pt x="126" y="88"/>
                      <a:pt x="126" y="89"/>
                    </a:cubicBezTo>
                    <a:cubicBezTo>
                      <a:pt x="127" y="89"/>
                      <a:pt x="128" y="93"/>
                      <a:pt x="128" y="93"/>
                    </a:cubicBezTo>
                    <a:cubicBezTo>
                      <a:pt x="127" y="92"/>
                      <a:pt x="127" y="91"/>
                      <a:pt x="127" y="91"/>
                    </a:cubicBezTo>
                    <a:cubicBezTo>
                      <a:pt x="126" y="91"/>
                      <a:pt x="127" y="95"/>
                      <a:pt x="127" y="95"/>
                    </a:cubicBezTo>
                    <a:cubicBezTo>
                      <a:pt x="127" y="95"/>
                      <a:pt x="125" y="91"/>
                      <a:pt x="124" y="90"/>
                    </a:cubicBezTo>
                    <a:cubicBezTo>
                      <a:pt x="124" y="90"/>
                      <a:pt x="125" y="94"/>
                      <a:pt x="126" y="95"/>
                    </a:cubicBezTo>
                    <a:cubicBezTo>
                      <a:pt x="126" y="98"/>
                      <a:pt x="124" y="95"/>
                      <a:pt x="124" y="96"/>
                    </a:cubicBezTo>
                    <a:cubicBezTo>
                      <a:pt x="123" y="97"/>
                      <a:pt x="128" y="99"/>
                      <a:pt x="128" y="100"/>
                    </a:cubicBezTo>
                    <a:cubicBezTo>
                      <a:pt x="128" y="101"/>
                      <a:pt x="119" y="95"/>
                      <a:pt x="118" y="95"/>
                    </a:cubicBezTo>
                    <a:cubicBezTo>
                      <a:pt x="118" y="95"/>
                      <a:pt x="118" y="96"/>
                      <a:pt x="118" y="96"/>
                    </a:cubicBezTo>
                    <a:cubicBezTo>
                      <a:pt x="118" y="97"/>
                      <a:pt x="116" y="93"/>
                      <a:pt x="115" y="93"/>
                    </a:cubicBezTo>
                    <a:cubicBezTo>
                      <a:pt x="115" y="93"/>
                      <a:pt x="116" y="95"/>
                      <a:pt x="116" y="95"/>
                    </a:cubicBezTo>
                    <a:cubicBezTo>
                      <a:pt x="115" y="96"/>
                      <a:pt x="113" y="92"/>
                      <a:pt x="112" y="91"/>
                    </a:cubicBezTo>
                    <a:cubicBezTo>
                      <a:pt x="111" y="90"/>
                      <a:pt x="111" y="92"/>
                      <a:pt x="110" y="93"/>
                    </a:cubicBezTo>
                    <a:cubicBezTo>
                      <a:pt x="110" y="94"/>
                      <a:pt x="108" y="90"/>
                      <a:pt x="108" y="90"/>
                    </a:cubicBezTo>
                    <a:cubicBezTo>
                      <a:pt x="108" y="90"/>
                      <a:pt x="105" y="90"/>
                      <a:pt x="105" y="90"/>
                    </a:cubicBezTo>
                    <a:cubicBezTo>
                      <a:pt x="105" y="91"/>
                      <a:pt x="106" y="92"/>
                      <a:pt x="107" y="92"/>
                    </a:cubicBezTo>
                    <a:cubicBezTo>
                      <a:pt x="108" y="93"/>
                      <a:pt x="108" y="93"/>
                      <a:pt x="109" y="94"/>
                    </a:cubicBezTo>
                    <a:cubicBezTo>
                      <a:pt x="110" y="95"/>
                      <a:pt x="112" y="96"/>
                      <a:pt x="114" y="97"/>
                    </a:cubicBezTo>
                    <a:cubicBezTo>
                      <a:pt x="116" y="99"/>
                      <a:pt x="117" y="100"/>
                      <a:pt x="118" y="102"/>
                    </a:cubicBezTo>
                    <a:cubicBezTo>
                      <a:pt x="120" y="105"/>
                      <a:pt x="120" y="105"/>
                      <a:pt x="117" y="104"/>
                    </a:cubicBezTo>
                    <a:cubicBezTo>
                      <a:pt x="113" y="102"/>
                      <a:pt x="106" y="103"/>
                      <a:pt x="103" y="99"/>
                    </a:cubicBezTo>
                    <a:cubicBezTo>
                      <a:pt x="102" y="97"/>
                      <a:pt x="99" y="99"/>
                      <a:pt x="97" y="97"/>
                    </a:cubicBezTo>
                    <a:cubicBezTo>
                      <a:pt x="96" y="96"/>
                      <a:pt x="90" y="94"/>
                      <a:pt x="90" y="93"/>
                    </a:cubicBezTo>
                    <a:cubicBezTo>
                      <a:pt x="90" y="92"/>
                      <a:pt x="93" y="93"/>
                      <a:pt x="93" y="92"/>
                    </a:cubicBezTo>
                    <a:cubicBezTo>
                      <a:pt x="94" y="91"/>
                      <a:pt x="91" y="90"/>
                      <a:pt x="91" y="90"/>
                    </a:cubicBezTo>
                    <a:cubicBezTo>
                      <a:pt x="88" y="89"/>
                      <a:pt x="86" y="87"/>
                      <a:pt x="84" y="86"/>
                    </a:cubicBezTo>
                    <a:cubicBezTo>
                      <a:pt x="83" y="85"/>
                      <a:pt x="84" y="84"/>
                      <a:pt x="82" y="84"/>
                    </a:cubicBezTo>
                    <a:cubicBezTo>
                      <a:pt x="82" y="83"/>
                      <a:pt x="77" y="83"/>
                      <a:pt x="77" y="83"/>
                    </a:cubicBezTo>
                    <a:cubicBezTo>
                      <a:pt x="77" y="84"/>
                      <a:pt x="78" y="82"/>
                      <a:pt x="77" y="83"/>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340" name="Freeform 549">
                <a:extLst>
                  <a:ext uri="{FF2B5EF4-FFF2-40B4-BE49-F238E27FC236}">
                    <a16:creationId xmlns:a16="http://schemas.microsoft.com/office/drawing/2014/main" id="{66394891-BFE1-D146-8587-5338F55FDBE5}"/>
                  </a:ext>
                </a:extLst>
              </p:cNvPr>
              <p:cNvSpPr>
                <a:spLocks/>
              </p:cNvSpPr>
              <p:nvPr/>
            </p:nvSpPr>
            <p:spPr bwMode="auto">
              <a:xfrm>
                <a:off x="4187172" y="2818641"/>
                <a:ext cx="28669" cy="9557"/>
              </a:xfrm>
              <a:custGeom>
                <a:avLst/>
                <a:gdLst>
                  <a:gd name="T0" fmla="*/ 5 w 6"/>
                  <a:gd name="T1" fmla="*/ 1 h 2"/>
                  <a:gd name="T2" fmla="*/ 1 w 6"/>
                  <a:gd name="T3" fmla="*/ 0 h 2"/>
                  <a:gd name="T4" fmla="*/ 5 w 6"/>
                  <a:gd name="T5" fmla="*/ 1 h 2"/>
                </a:gdLst>
                <a:ahLst/>
                <a:cxnLst>
                  <a:cxn ang="0">
                    <a:pos x="T0" y="T1"/>
                  </a:cxn>
                  <a:cxn ang="0">
                    <a:pos x="T2" y="T3"/>
                  </a:cxn>
                  <a:cxn ang="0">
                    <a:pos x="T4" y="T5"/>
                  </a:cxn>
                </a:cxnLst>
                <a:rect l="0" t="0" r="r" b="b"/>
                <a:pathLst>
                  <a:path w="6" h="2">
                    <a:moveTo>
                      <a:pt x="5" y="1"/>
                    </a:moveTo>
                    <a:cubicBezTo>
                      <a:pt x="5" y="2"/>
                      <a:pt x="0" y="0"/>
                      <a:pt x="1" y="0"/>
                    </a:cubicBezTo>
                    <a:cubicBezTo>
                      <a:pt x="3" y="0"/>
                      <a:pt x="6" y="0"/>
                      <a:pt x="5" y="1"/>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341" name="Freeform 550">
                <a:extLst>
                  <a:ext uri="{FF2B5EF4-FFF2-40B4-BE49-F238E27FC236}">
                    <a16:creationId xmlns:a16="http://schemas.microsoft.com/office/drawing/2014/main" id="{3340AEAC-532F-2E4E-B447-961A5F484873}"/>
                  </a:ext>
                </a:extLst>
              </p:cNvPr>
              <p:cNvSpPr>
                <a:spLocks/>
              </p:cNvSpPr>
              <p:nvPr/>
            </p:nvSpPr>
            <p:spPr bwMode="auto">
              <a:xfrm>
                <a:off x="4102756" y="2613173"/>
                <a:ext cx="38226" cy="9557"/>
              </a:xfrm>
              <a:custGeom>
                <a:avLst/>
                <a:gdLst>
                  <a:gd name="T0" fmla="*/ 7 w 8"/>
                  <a:gd name="T1" fmla="*/ 1 h 2"/>
                  <a:gd name="T2" fmla="*/ 2 w 8"/>
                  <a:gd name="T3" fmla="*/ 2 h 2"/>
                  <a:gd name="T4" fmla="*/ 3 w 8"/>
                  <a:gd name="T5" fmla="*/ 0 h 2"/>
                  <a:gd name="T6" fmla="*/ 7 w 8"/>
                  <a:gd name="T7" fmla="*/ 1 h 2"/>
                  <a:gd name="T8" fmla="*/ 7 w 8"/>
                  <a:gd name="T9" fmla="*/ 1 h 2"/>
                </a:gdLst>
                <a:ahLst/>
                <a:cxnLst>
                  <a:cxn ang="0">
                    <a:pos x="T0" y="T1"/>
                  </a:cxn>
                  <a:cxn ang="0">
                    <a:pos x="T2" y="T3"/>
                  </a:cxn>
                  <a:cxn ang="0">
                    <a:pos x="T4" y="T5"/>
                  </a:cxn>
                  <a:cxn ang="0">
                    <a:pos x="T6" y="T7"/>
                  </a:cxn>
                  <a:cxn ang="0">
                    <a:pos x="T8" y="T9"/>
                  </a:cxn>
                </a:cxnLst>
                <a:rect l="0" t="0" r="r" b="b"/>
                <a:pathLst>
                  <a:path w="8" h="2">
                    <a:moveTo>
                      <a:pt x="7" y="1"/>
                    </a:moveTo>
                    <a:cubicBezTo>
                      <a:pt x="8" y="2"/>
                      <a:pt x="3" y="2"/>
                      <a:pt x="2" y="2"/>
                    </a:cubicBezTo>
                    <a:cubicBezTo>
                      <a:pt x="0" y="1"/>
                      <a:pt x="2" y="0"/>
                      <a:pt x="3" y="0"/>
                    </a:cubicBezTo>
                    <a:cubicBezTo>
                      <a:pt x="5" y="0"/>
                      <a:pt x="7" y="0"/>
                      <a:pt x="7" y="1"/>
                    </a:cubicBezTo>
                    <a:cubicBezTo>
                      <a:pt x="8" y="2"/>
                      <a:pt x="7" y="0"/>
                      <a:pt x="7" y="1"/>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342" name="Freeform 551">
                <a:extLst>
                  <a:ext uri="{FF2B5EF4-FFF2-40B4-BE49-F238E27FC236}">
                    <a16:creationId xmlns:a16="http://schemas.microsoft.com/office/drawing/2014/main" id="{0EED2507-8B8D-584C-9606-A337C0FD2F31}"/>
                  </a:ext>
                </a:extLst>
              </p:cNvPr>
              <p:cNvSpPr>
                <a:spLocks/>
              </p:cNvSpPr>
              <p:nvPr/>
            </p:nvSpPr>
            <p:spPr bwMode="auto">
              <a:xfrm>
                <a:off x="4047009" y="2603617"/>
                <a:ext cx="55747" cy="46190"/>
              </a:xfrm>
              <a:custGeom>
                <a:avLst/>
                <a:gdLst>
                  <a:gd name="T0" fmla="*/ 10 w 12"/>
                  <a:gd name="T1" fmla="*/ 7 h 10"/>
                  <a:gd name="T2" fmla="*/ 3 w 12"/>
                  <a:gd name="T3" fmla="*/ 9 h 10"/>
                  <a:gd name="T4" fmla="*/ 2 w 12"/>
                  <a:gd name="T5" fmla="*/ 2 h 10"/>
                  <a:gd name="T6" fmla="*/ 9 w 12"/>
                  <a:gd name="T7" fmla="*/ 0 h 10"/>
                  <a:gd name="T8" fmla="*/ 10 w 12"/>
                  <a:gd name="T9" fmla="*/ 7 h 10"/>
                  <a:gd name="T10" fmla="*/ 10 w 12"/>
                  <a:gd name="T11" fmla="*/ 7 h 10"/>
                </a:gdLst>
                <a:ahLst/>
                <a:cxnLst>
                  <a:cxn ang="0">
                    <a:pos x="T0" y="T1"/>
                  </a:cxn>
                  <a:cxn ang="0">
                    <a:pos x="T2" y="T3"/>
                  </a:cxn>
                  <a:cxn ang="0">
                    <a:pos x="T4" y="T5"/>
                  </a:cxn>
                  <a:cxn ang="0">
                    <a:pos x="T6" y="T7"/>
                  </a:cxn>
                  <a:cxn ang="0">
                    <a:pos x="T8" y="T9"/>
                  </a:cxn>
                  <a:cxn ang="0">
                    <a:pos x="T10" y="T11"/>
                  </a:cxn>
                </a:cxnLst>
                <a:rect l="0" t="0" r="r" b="b"/>
                <a:pathLst>
                  <a:path w="12" h="10">
                    <a:moveTo>
                      <a:pt x="10" y="7"/>
                    </a:moveTo>
                    <a:cubicBezTo>
                      <a:pt x="8" y="8"/>
                      <a:pt x="6" y="10"/>
                      <a:pt x="3" y="9"/>
                    </a:cubicBezTo>
                    <a:cubicBezTo>
                      <a:pt x="0" y="7"/>
                      <a:pt x="0" y="4"/>
                      <a:pt x="2" y="2"/>
                    </a:cubicBezTo>
                    <a:cubicBezTo>
                      <a:pt x="3" y="0"/>
                      <a:pt x="7" y="0"/>
                      <a:pt x="9" y="0"/>
                    </a:cubicBezTo>
                    <a:cubicBezTo>
                      <a:pt x="11" y="0"/>
                      <a:pt x="12" y="5"/>
                      <a:pt x="10" y="7"/>
                    </a:cubicBezTo>
                    <a:cubicBezTo>
                      <a:pt x="9" y="8"/>
                      <a:pt x="12" y="6"/>
                      <a:pt x="10" y="7"/>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343" name="Freeform 553">
                <a:extLst>
                  <a:ext uri="{FF2B5EF4-FFF2-40B4-BE49-F238E27FC236}">
                    <a16:creationId xmlns:a16="http://schemas.microsoft.com/office/drawing/2014/main" id="{912FF077-04DD-D847-B204-A1A242F5C4A4}"/>
                  </a:ext>
                </a:extLst>
              </p:cNvPr>
              <p:cNvSpPr>
                <a:spLocks/>
              </p:cNvSpPr>
              <p:nvPr/>
            </p:nvSpPr>
            <p:spPr bwMode="auto">
              <a:xfrm>
                <a:off x="4042231" y="2557425"/>
                <a:ext cx="28669" cy="14335"/>
              </a:xfrm>
              <a:custGeom>
                <a:avLst/>
                <a:gdLst>
                  <a:gd name="T0" fmla="*/ 2 w 6"/>
                  <a:gd name="T1" fmla="*/ 3 h 3"/>
                  <a:gd name="T2" fmla="*/ 2 w 6"/>
                  <a:gd name="T3" fmla="*/ 1 h 3"/>
                  <a:gd name="T4" fmla="*/ 2 w 6"/>
                  <a:gd name="T5" fmla="*/ 3 h 3"/>
                </a:gdLst>
                <a:ahLst/>
                <a:cxnLst>
                  <a:cxn ang="0">
                    <a:pos x="T0" y="T1"/>
                  </a:cxn>
                  <a:cxn ang="0">
                    <a:pos x="T2" y="T3"/>
                  </a:cxn>
                  <a:cxn ang="0">
                    <a:pos x="T4" y="T5"/>
                  </a:cxn>
                </a:cxnLst>
                <a:rect l="0" t="0" r="r" b="b"/>
                <a:pathLst>
                  <a:path w="6" h="3">
                    <a:moveTo>
                      <a:pt x="2" y="3"/>
                    </a:moveTo>
                    <a:cubicBezTo>
                      <a:pt x="2" y="3"/>
                      <a:pt x="0" y="1"/>
                      <a:pt x="2" y="1"/>
                    </a:cubicBezTo>
                    <a:cubicBezTo>
                      <a:pt x="3" y="0"/>
                      <a:pt x="6" y="3"/>
                      <a:pt x="2" y="3"/>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344" name="Freeform 555">
                <a:extLst>
                  <a:ext uri="{FF2B5EF4-FFF2-40B4-BE49-F238E27FC236}">
                    <a16:creationId xmlns:a16="http://schemas.microsoft.com/office/drawing/2014/main" id="{7BEE0DFA-6D55-6548-9D8E-159CD74C6924}"/>
                  </a:ext>
                </a:extLst>
              </p:cNvPr>
              <p:cNvSpPr>
                <a:spLocks/>
              </p:cNvSpPr>
              <p:nvPr/>
            </p:nvSpPr>
            <p:spPr bwMode="auto">
              <a:xfrm>
                <a:off x="3957814" y="2369478"/>
                <a:ext cx="122643" cy="52562"/>
              </a:xfrm>
              <a:custGeom>
                <a:avLst/>
                <a:gdLst>
                  <a:gd name="T0" fmla="*/ 25 w 26"/>
                  <a:gd name="T1" fmla="*/ 9 h 11"/>
                  <a:gd name="T2" fmla="*/ 18 w 26"/>
                  <a:gd name="T3" fmla="*/ 8 h 11"/>
                  <a:gd name="T4" fmla="*/ 10 w 26"/>
                  <a:gd name="T5" fmla="*/ 10 h 11"/>
                  <a:gd name="T6" fmla="*/ 3 w 26"/>
                  <a:gd name="T7" fmla="*/ 6 h 11"/>
                  <a:gd name="T8" fmla="*/ 2 w 26"/>
                  <a:gd name="T9" fmla="*/ 1 h 11"/>
                  <a:gd name="T10" fmla="*/ 8 w 26"/>
                  <a:gd name="T11" fmla="*/ 2 h 11"/>
                  <a:gd name="T12" fmla="*/ 17 w 26"/>
                  <a:gd name="T13" fmla="*/ 2 h 11"/>
                  <a:gd name="T14" fmla="*/ 22 w 26"/>
                  <a:gd name="T15" fmla="*/ 5 h 11"/>
                  <a:gd name="T16" fmla="*/ 25 w 26"/>
                  <a:gd name="T17" fmla="*/ 9 h 11"/>
                  <a:gd name="T18" fmla="*/ 25 w 26"/>
                  <a:gd name="T19"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1">
                    <a:moveTo>
                      <a:pt x="25" y="9"/>
                    </a:moveTo>
                    <a:cubicBezTo>
                      <a:pt x="22" y="9"/>
                      <a:pt x="20" y="8"/>
                      <a:pt x="18" y="8"/>
                    </a:cubicBezTo>
                    <a:cubicBezTo>
                      <a:pt x="15" y="8"/>
                      <a:pt x="13" y="10"/>
                      <a:pt x="10" y="10"/>
                    </a:cubicBezTo>
                    <a:cubicBezTo>
                      <a:pt x="7" y="11"/>
                      <a:pt x="6" y="7"/>
                      <a:pt x="3" y="6"/>
                    </a:cubicBezTo>
                    <a:cubicBezTo>
                      <a:pt x="2" y="5"/>
                      <a:pt x="0" y="3"/>
                      <a:pt x="2" y="1"/>
                    </a:cubicBezTo>
                    <a:cubicBezTo>
                      <a:pt x="3" y="0"/>
                      <a:pt x="7" y="2"/>
                      <a:pt x="8" y="2"/>
                    </a:cubicBezTo>
                    <a:cubicBezTo>
                      <a:pt x="11" y="3"/>
                      <a:pt x="14" y="1"/>
                      <a:pt x="17" y="2"/>
                    </a:cubicBezTo>
                    <a:cubicBezTo>
                      <a:pt x="19" y="2"/>
                      <a:pt x="20" y="4"/>
                      <a:pt x="22" y="5"/>
                    </a:cubicBezTo>
                    <a:cubicBezTo>
                      <a:pt x="22" y="6"/>
                      <a:pt x="25" y="9"/>
                      <a:pt x="25" y="9"/>
                    </a:cubicBezTo>
                    <a:cubicBezTo>
                      <a:pt x="23" y="9"/>
                      <a:pt x="26" y="9"/>
                      <a:pt x="25" y="9"/>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345" name="Freeform 602">
                <a:extLst>
                  <a:ext uri="{FF2B5EF4-FFF2-40B4-BE49-F238E27FC236}">
                    <a16:creationId xmlns:a16="http://schemas.microsoft.com/office/drawing/2014/main" id="{172961E3-80FE-0943-9FFB-EDD12793874A}"/>
                  </a:ext>
                </a:extLst>
              </p:cNvPr>
              <p:cNvSpPr>
                <a:spLocks/>
              </p:cNvSpPr>
              <p:nvPr/>
            </p:nvSpPr>
            <p:spPr bwMode="auto">
              <a:xfrm>
                <a:off x="3710933" y="1883684"/>
                <a:ext cx="727898" cy="379079"/>
              </a:xfrm>
              <a:custGeom>
                <a:avLst/>
                <a:gdLst>
                  <a:gd name="T0" fmla="*/ 15 w 156"/>
                  <a:gd name="T1" fmla="*/ 77 h 81"/>
                  <a:gd name="T2" fmla="*/ 27 w 156"/>
                  <a:gd name="T3" fmla="*/ 76 h 81"/>
                  <a:gd name="T4" fmla="*/ 37 w 156"/>
                  <a:gd name="T5" fmla="*/ 78 h 81"/>
                  <a:gd name="T6" fmla="*/ 48 w 156"/>
                  <a:gd name="T7" fmla="*/ 77 h 81"/>
                  <a:gd name="T8" fmla="*/ 65 w 156"/>
                  <a:gd name="T9" fmla="*/ 76 h 81"/>
                  <a:gd name="T10" fmla="*/ 59 w 156"/>
                  <a:gd name="T11" fmla="*/ 70 h 81"/>
                  <a:gd name="T12" fmla="*/ 50 w 156"/>
                  <a:gd name="T13" fmla="*/ 65 h 81"/>
                  <a:gd name="T14" fmla="*/ 73 w 156"/>
                  <a:gd name="T15" fmla="*/ 61 h 81"/>
                  <a:gd name="T16" fmla="*/ 76 w 156"/>
                  <a:gd name="T17" fmla="*/ 55 h 81"/>
                  <a:gd name="T18" fmla="*/ 71 w 156"/>
                  <a:gd name="T19" fmla="*/ 50 h 81"/>
                  <a:gd name="T20" fmla="*/ 72 w 156"/>
                  <a:gd name="T21" fmla="*/ 48 h 81"/>
                  <a:gd name="T22" fmla="*/ 78 w 156"/>
                  <a:gd name="T23" fmla="*/ 45 h 81"/>
                  <a:gd name="T24" fmla="*/ 90 w 156"/>
                  <a:gd name="T25" fmla="*/ 44 h 81"/>
                  <a:gd name="T26" fmla="*/ 105 w 156"/>
                  <a:gd name="T27" fmla="*/ 37 h 81"/>
                  <a:gd name="T28" fmla="*/ 105 w 156"/>
                  <a:gd name="T29" fmla="*/ 32 h 81"/>
                  <a:gd name="T30" fmla="*/ 136 w 156"/>
                  <a:gd name="T31" fmla="*/ 21 h 81"/>
                  <a:gd name="T32" fmla="*/ 115 w 156"/>
                  <a:gd name="T33" fmla="*/ 23 h 81"/>
                  <a:gd name="T34" fmla="*/ 134 w 156"/>
                  <a:gd name="T35" fmla="*/ 18 h 81"/>
                  <a:gd name="T36" fmla="*/ 146 w 156"/>
                  <a:gd name="T37" fmla="*/ 10 h 81"/>
                  <a:gd name="T38" fmla="*/ 133 w 156"/>
                  <a:gd name="T39" fmla="*/ 5 h 81"/>
                  <a:gd name="T40" fmla="*/ 121 w 156"/>
                  <a:gd name="T41" fmla="*/ 5 h 81"/>
                  <a:gd name="T42" fmla="*/ 100 w 156"/>
                  <a:gd name="T43" fmla="*/ 2 h 81"/>
                  <a:gd name="T44" fmla="*/ 91 w 156"/>
                  <a:gd name="T45" fmla="*/ 5 h 81"/>
                  <a:gd name="T46" fmla="*/ 80 w 156"/>
                  <a:gd name="T47" fmla="*/ 8 h 81"/>
                  <a:gd name="T48" fmla="*/ 58 w 156"/>
                  <a:gd name="T49" fmla="*/ 4 h 81"/>
                  <a:gd name="T50" fmla="*/ 52 w 156"/>
                  <a:gd name="T51" fmla="*/ 5 h 81"/>
                  <a:gd name="T52" fmla="*/ 46 w 156"/>
                  <a:gd name="T53" fmla="*/ 10 h 81"/>
                  <a:gd name="T54" fmla="*/ 45 w 156"/>
                  <a:gd name="T55" fmla="*/ 12 h 81"/>
                  <a:gd name="T56" fmla="*/ 31 w 156"/>
                  <a:gd name="T57" fmla="*/ 10 h 81"/>
                  <a:gd name="T58" fmla="*/ 34 w 156"/>
                  <a:gd name="T59" fmla="*/ 16 h 81"/>
                  <a:gd name="T60" fmla="*/ 23 w 156"/>
                  <a:gd name="T61" fmla="*/ 16 h 81"/>
                  <a:gd name="T62" fmla="*/ 5 w 156"/>
                  <a:gd name="T63" fmla="*/ 17 h 81"/>
                  <a:gd name="T64" fmla="*/ 11 w 156"/>
                  <a:gd name="T65" fmla="*/ 21 h 81"/>
                  <a:gd name="T66" fmla="*/ 13 w 156"/>
                  <a:gd name="T67" fmla="*/ 26 h 81"/>
                  <a:gd name="T68" fmla="*/ 23 w 156"/>
                  <a:gd name="T69" fmla="*/ 27 h 81"/>
                  <a:gd name="T70" fmla="*/ 20 w 156"/>
                  <a:gd name="T71" fmla="*/ 31 h 81"/>
                  <a:gd name="T72" fmla="*/ 26 w 156"/>
                  <a:gd name="T73" fmla="*/ 30 h 81"/>
                  <a:gd name="T74" fmla="*/ 42 w 156"/>
                  <a:gd name="T75" fmla="*/ 30 h 81"/>
                  <a:gd name="T76" fmla="*/ 52 w 156"/>
                  <a:gd name="T77" fmla="*/ 31 h 81"/>
                  <a:gd name="T78" fmla="*/ 73 w 156"/>
                  <a:gd name="T79" fmla="*/ 21 h 81"/>
                  <a:gd name="T80" fmla="*/ 60 w 156"/>
                  <a:gd name="T81" fmla="*/ 31 h 81"/>
                  <a:gd name="T82" fmla="*/ 44 w 156"/>
                  <a:gd name="T83" fmla="*/ 35 h 81"/>
                  <a:gd name="T84" fmla="*/ 58 w 156"/>
                  <a:gd name="T85" fmla="*/ 42 h 81"/>
                  <a:gd name="T86" fmla="*/ 32 w 156"/>
                  <a:gd name="T87" fmla="*/ 39 h 81"/>
                  <a:gd name="T88" fmla="*/ 42 w 156"/>
                  <a:gd name="T89" fmla="*/ 50 h 81"/>
                  <a:gd name="T90" fmla="*/ 44 w 156"/>
                  <a:gd name="T91" fmla="*/ 52 h 81"/>
                  <a:gd name="T92" fmla="*/ 30 w 156"/>
                  <a:gd name="T93" fmla="*/ 52 h 81"/>
                  <a:gd name="T94" fmla="*/ 27 w 156"/>
                  <a:gd name="T95" fmla="*/ 59 h 81"/>
                  <a:gd name="T96" fmla="*/ 36 w 156"/>
                  <a:gd name="T97" fmla="*/ 57 h 81"/>
                  <a:gd name="T98" fmla="*/ 34 w 156"/>
                  <a:gd name="T99" fmla="*/ 60 h 81"/>
                  <a:gd name="T100" fmla="*/ 37 w 156"/>
                  <a:gd name="T101" fmla="*/ 65 h 81"/>
                  <a:gd name="T102" fmla="*/ 38 w 156"/>
                  <a:gd name="T103" fmla="*/ 68 h 81"/>
                  <a:gd name="T104" fmla="*/ 19 w 156"/>
                  <a:gd name="T105" fmla="*/ 6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6" h="81">
                    <a:moveTo>
                      <a:pt x="26" y="70"/>
                    </a:moveTo>
                    <a:cubicBezTo>
                      <a:pt x="22" y="70"/>
                      <a:pt x="17" y="70"/>
                      <a:pt x="13" y="71"/>
                    </a:cubicBezTo>
                    <a:cubicBezTo>
                      <a:pt x="11" y="72"/>
                      <a:pt x="11" y="75"/>
                      <a:pt x="12" y="76"/>
                    </a:cubicBezTo>
                    <a:cubicBezTo>
                      <a:pt x="13" y="77"/>
                      <a:pt x="15" y="78"/>
                      <a:pt x="15" y="77"/>
                    </a:cubicBezTo>
                    <a:cubicBezTo>
                      <a:pt x="17" y="77"/>
                      <a:pt x="16" y="76"/>
                      <a:pt x="17" y="75"/>
                    </a:cubicBezTo>
                    <a:cubicBezTo>
                      <a:pt x="17" y="75"/>
                      <a:pt x="17" y="78"/>
                      <a:pt x="17" y="78"/>
                    </a:cubicBezTo>
                    <a:cubicBezTo>
                      <a:pt x="19" y="78"/>
                      <a:pt x="22" y="78"/>
                      <a:pt x="24" y="78"/>
                    </a:cubicBezTo>
                    <a:cubicBezTo>
                      <a:pt x="26" y="78"/>
                      <a:pt x="26" y="76"/>
                      <a:pt x="27" y="76"/>
                    </a:cubicBezTo>
                    <a:cubicBezTo>
                      <a:pt x="29" y="76"/>
                      <a:pt x="27" y="78"/>
                      <a:pt x="27" y="78"/>
                    </a:cubicBezTo>
                    <a:cubicBezTo>
                      <a:pt x="27" y="78"/>
                      <a:pt x="37" y="79"/>
                      <a:pt x="37" y="78"/>
                    </a:cubicBezTo>
                    <a:cubicBezTo>
                      <a:pt x="37" y="78"/>
                      <a:pt x="35" y="77"/>
                      <a:pt x="34" y="76"/>
                    </a:cubicBezTo>
                    <a:cubicBezTo>
                      <a:pt x="34" y="76"/>
                      <a:pt x="38" y="77"/>
                      <a:pt x="37" y="78"/>
                    </a:cubicBezTo>
                    <a:cubicBezTo>
                      <a:pt x="38" y="77"/>
                      <a:pt x="37" y="76"/>
                      <a:pt x="38" y="76"/>
                    </a:cubicBezTo>
                    <a:cubicBezTo>
                      <a:pt x="38" y="76"/>
                      <a:pt x="40" y="77"/>
                      <a:pt x="41" y="77"/>
                    </a:cubicBezTo>
                    <a:cubicBezTo>
                      <a:pt x="43" y="79"/>
                      <a:pt x="41" y="76"/>
                      <a:pt x="42" y="75"/>
                    </a:cubicBezTo>
                    <a:cubicBezTo>
                      <a:pt x="42" y="75"/>
                      <a:pt x="48" y="78"/>
                      <a:pt x="48" y="77"/>
                    </a:cubicBezTo>
                    <a:cubicBezTo>
                      <a:pt x="48" y="76"/>
                      <a:pt x="46" y="76"/>
                      <a:pt x="46" y="75"/>
                    </a:cubicBezTo>
                    <a:cubicBezTo>
                      <a:pt x="46" y="75"/>
                      <a:pt x="53" y="76"/>
                      <a:pt x="53" y="76"/>
                    </a:cubicBezTo>
                    <a:cubicBezTo>
                      <a:pt x="57" y="76"/>
                      <a:pt x="52" y="79"/>
                      <a:pt x="52" y="80"/>
                    </a:cubicBezTo>
                    <a:cubicBezTo>
                      <a:pt x="52" y="81"/>
                      <a:pt x="64" y="76"/>
                      <a:pt x="65" y="76"/>
                    </a:cubicBezTo>
                    <a:cubicBezTo>
                      <a:pt x="67" y="76"/>
                      <a:pt x="72" y="73"/>
                      <a:pt x="68" y="72"/>
                    </a:cubicBezTo>
                    <a:cubicBezTo>
                      <a:pt x="66" y="71"/>
                      <a:pt x="63" y="73"/>
                      <a:pt x="61" y="72"/>
                    </a:cubicBezTo>
                    <a:cubicBezTo>
                      <a:pt x="61" y="72"/>
                      <a:pt x="63" y="70"/>
                      <a:pt x="63" y="70"/>
                    </a:cubicBezTo>
                    <a:cubicBezTo>
                      <a:pt x="63" y="69"/>
                      <a:pt x="60" y="70"/>
                      <a:pt x="59" y="70"/>
                    </a:cubicBezTo>
                    <a:cubicBezTo>
                      <a:pt x="57" y="70"/>
                      <a:pt x="56" y="68"/>
                      <a:pt x="54" y="68"/>
                    </a:cubicBezTo>
                    <a:cubicBezTo>
                      <a:pt x="53" y="69"/>
                      <a:pt x="50" y="70"/>
                      <a:pt x="48" y="69"/>
                    </a:cubicBezTo>
                    <a:cubicBezTo>
                      <a:pt x="49" y="69"/>
                      <a:pt x="50" y="69"/>
                      <a:pt x="51" y="69"/>
                    </a:cubicBezTo>
                    <a:cubicBezTo>
                      <a:pt x="52" y="68"/>
                      <a:pt x="50" y="66"/>
                      <a:pt x="50" y="65"/>
                    </a:cubicBezTo>
                    <a:cubicBezTo>
                      <a:pt x="50" y="67"/>
                      <a:pt x="59" y="68"/>
                      <a:pt x="60" y="68"/>
                    </a:cubicBezTo>
                    <a:cubicBezTo>
                      <a:pt x="61" y="68"/>
                      <a:pt x="63" y="68"/>
                      <a:pt x="65" y="68"/>
                    </a:cubicBezTo>
                    <a:cubicBezTo>
                      <a:pt x="67" y="68"/>
                      <a:pt x="69" y="65"/>
                      <a:pt x="68" y="64"/>
                    </a:cubicBezTo>
                    <a:cubicBezTo>
                      <a:pt x="65" y="61"/>
                      <a:pt x="71" y="61"/>
                      <a:pt x="73" y="61"/>
                    </a:cubicBezTo>
                    <a:cubicBezTo>
                      <a:pt x="74" y="61"/>
                      <a:pt x="79" y="61"/>
                      <a:pt x="80" y="60"/>
                    </a:cubicBezTo>
                    <a:cubicBezTo>
                      <a:pt x="80" y="60"/>
                      <a:pt x="75" y="58"/>
                      <a:pt x="75" y="58"/>
                    </a:cubicBezTo>
                    <a:cubicBezTo>
                      <a:pt x="77" y="57"/>
                      <a:pt x="81" y="59"/>
                      <a:pt x="82" y="57"/>
                    </a:cubicBezTo>
                    <a:cubicBezTo>
                      <a:pt x="83" y="56"/>
                      <a:pt x="77" y="55"/>
                      <a:pt x="76" y="55"/>
                    </a:cubicBezTo>
                    <a:cubicBezTo>
                      <a:pt x="77" y="55"/>
                      <a:pt x="84" y="54"/>
                      <a:pt x="85" y="53"/>
                    </a:cubicBezTo>
                    <a:cubicBezTo>
                      <a:pt x="87" y="52"/>
                      <a:pt x="77" y="50"/>
                      <a:pt x="77" y="51"/>
                    </a:cubicBezTo>
                    <a:cubicBezTo>
                      <a:pt x="77" y="50"/>
                      <a:pt x="79" y="50"/>
                      <a:pt x="79" y="50"/>
                    </a:cubicBezTo>
                    <a:cubicBezTo>
                      <a:pt x="79" y="49"/>
                      <a:pt x="72" y="50"/>
                      <a:pt x="71" y="50"/>
                    </a:cubicBezTo>
                    <a:cubicBezTo>
                      <a:pt x="69" y="50"/>
                      <a:pt x="68" y="51"/>
                      <a:pt x="66" y="52"/>
                    </a:cubicBezTo>
                    <a:cubicBezTo>
                      <a:pt x="67" y="52"/>
                      <a:pt x="70" y="49"/>
                      <a:pt x="68" y="49"/>
                    </a:cubicBezTo>
                    <a:cubicBezTo>
                      <a:pt x="68" y="49"/>
                      <a:pt x="64" y="49"/>
                      <a:pt x="64" y="48"/>
                    </a:cubicBezTo>
                    <a:cubicBezTo>
                      <a:pt x="64" y="48"/>
                      <a:pt x="71" y="48"/>
                      <a:pt x="72" y="48"/>
                    </a:cubicBezTo>
                    <a:cubicBezTo>
                      <a:pt x="71" y="48"/>
                      <a:pt x="68" y="47"/>
                      <a:pt x="68" y="47"/>
                    </a:cubicBezTo>
                    <a:cubicBezTo>
                      <a:pt x="69" y="46"/>
                      <a:pt x="72" y="48"/>
                      <a:pt x="74" y="47"/>
                    </a:cubicBezTo>
                    <a:cubicBezTo>
                      <a:pt x="73" y="47"/>
                      <a:pt x="69" y="46"/>
                      <a:pt x="69" y="46"/>
                    </a:cubicBezTo>
                    <a:cubicBezTo>
                      <a:pt x="69" y="45"/>
                      <a:pt x="77" y="46"/>
                      <a:pt x="78" y="45"/>
                    </a:cubicBezTo>
                    <a:cubicBezTo>
                      <a:pt x="78" y="45"/>
                      <a:pt x="75" y="44"/>
                      <a:pt x="75" y="44"/>
                    </a:cubicBezTo>
                    <a:cubicBezTo>
                      <a:pt x="74" y="44"/>
                      <a:pt x="77" y="44"/>
                      <a:pt x="77" y="44"/>
                    </a:cubicBezTo>
                    <a:cubicBezTo>
                      <a:pt x="79" y="45"/>
                      <a:pt x="80" y="46"/>
                      <a:pt x="82" y="46"/>
                    </a:cubicBezTo>
                    <a:cubicBezTo>
                      <a:pt x="84" y="46"/>
                      <a:pt x="87" y="45"/>
                      <a:pt x="90" y="44"/>
                    </a:cubicBezTo>
                    <a:cubicBezTo>
                      <a:pt x="98" y="43"/>
                      <a:pt x="85" y="42"/>
                      <a:pt x="84" y="40"/>
                    </a:cubicBezTo>
                    <a:cubicBezTo>
                      <a:pt x="84" y="39"/>
                      <a:pt x="93" y="40"/>
                      <a:pt x="94" y="41"/>
                    </a:cubicBezTo>
                    <a:cubicBezTo>
                      <a:pt x="96" y="42"/>
                      <a:pt x="97" y="42"/>
                      <a:pt x="100" y="41"/>
                    </a:cubicBezTo>
                    <a:cubicBezTo>
                      <a:pt x="101" y="41"/>
                      <a:pt x="106" y="39"/>
                      <a:pt x="105" y="37"/>
                    </a:cubicBezTo>
                    <a:cubicBezTo>
                      <a:pt x="105" y="36"/>
                      <a:pt x="94" y="41"/>
                      <a:pt x="97" y="36"/>
                    </a:cubicBezTo>
                    <a:cubicBezTo>
                      <a:pt x="96" y="37"/>
                      <a:pt x="101" y="37"/>
                      <a:pt x="101" y="37"/>
                    </a:cubicBezTo>
                    <a:cubicBezTo>
                      <a:pt x="104" y="37"/>
                      <a:pt x="106" y="36"/>
                      <a:pt x="108" y="36"/>
                    </a:cubicBezTo>
                    <a:cubicBezTo>
                      <a:pt x="108" y="35"/>
                      <a:pt x="105" y="32"/>
                      <a:pt x="105" y="32"/>
                    </a:cubicBezTo>
                    <a:cubicBezTo>
                      <a:pt x="106" y="32"/>
                      <a:pt x="107" y="33"/>
                      <a:pt x="107" y="34"/>
                    </a:cubicBezTo>
                    <a:cubicBezTo>
                      <a:pt x="108" y="35"/>
                      <a:pt x="110" y="34"/>
                      <a:pt x="111" y="34"/>
                    </a:cubicBezTo>
                    <a:cubicBezTo>
                      <a:pt x="114" y="32"/>
                      <a:pt x="116" y="30"/>
                      <a:pt x="119" y="29"/>
                    </a:cubicBezTo>
                    <a:cubicBezTo>
                      <a:pt x="121" y="28"/>
                      <a:pt x="136" y="22"/>
                      <a:pt x="136" y="21"/>
                    </a:cubicBezTo>
                    <a:cubicBezTo>
                      <a:pt x="136" y="20"/>
                      <a:pt x="123" y="23"/>
                      <a:pt x="122" y="23"/>
                    </a:cubicBezTo>
                    <a:cubicBezTo>
                      <a:pt x="119" y="24"/>
                      <a:pt x="116" y="24"/>
                      <a:pt x="112" y="25"/>
                    </a:cubicBezTo>
                    <a:cubicBezTo>
                      <a:pt x="112" y="25"/>
                      <a:pt x="108" y="25"/>
                      <a:pt x="108" y="25"/>
                    </a:cubicBezTo>
                    <a:cubicBezTo>
                      <a:pt x="108" y="24"/>
                      <a:pt x="114" y="24"/>
                      <a:pt x="115" y="23"/>
                    </a:cubicBezTo>
                    <a:cubicBezTo>
                      <a:pt x="116" y="23"/>
                      <a:pt x="123" y="22"/>
                      <a:pt x="123" y="21"/>
                    </a:cubicBezTo>
                    <a:cubicBezTo>
                      <a:pt x="123" y="22"/>
                      <a:pt x="113" y="20"/>
                      <a:pt x="114" y="19"/>
                    </a:cubicBezTo>
                    <a:cubicBezTo>
                      <a:pt x="114" y="19"/>
                      <a:pt x="126" y="20"/>
                      <a:pt x="127" y="19"/>
                    </a:cubicBezTo>
                    <a:cubicBezTo>
                      <a:pt x="129" y="19"/>
                      <a:pt x="132" y="18"/>
                      <a:pt x="134" y="18"/>
                    </a:cubicBezTo>
                    <a:cubicBezTo>
                      <a:pt x="135" y="18"/>
                      <a:pt x="137" y="18"/>
                      <a:pt x="138" y="18"/>
                    </a:cubicBezTo>
                    <a:cubicBezTo>
                      <a:pt x="142" y="17"/>
                      <a:pt x="146" y="16"/>
                      <a:pt x="149" y="15"/>
                    </a:cubicBezTo>
                    <a:cubicBezTo>
                      <a:pt x="149" y="15"/>
                      <a:pt x="156" y="11"/>
                      <a:pt x="153" y="10"/>
                    </a:cubicBezTo>
                    <a:cubicBezTo>
                      <a:pt x="151" y="10"/>
                      <a:pt x="148" y="10"/>
                      <a:pt x="146" y="10"/>
                    </a:cubicBezTo>
                    <a:cubicBezTo>
                      <a:pt x="145" y="9"/>
                      <a:pt x="143" y="10"/>
                      <a:pt x="143" y="9"/>
                    </a:cubicBezTo>
                    <a:cubicBezTo>
                      <a:pt x="143" y="7"/>
                      <a:pt x="141" y="7"/>
                      <a:pt x="141" y="5"/>
                    </a:cubicBezTo>
                    <a:cubicBezTo>
                      <a:pt x="141" y="5"/>
                      <a:pt x="137" y="6"/>
                      <a:pt x="136" y="6"/>
                    </a:cubicBezTo>
                    <a:cubicBezTo>
                      <a:pt x="135" y="5"/>
                      <a:pt x="134" y="3"/>
                      <a:pt x="133" y="5"/>
                    </a:cubicBezTo>
                    <a:cubicBezTo>
                      <a:pt x="133" y="5"/>
                      <a:pt x="127" y="6"/>
                      <a:pt x="126" y="6"/>
                    </a:cubicBezTo>
                    <a:cubicBezTo>
                      <a:pt x="124" y="7"/>
                      <a:pt x="122" y="7"/>
                      <a:pt x="120" y="7"/>
                    </a:cubicBezTo>
                    <a:cubicBezTo>
                      <a:pt x="120" y="7"/>
                      <a:pt x="116" y="7"/>
                      <a:pt x="116" y="7"/>
                    </a:cubicBezTo>
                    <a:cubicBezTo>
                      <a:pt x="116" y="6"/>
                      <a:pt x="120" y="6"/>
                      <a:pt x="121" y="5"/>
                    </a:cubicBezTo>
                    <a:cubicBezTo>
                      <a:pt x="123" y="5"/>
                      <a:pt x="125" y="4"/>
                      <a:pt x="126" y="3"/>
                    </a:cubicBezTo>
                    <a:cubicBezTo>
                      <a:pt x="124" y="6"/>
                      <a:pt x="103" y="0"/>
                      <a:pt x="102" y="2"/>
                    </a:cubicBezTo>
                    <a:cubicBezTo>
                      <a:pt x="102" y="3"/>
                      <a:pt x="104" y="3"/>
                      <a:pt x="105" y="4"/>
                    </a:cubicBezTo>
                    <a:cubicBezTo>
                      <a:pt x="105" y="5"/>
                      <a:pt x="100" y="2"/>
                      <a:pt x="100" y="2"/>
                    </a:cubicBezTo>
                    <a:cubicBezTo>
                      <a:pt x="98" y="1"/>
                      <a:pt x="95" y="2"/>
                      <a:pt x="94" y="2"/>
                    </a:cubicBezTo>
                    <a:cubicBezTo>
                      <a:pt x="93" y="2"/>
                      <a:pt x="90" y="2"/>
                      <a:pt x="91" y="3"/>
                    </a:cubicBezTo>
                    <a:cubicBezTo>
                      <a:pt x="92" y="4"/>
                      <a:pt x="94" y="7"/>
                      <a:pt x="95" y="6"/>
                    </a:cubicBezTo>
                    <a:cubicBezTo>
                      <a:pt x="95" y="7"/>
                      <a:pt x="91" y="6"/>
                      <a:pt x="91" y="5"/>
                    </a:cubicBezTo>
                    <a:cubicBezTo>
                      <a:pt x="88" y="5"/>
                      <a:pt x="87" y="2"/>
                      <a:pt x="85" y="2"/>
                    </a:cubicBezTo>
                    <a:cubicBezTo>
                      <a:pt x="81" y="2"/>
                      <a:pt x="78" y="2"/>
                      <a:pt x="75" y="2"/>
                    </a:cubicBezTo>
                    <a:cubicBezTo>
                      <a:pt x="70" y="3"/>
                      <a:pt x="73" y="4"/>
                      <a:pt x="76" y="5"/>
                    </a:cubicBezTo>
                    <a:cubicBezTo>
                      <a:pt x="77" y="6"/>
                      <a:pt x="79" y="7"/>
                      <a:pt x="80" y="8"/>
                    </a:cubicBezTo>
                    <a:cubicBezTo>
                      <a:pt x="80" y="8"/>
                      <a:pt x="77" y="10"/>
                      <a:pt x="77" y="10"/>
                    </a:cubicBezTo>
                    <a:cubicBezTo>
                      <a:pt x="76" y="10"/>
                      <a:pt x="78" y="9"/>
                      <a:pt x="78" y="9"/>
                    </a:cubicBezTo>
                    <a:cubicBezTo>
                      <a:pt x="78" y="8"/>
                      <a:pt x="71" y="4"/>
                      <a:pt x="70" y="4"/>
                    </a:cubicBezTo>
                    <a:cubicBezTo>
                      <a:pt x="66" y="4"/>
                      <a:pt x="62" y="3"/>
                      <a:pt x="58" y="4"/>
                    </a:cubicBezTo>
                    <a:cubicBezTo>
                      <a:pt x="58" y="4"/>
                      <a:pt x="60" y="6"/>
                      <a:pt x="61" y="6"/>
                    </a:cubicBezTo>
                    <a:cubicBezTo>
                      <a:pt x="62" y="6"/>
                      <a:pt x="64" y="7"/>
                      <a:pt x="66" y="6"/>
                    </a:cubicBezTo>
                    <a:cubicBezTo>
                      <a:pt x="64" y="7"/>
                      <a:pt x="61" y="8"/>
                      <a:pt x="59" y="7"/>
                    </a:cubicBezTo>
                    <a:cubicBezTo>
                      <a:pt x="58" y="7"/>
                      <a:pt x="51" y="4"/>
                      <a:pt x="52" y="5"/>
                    </a:cubicBezTo>
                    <a:cubicBezTo>
                      <a:pt x="52" y="4"/>
                      <a:pt x="57" y="10"/>
                      <a:pt x="53" y="9"/>
                    </a:cubicBezTo>
                    <a:cubicBezTo>
                      <a:pt x="52" y="8"/>
                      <a:pt x="49" y="7"/>
                      <a:pt x="47" y="8"/>
                    </a:cubicBezTo>
                    <a:cubicBezTo>
                      <a:pt x="48" y="8"/>
                      <a:pt x="51" y="9"/>
                      <a:pt x="51" y="9"/>
                    </a:cubicBezTo>
                    <a:cubicBezTo>
                      <a:pt x="50" y="10"/>
                      <a:pt x="46" y="8"/>
                      <a:pt x="46" y="10"/>
                    </a:cubicBezTo>
                    <a:cubicBezTo>
                      <a:pt x="46" y="11"/>
                      <a:pt x="50" y="12"/>
                      <a:pt x="51" y="13"/>
                    </a:cubicBezTo>
                    <a:cubicBezTo>
                      <a:pt x="54" y="13"/>
                      <a:pt x="61" y="14"/>
                      <a:pt x="61" y="17"/>
                    </a:cubicBezTo>
                    <a:cubicBezTo>
                      <a:pt x="61" y="16"/>
                      <a:pt x="54" y="15"/>
                      <a:pt x="52" y="14"/>
                    </a:cubicBezTo>
                    <a:cubicBezTo>
                      <a:pt x="50" y="14"/>
                      <a:pt x="47" y="11"/>
                      <a:pt x="45" y="12"/>
                    </a:cubicBezTo>
                    <a:cubicBezTo>
                      <a:pt x="45" y="12"/>
                      <a:pt x="48" y="14"/>
                      <a:pt x="48" y="14"/>
                    </a:cubicBezTo>
                    <a:cubicBezTo>
                      <a:pt x="48" y="14"/>
                      <a:pt x="45" y="15"/>
                      <a:pt x="45" y="14"/>
                    </a:cubicBezTo>
                    <a:cubicBezTo>
                      <a:pt x="43" y="13"/>
                      <a:pt x="42" y="12"/>
                      <a:pt x="40" y="11"/>
                    </a:cubicBezTo>
                    <a:cubicBezTo>
                      <a:pt x="39" y="10"/>
                      <a:pt x="31" y="10"/>
                      <a:pt x="31" y="10"/>
                    </a:cubicBezTo>
                    <a:cubicBezTo>
                      <a:pt x="31" y="11"/>
                      <a:pt x="34" y="11"/>
                      <a:pt x="31" y="12"/>
                    </a:cubicBezTo>
                    <a:cubicBezTo>
                      <a:pt x="30" y="12"/>
                      <a:pt x="25" y="14"/>
                      <a:pt x="25" y="14"/>
                    </a:cubicBezTo>
                    <a:cubicBezTo>
                      <a:pt x="26" y="14"/>
                      <a:pt x="29" y="13"/>
                      <a:pt x="29" y="13"/>
                    </a:cubicBezTo>
                    <a:cubicBezTo>
                      <a:pt x="30" y="14"/>
                      <a:pt x="34" y="16"/>
                      <a:pt x="34" y="16"/>
                    </a:cubicBezTo>
                    <a:cubicBezTo>
                      <a:pt x="34" y="16"/>
                      <a:pt x="31" y="15"/>
                      <a:pt x="31" y="16"/>
                    </a:cubicBezTo>
                    <a:cubicBezTo>
                      <a:pt x="31" y="16"/>
                      <a:pt x="32" y="19"/>
                      <a:pt x="30" y="17"/>
                    </a:cubicBezTo>
                    <a:cubicBezTo>
                      <a:pt x="29" y="16"/>
                      <a:pt x="28" y="14"/>
                      <a:pt x="26" y="15"/>
                    </a:cubicBezTo>
                    <a:cubicBezTo>
                      <a:pt x="25" y="15"/>
                      <a:pt x="24" y="17"/>
                      <a:pt x="23" y="16"/>
                    </a:cubicBezTo>
                    <a:cubicBezTo>
                      <a:pt x="22" y="15"/>
                      <a:pt x="21" y="14"/>
                      <a:pt x="19" y="14"/>
                    </a:cubicBezTo>
                    <a:cubicBezTo>
                      <a:pt x="18" y="14"/>
                      <a:pt x="15" y="15"/>
                      <a:pt x="14" y="16"/>
                    </a:cubicBezTo>
                    <a:cubicBezTo>
                      <a:pt x="12" y="17"/>
                      <a:pt x="13" y="18"/>
                      <a:pt x="10" y="17"/>
                    </a:cubicBezTo>
                    <a:cubicBezTo>
                      <a:pt x="8" y="16"/>
                      <a:pt x="7" y="17"/>
                      <a:pt x="5" y="17"/>
                    </a:cubicBezTo>
                    <a:cubicBezTo>
                      <a:pt x="4" y="18"/>
                      <a:pt x="0" y="18"/>
                      <a:pt x="0" y="19"/>
                    </a:cubicBezTo>
                    <a:cubicBezTo>
                      <a:pt x="0" y="21"/>
                      <a:pt x="9" y="19"/>
                      <a:pt x="9" y="20"/>
                    </a:cubicBezTo>
                    <a:cubicBezTo>
                      <a:pt x="9" y="21"/>
                      <a:pt x="6" y="21"/>
                      <a:pt x="5" y="22"/>
                    </a:cubicBezTo>
                    <a:cubicBezTo>
                      <a:pt x="5" y="21"/>
                      <a:pt x="10" y="21"/>
                      <a:pt x="11" y="21"/>
                    </a:cubicBezTo>
                    <a:cubicBezTo>
                      <a:pt x="12" y="21"/>
                      <a:pt x="17" y="21"/>
                      <a:pt x="17" y="21"/>
                    </a:cubicBezTo>
                    <a:cubicBezTo>
                      <a:pt x="17" y="21"/>
                      <a:pt x="15" y="22"/>
                      <a:pt x="14" y="22"/>
                    </a:cubicBezTo>
                    <a:cubicBezTo>
                      <a:pt x="12" y="22"/>
                      <a:pt x="11" y="22"/>
                      <a:pt x="9" y="24"/>
                    </a:cubicBezTo>
                    <a:cubicBezTo>
                      <a:pt x="5" y="26"/>
                      <a:pt x="12" y="26"/>
                      <a:pt x="13" y="26"/>
                    </a:cubicBezTo>
                    <a:cubicBezTo>
                      <a:pt x="17" y="27"/>
                      <a:pt x="20" y="27"/>
                      <a:pt x="24" y="26"/>
                    </a:cubicBezTo>
                    <a:cubicBezTo>
                      <a:pt x="26" y="25"/>
                      <a:pt x="31" y="22"/>
                      <a:pt x="34" y="24"/>
                    </a:cubicBezTo>
                    <a:cubicBezTo>
                      <a:pt x="34" y="24"/>
                      <a:pt x="29" y="26"/>
                      <a:pt x="29" y="26"/>
                    </a:cubicBezTo>
                    <a:cubicBezTo>
                      <a:pt x="27" y="26"/>
                      <a:pt x="25" y="26"/>
                      <a:pt x="23" y="27"/>
                    </a:cubicBezTo>
                    <a:cubicBezTo>
                      <a:pt x="22" y="27"/>
                      <a:pt x="20" y="27"/>
                      <a:pt x="18" y="27"/>
                    </a:cubicBezTo>
                    <a:cubicBezTo>
                      <a:pt x="16" y="28"/>
                      <a:pt x="14" y="27"/>
                      <a:pt x="12" y="28"/>
                    </a:cubicBezTo>
                    <a:cubicBezTo>
                      <a:pt x="13" y="28"/>
                      <a:pt x="16" y="29"/>
                      <a:pt x="16" y="29"/>
                    </a:cubicBezTo>
                    <a:cubicBezTo>
                      <a:pt x="17" y="30"/>
                      <a:pt x="18" y="31"/>
                      <a:pt x="20" y="31"/>
                    </a:cubicBezTo>
                    <a:cubicBezTo>
                      <a:pt x="24" y="31"/>
                      <a:pt x="26" y="28"/>
                      <a:pt x="30" y="27"/>
                    </a:cubicBezTo>
                    <a:cubicBezTo>
                      <a:pt x="31" y="27"/>
                      <a:pt x="44" y="26"/>
                      <a:pt x="44" y="25"/>
                    </a:cubicBezTo>
                    <a:cubicBezTo>
                      <a:pt x="44" y="26"/>
                      <a:pt x="38" y="26"/>
                      <a:pt x="37" y="26"/>
                    </a:cubicBezTo>
                    <a:cubicBezTo>
                      <a:pt x="34" y="27"/>
                      <a:pt x="29" y="28"/>
                      <a:pt x="26" y="30"/>
                    </a:cubicBezTo>
                    <a:cubicBezTo>
                      <a:pt x="23" y="33"/>
                      <a:pt x="32" y="32"/>
                      <a:pt x="33" y="32"/>
                    </a:cubicBezTo>
                    <a:cubicBezTo>
                      <a:pt x="35" y="32"/>
                      <a:pt x="37" y="33"/>
                      <a:pt x="39" y="31"/>
                    </a:cubicBezTo>
                    <a:cubicBezTo>
                      <a:pt x="40" y="31"/>
                      <a:pt x="40" y="30"/>
                      <a:pt x="40" y="29"/>
                    </a:cubicBezTo>
                    <a:cubicBezTo>
                      <a:pt x="41" y="29"/>
                      <a:pt x="42" y="29"/>
                      <a:pt x="42" y="30"/>
                    </a:cubicBezTo>
                    <a:cubicBezTo>
                      <a:pt x="42" y="30"/>
                      <a:pt x="42" y="30"/>
                      <a:pt x="41" y="30"/>
                    </a:cubicBezTo>
                    <a:cubicBezTo>
                      <a:pt x="43" y="30"/>
                      <a:pt x="48" y="28"/>
                      <a:pt x="50" y="29"/>
                    </a:cubicBezTo>
                    <a:cubicBezTo>
                      <a:pt x="49" y="28"/>
                      <a:pt x="44" y="32"/>
                      <a:pt x="43" y="32"/>
                    </a:cubicBezTo>
                    <a:cubicBezTo>
                      <a:pt x="44" y="33"/>
                      <a:pt x="50" y="31"/>
                      <a:pt x="52" y="31"/>
                    </a:cubicBezTo>
                    <a:cubicBezTo>
                      <a:pt x="55" y="31"/>
                      <a:pt x="58" y="30"/>
                      <a:pt x="61" y="28"/>
                    </a:cubicBezTo>
                    <a:cubicBezTo>
                      <a:pt x="62" y="27"/>
                      <a:pt x="62" y="25"/>
                      <a:pt x="62" y="25"/>
                    </a:cubicBezTo>
                    <a:cubicBezTo>
                      <a:pt x="64" y="25"/>
                      <a:pt x="64" y="25"/>
                      <a:pt x="65" y="24"/>
                    </a:cubicBezTo>
                    <a:cubicBezTo>
                      <a:pt x="66" y="24"/>
                      <a:pt x="73" y="20"/>
                      <a:pt x="73" y="21"/>
                    </a:cubicBezTo>
                    <a:cubicBezTo>
                      <a:pt x="73" y="21"/>
                      <a:pt x="69" y="24"/>
                      <a:pt x="69" y="24"/>
                    </a:cubicBezTo>
                    <a:cubicBezTo>
                      <a:pt x="68" y="25"/>
                      <a:pt x="64" y="27"/>
                      <a:pt x="64" y="28"/>
                    </a:cubicBezTo>
                    <a:cubicBezTo>
                      <a:pt x="64" y="29"/>
                      <a:pt x="75" y="28"/>
                      <a:pt x="75" y="29"/>
                    </a:cubicBezTo>
                    <a:cubicBezTo>
                      <a:pt x="75" y="28"/>
                      <a:pt x="60" y="32"/>
                      <a:pt x="60" y="31"/>
                    </a:cubicBezTo>
                    <a:cubicBezTo>
                      <a:pt x="60" y="31"/>
                      <a:pt x="69" y="32"/>
                      <a:pt x="68" y="32"/>
                    </a:cubicBezTo>
                    <a:cubicBezTo>
                      <a:pt x="68" y="33"/>
                      <a:pt x="64" y="33"/>
                      <a:pt x="63" y="33"/>
                    </a:cubicBezTo>
                    <a:cubicBezTo>
                      <a:pt x="61" y="33"/>
                      <a:pt x="58" y="33"/>
                      <a:pt x="56" y="34"/>
                    </a:cubicBezTo>
                    <a:cubicBezTo>
                      <a:pt x="52" y="34"/>
                      <a:pt x="48" y="34"/>
                      <a:pt x="44" y="35"/>
                    </a:cubicBezTo>
                    <a:cubicBezTo>
                      <a:pt x="43" y="35"/>
                      <a:pt x="43" y="36"/>
                      <a:pt x="45" y="36"/>
                    </a:cubicBezTo>
                    <a:cubicBezTo>
                      <a:pt x="46" y="37"/>
                      <a:pt x="49" y="38"/>
                      <a:pt x="50" y="39"/>
                    </a:cubicBezTo>
                    <a:cubicBezTo>
                      <a:pt x="52" y="41"/>
                      <a:pt x="50" y="43"/>
                      <a:pt x="53" y="43"/>
                    </a:cubicBezTo>
                    <a:cubicBezTo>
                      <a:pt x="54" y="42"/>
                      <a:pt x="57" y="43"/>
                      <a:pt x="58" y="42"/>
                    </a:cubicBezTo>
                    <a:cubicBezTo>
                      <a:pt x="49" y="47"/>
                      <a:pt x="44" y="36"/>
                      <a:pt x="37" y="36"/>
                    </a:cubicBezTo>
                    <a:cubicBezTo>
                      <a:pt x="35" y="36"/>
                      <a:pt x="26" y="34"/>
                      <a:pt x="26" y="36"/>
                    </a:cubicBezTo>
                    <a:cubicBezTo>
                      <a:pt x="26" y="36"/>
                      <a:pt x="25" y="38"/>
                      <a:pt x="25" y="38"/>
                    </a:cubicBezTo>
                    <a:cubicBezTo>
                      <a:pt x="26" y="38"/>
                      <a:pt x="32" y="38"/>
                      <a:pt x="32" y="39"/>
                    </a:cubicBezTo>
                    <a:cubicBezTo>
                      <a:pt x="32" y="39"/>
                      <a:pt x="26" y="39"/>
                      <a:pt x="26" y="41"/>
                    </a:cubicBezTo>
                    <a:cubicBezTo>
                      <a:pt x="26" y="42"/>
                      <a:pt x="32" y="42"/>
                      <a:pt x="34" y="43"/>
                    </a:cubicBezTo>
                    <a:cubicBezTo>
                      <a:pt x="35" y="44"/>
                      <a:pt x="36" y="45"/>
                      <a:pt x="37" y="46"/>
                    </a:cubicBezTo>
                    <a:cubicBezTo>
                      <a:pt x="38" y="48"/>
                      <a:pt x="40" y="49"/>
                      <a:pt x="42" y="50"/>
                    </a:cubicBezTo>
                    <a:cubicBezTo>
                      <a:pt x="44" y="51"/>
                      <a:pt x="45" y="51"/>
                      <a:pt x="47" y="50"/>
                    </a:cubicBezTo>
                    <a:cubicBezTo>
                      <a:pt x="48" y="50"/>
                      <a:pt x="50" y="49"/>
                      <a:pt x="51" y="50"/>
                    </a:cubicBezTo>
                    <a:cubicBezTo>
                      <a:pt x="51" y="50"/>
                      <a:pt x="50" y="52"/>
                      <a:pt x="50" y="52"/>
                    </a:cubicBezTo>
                    <a:cubicBezTo>
                      <a:pt x="48" y="52"/>
                      <a:pt x="45" y="51"/>
                      <a:pt x="44" y="52"/>
                    </a:cubicBezTo>
                    <a:cubicBezTo>
                      <a:pt x="44" y="51"/>
                      <a:pt x="48" y="54"/>
                      <a:pt x="48" y="54"/>
                    </a:cubicBezTo>
                    <a:cubicBezTo>
                      <a:pt x="48" y="55"/>
                      <a:pt x="43" y="53"/>
                      <a:pt x="43" y="53"/>
                    </a:cubicBezTo>
                    <a:cubicBezTo>
                      <a:pt x="40" y="51"/>
                      <a:pt x="38" y="51"/>
                      <a:pt x="35" y="51"/>
                    </a:cubicBezTo>
                    <a:cubicBezTo>
                      <a:pt x="33" y="51"/>
                      <a:pt x="32" y="51"/>
                      <a:pt x="30" y="52"/>
                    </a:cubicBezTo>
                    <a:cubicBezTo>
                      <a:pt x="28" y="53"/>
                      <a:pt x="27" y="52"/>
                      <a:pt x="26" y="53"/>
                    </a:cubicBezTo>
                    <a:cubicBezTo>
                      <a:pt x="25" y="54"/>
                      <a:pt x="25" y="55"/>
                      <a:pt x="23" y="55"/>
                    </a:cubicBezTo>
                    <a:cubicBezTo>
                      <a:pt x="22" y="56"/>
                      <a:pt x="21" y="59"/>
                      <a:pt x="23" y="59"/>
                    </a:cubicBezTo>
                    <a:cubicBezTo>
                      <a:pt x="25" y="59"/>
                      <a:pt x="27" y="58"/>
                      <a:pt x="27" y="59"/>
                    </a:cubicBezTo>
                    <a:cubicBezTo>
                      <a:pt x="28" y="61"/>
                      <a:pt x="32" y="60"/>
                      <a:pt x="32" y="59"/>
                    </a:cubicBezTo>
                    <a:cubicBezTo>
                      <a:pt x="33" y="59"/>
                      <a:pt x="35" y="56"/>
                      <a:pt x="35" y="55"/>
                    </a:cubicBezTo>
                    <a:cubicBezTo>
                      <a:pt x="35" y="56"/>
                      <a:pt x="35" y="56"/>
                      <a:pt x="35" y="57"/>
                    </a:cubicBezTo>
                    <a:cubicBezTo>
                      <a:pt x="35" y="57"/>
                      <a:pt x="36" y="57"/>
                      <a:pt x="36" y="57"/>
                    </a:cubicBezTo>
                    <a:cubicBezTo>
                      <a:pt x="36" y="57"/>
                      <a:pt x="35" y="58"/>
                      <a:pt x="35" y="59"/>
                    </a:cubicBezTo>
                    <a:cubicBezTo>
                      <a:pt x="35" y="59"/>
                      <a:pt x="35" y="59"/>
                      <a:pt x="36" y="59"/>
                    </a:cubicBezTo>
                    <a:cubicBezTo>
                      <a:pt x="36" y="59"/>
                      <a:pt x="33" y="60"/>
                      <a:pt x="34" y="60"/>
                    </a:cubicBezTo>
                    <a:cubicBezTo>
                      <a:pt x="34" y="60"/>
                      <a:pt x="34" y="60"/>
                      <a:pt x="34" y="60"/>
                    </a:cubicBezTo>
                    <a:cubicBezTo>
                      <a:pt x="34" y="61"/>
                      <a:pt x="31" y="60"/>
                      <a:pt x="30" y="61"/>
                    </a:cubicBezTo>
                    <a:cubicBezTo>
                      <a:pt x="31" y="61"/>
                      <a:pt x="35" y="61"/>
                      <a:pt x="36" y="62"/>
                    </a:cubicBezTo>
                    <a:cubicBezTo>
                      <a:pt x="36" y="62"/>
                      <a:pt x="31" y="65"/>
                      <a:pt x="32" y="65"/>
                    </a:cubicBezTo>
                    <a:cubicBezTo>
                      <a:pt x="32" y="66"/>
                      <a:pt x="37" y="65"/>
                      <a:pt x="37" y="65"/>
                    </a:cubicBezTo>
                    <a:cubicBezTo>
                      <a:pt x="37" y="65"/>
                      <a:pt x="36" y="65"/>
                      <a:pt x="36" y="65"/>
                    </a:cubicBezTo>
                    <a:cubicBezTo>
                      <a:pt x="36" y="66"/>
                      <a:pt x="41" y="65"/>
                      <a:pt x="42" y="64"/>
                    </a:cubicBezTo>
                    <a:cubicBezTo>
                      <a:pt x="42" y="64"/>
                      <a:pt x="46" y="59"/>
                      <a:pt x="47" y="60"/>
                    </a:cubicBezTo>
                    <a:cubicBezTo>
                      <a:pt x="48" y="61"/>
                      <a:pt x="40" y="67"/>
                      <a:pt x="38" y="68"/>
                    </a:cubicBezTo>
                    <a:cubicBezTo>
                      <a:pt x="35" y="68"/>
                      <a:pt x="33" y="68"/>
                      <a:pt x="30" y="66"/>
                    </a:cubicBezTo>
                    <a:cubicBezTo>
                      <a:pt x="28" y="65"/>
                      <a:pt x="28" y="63"/>
                      <a:pt x="26" y="63"/>
                    </a:cubicBezTo>
                    <a:cubicBezTo>
                      <a:pt x="24" y="62"/>
                      <a:pt x="22" y="62"/>
                      <a:pt x="20" y="62"/>
                    </a:cubicBezTo>
                    <a:cubicBezTo>
                      <a:pt x="17" y="62"/>
                      <a:pt x="17" y="63"/>
                      <a:pt x="19" y="65"/>
                    </a:cubicBezTo>
                    <a:cubicBezTo>
                      <a:pt x="20" y="66"/>
                      <a:pt x="20" y="67"/>
                      <a:pt x="22" y="67"/>
                    </a:cubicBezTo>
                    <a:cubicBezTo>
                      <a:pt x="25" y="67"/>
                      <a:pt x="22" y="67"/>
                      <a:pt x="22" y="68"/>
                    </a:cubicBezTo>
                    <a:cubicBezTo>
                      <a:pt x="22" y="68"/>
                      <a:pt x="26" y="70"/>
                      <a:pt x="26" y="70"/>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346" name="Freeform 610">
                <a:extLst>
                  <a:ext uri="{FF2B5EF4-FFF2-40B4-BE49-F238E27FC236}">
                    <a16:creationId xmlns:a16="http://schemas.microsoft.com/office/drawing/2014/main" id="{8020B579-E50A-654C-94B4-E7A5CCF9C415}"/>
                  </a:ext>
                </a:extLst>
              </p:cNvPr>
              <p:cNvSpPr>
                <a:spLocks/>
              </p:cNvSpPr>
              <p:nvPr/>
            </p:nvSpPr>
            <p:spPr bwMode="auto">
              <a:xfrm>
                <a:off x="8833290" y="4569097"/>
                <a:ext cx="9557" cy="4779"/>
              </a:xfrm>
              <a:custGeom>
                <a:avLst/>
                <a:gdLst>
                  <a:gd name="T0" fmla="*/ 2 w 2"/>
                  <a:gd name="T1" fmla="*/ 0 h 1"/>
                  <a:gd name="T2" fmla="*/ 0 w 2"/>
                  <a:gd name="T3" fmla="*/ 0 h 1"/>
                  <a:gd name="T4" fmla="*/ 2 w 2"/>
                  <a:gd name="T5" fmla="*/ 0 h 1"/>
                </a:gdLst>
                <a:ahLst/>
                <a:cxnLst>
                  <a:cxn ang="0">
                    <a:pos x="T0" y="T1"/>
                  </a:cxn>
                  <a:cxn ang="0">
                    <a:pos x="T2" y="T3"/>
                  </a:cxn>
                  <a:cxn ang="0">
                    <a:pos x="T4" y="T5"/>
                  </a:cxn>
                </a:cxnLst>
                <a:rect l="0" t="0" r="r" b="b"/>
                <a:pathLst>
                  <a:path w="2" h="1">
                    <a:moveTo>
                      <a:pt x="2" y="0"/>
                    </a:moveTo>
                    <a:cubicBezTo>
                      <a:pt x="2" y="1"/>
                      <a:pt x="0" y="0"/>
                      <a:pt x="0" y="0"/>
                    </a:cubicBezTo>
                    <a:cubicBezTo>
                      <a:pt x="1" y="0"/>
                      <a:pt x="2" y="0"/>
                      <a:pt x="2" y="0"/>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347" name="Freeform 611">
                <a:extLst>
                  <a:ext uri="{FF2B5EF4-FFF2-40B4-BE49-F238E27FC236}">
                    <a16:creationId xmlns:a16="http://schemas.microsoft.com/office/drawing/2014/main" id="{0543D8E2-4E7B-5349-A0F5-2FC4A287CC00}"/>
                  </a:ext>
                </a:extLst>
              </p:cNvPr>
              <p:cNvSpPr>
                <a:spLocks/>
              </p:cNvSpPr>
              <p:nvPr/>
            </p:nvSpPr>
            <p:spPr bwMode="auto">
              <a:xfrm>
                <a:off x="8772766" y="4559540"/>
                <a:ext cx="9557" cy="9557"/>
              </a:xfrm>
              <a:custGeom>
                <a:avLst/>
                <a:gdLst>
                  <a:gd name="T0" fmla="*/ 2 w 2"/>
                  <a:gd name="T1" fmla="*/ 0 h 2"/>
                  <a:gd name="T2" fmla="*/ 0 w 2"/>
                  <a:gd name="T3" fmla="*/ 1 h 2"/>
                  <a:gd name="T4" fmla="*/ 2 w 2"/>
                  <a:gd name="T5" fmla="*/ 0 h 2"/>
                </a:gdLst>
                <a:ahLst/>
                <a:cxnLst>
                  <a:cxn ang="0">
                    <a:pos x="T0" y="T1"/>
                  </a:cxn>
                  <a:cxn ang="0">
                    <a:pos x="T2" y="T3"/>
                  </a:cxn>
                  <a:cxn ang="0">
                    <a:pos x="T4" y="T5"/>
                  </a:cxn>
                </a:cxnLst>
                <a:rect l="0" t="0" r="r" b="b"/>
                <a:pathLst>
                  <a:path w="2" h="2">
                    <a:moveTo>
                      <a:pt x="2" y="0"/>
                    </a:moveTo>
                    <a:cubicBezTo>
                      <a:pt x="2" y="1"/>
                      <a:pt x="0" y="2"/>
                      <a:pt x="0" y="1"/>
                    </a:cubicBezTo>
                    <a:cubicBezTo>
                      <a:pt x="0" y="0"/>
                      <a:pt x="2" y="0"/>
                      <a:pt x="2" y="0"/>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348" name="Freeform 612">
                <a:extLst>
                  <a:ext uri="{FF2B5EF4-FFF2-40B4-BE49-F238E27FC236}">
                    <a16:creationId xmlns:a16="http://schemas.microsoft.com/office/drawing/2014/main" id="{DEFD888C-839F-6645-BAB2-CB260F26C2F5}"/>
                  </a:ext>
                </a:extLst>
              </p:cNvPr>
              <p:cNvSpPr>
                <a:spLocks/>
              </p:cNvSpPr>
              <p:nvPr/>
            </p:nvSpPr>
            <p:spPr bwMode="auto">
              <a:xfrm>
                <a:off x="8983012" y="5392560"/>
                <a:ext cx="31856" cy="23893"/>
              </a:xfrm>
              <a:custGeom>
                <a:avLst/>
                <a:gdLst>
                  <a:gd name="T0" fmla="*/ 6 w 7"/>
                  <a:gd name="T1" fmla="*/ 2 h 5"/>
                  <a:gd name="T2" fmla="*/ 1 w 7"/>
                  <a:gd name="T3" fmla="*/ 2 h 5"/>
                  <a:gd name="T4" fmla="*/ 6 w 7"/>
                  <a:gd name="T5" fmla="*/ 2 h 5"/>
                </a:gdLst>
                <a:ahLst/>
                <a:cxnLst>
                  <a:cxn ang="0">
                    <a:pos x="T0" y="T1"/>
                  </a:cxn>
                  <a:cxn ang="0">
                    <a:pos x="T2" y="T3"/>
                  </a:cxn>
                  <a:cxn ang="0">
                    <a:pos x="T4" y="T5"/>
                  </a:cxn>
                </a:cxnLst>
                <a:rect l="0" t="0" r="r" b="b"/>
                <a:pathLst>
                  <a:path w="7" h="5">
                    <a:moveTo>
                      <a:pt x="6" y="2"/>
                    </a:moveTo>
                    <a:cubicBezTo>
                      <a:pt x="7" y="0"/>
                      <a:pt x="0" y="1"/>
                      <a:pt x="1" y="2"/>
                    </a:cubicBezTo>
                    <a:cubicBezTo>
                      <a:pt x="1" y="3"/>
                      <a:pt x="5" y="5"/>
                      <a:pt x="6" y="2"/>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349" name="Rectangle 613">
                <a:extLst>
                  <a:ext uri="{FF2B5EF4-FFF2-40B4-BE49-F238E27FC236}">
                    <a16:creationId xmlns:a16="http://schemas.microsoft.com/office/drawing/2014/main" id="{FEBC7314-B7D4-1548-A6E5-7A4E2CB20FDD}"/>
                  </a:ext>
                </a:extLst>
              </p:cNvPr>
              <p:cNvSpPr>
                <a:spLocks noChangeArrowheads="1"/>
              </p:cNvSpPr>
              <p:nvPr/>
            </p:nvSpPr>
            <p:spPr bwMode="auto">
              <a:xfrm>
                <a:off x="6227516" y="2598838"/>
                <a:ext cx="1594" cy="1594"/>
              </a:xfrm>
              <a:prstGeom prst="rect">
                <a:avLst/>
              </a:pr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350" name="Freeform 614">
                <a:extLst>
                  <a:ext uri="{FF2B5EF4-FFF2-40B4-BE49-F238E27FC236}">
                    <a16:creationId xmlns:a16="http://schemas.microsoft.com/office/drawing/2014/main" id="{6FCA5A3A-4769-C640-A617-908C497E51E5}"/>
                  </a:ext>
                </a:extLst>
              </p:cNvPr>
              <p:cNvSpPr>
                <a:spLocks/>
              </p:cNvSpPr>
              <p:nvPr/>
            </p:nvSpPr>
            <p:spPr bwMode="auto">
              <a:xfrm>
                <a:off x="4629963" y="5252397"/>
                <a:ext cx="47783" cy="41414"/>
              </a:xfrm>
              <a:custGeom>
                <a:avLst/>
                <a:gdLst>
                  <a:gd name="T0" fmla="*/ 4 w 10"/>
                  <a:gd name="T1" fmla="*/ 4 h 9"/>
                  <a:gd name="T2" fmla="*/ 0 w 10"/>
                  <a:gd name="T3" fmla="*/ 8 h 9"/>
                  <a:gd name="T4" fmla="*/ 2 w 10"/>
                  <a:gd name="T5" fmla="*/ 8 h 9"/>
                  <a:gd name="T6" fmla="*/ 5 w 10"/>
                  <a:gd name="T7" fmla="*/ 5 h 9"/>
                  <a:gd name="T8" fmla="*/ 8 w 10"/>
                  <a:gd name="T9" fmla="*/ 0 h 9"/>
                  <a:gd name="T10" fmla="*/ 4 w 10"/>
                  <a:gd name="T11" fmla="*/ 4 h 9"/>
                  <a:gd name="T12" fmla="*/ 4 w 10"/>
                  <a:gd name="T13" fmla="*/ 4 h 9"/>
                </a:gdLst>
                <a:ahLst/>
                <a:cxnLst>
                  <a:cxn ang="0">
                    <a:pos x="T0" y="T1"/>
                  </a:cxn>
                  <a:cxn ang="0">
                    <a:pos x="T2" y="T3"/>
                  </a:cxn>
                  <a:cxn ang="0">
                    <a:pos x="T4" y="T5"/>
                  </a:cxn>
                  <a:cxn ang="0">
                    <a:pos x="T6" y="T7"/>
                  </a:cxn>
                  <a:cxn ang="0">
                    <a:pos x="T8" y="T9"/>
                  </a:cxn>
                  <a:cxn ang="0">
                    <a:pos x="T10" y="T11"/>
                  </a:cxn>
                  <a:cxn ang="0">
                    <a:pos x="T12" y="T13"/>
                  </a:cxn>
                </a:cxnLst>
                <a:rect l="0" t="0" r="r" b="b"/>
                <a:pathLst>
                  <a:path w="10" h="9">
                    <a:moveTo>
                      <a:pt x="4" y="4"/>
                    </a:moveTo>
                    <a:cubicBezTo>
                      <a:pt x="4" y="5"/>
                      <a:pt x="1" y="7"/>
                      <a:pt x="0" y="8"/>
                    </a:cubicBezTo>
                    <a:cubicBezTo>
                      <a:pt x="0" y="9"/>
                      <a:pt x="2" y="8"/>
                      <a:pt x="2" y="8"/>
                    </a:cubicBezTo>
                    <a:cubicBezTo>
                      <a:pt x="3" y="7"/>
                      <a:pt x="4" y="6"/>
                      <a:pt x="5" y="5"/>
                    </a:cubicBezTo>
                    <a:cubicBezTo>
                      <a:pt x="6" y="4"/>
                      <a:pt x="10" y="0"/>
                      <a:pt x="8" y="0"/>
                    </a:cubicBezTo>
                    <a:cubicBezTo>
                      <a:pt x="7" y="0"/>
                      <a:pt x="4" y="3"/>
                      <a:pt x="4" y="4"/>
                    </a:cubicBezTo>
                    <a:cubicBezTo>
                      <a:pt x="4" y="5"/>
                      <a:pt x="4" y="3"/>
                      <a:pt x="4" y="4"/>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351" name="Freeform 615">
                <a:extLst>
                  <a:ext uri="{FF2B5EF4-FFF2-40B4-BE49-F238E27FC236}">
                    <a16:creationId xmlns:a16="http://schemas.microsoft.com/office/drawing/2014/main" id="{1382DF40-618B-E049-AB21-5C13A91AB8AF}"/>
                  </a:ext>
                </a:extLst>
              </p:cNvPr>
              <p:cNvSpPr>
                <a:spLocks/>
              </p:cNvSpPr>
              <p:nvPr/>
            </p:nvSpPr>
            <p:spPr bwMode="auto">
              <a:xfrm>
                <a:off x="3911624" y="3366554"/>
                <a:ext cx="33448" cy="14336"/>
              </a:xfrm>
              <a:custGeom>
                <a:avLst/>
                <a:gdLst>
                  <a:gd name="T0" fmla="*/ 7 w 7"/>
                  <a:gd name="T1" fmla="*/ 1 h 3"/>
                  <a:gd name="T2" fmla="*/ 1 w 7"/>
                  <a:gd name="T3" fmla="*/ 0 h 3"/>
                  <a:gd name="T4" fmla="*/ 7 w 7"/>
                  <a:gd name="T5" fmla="*/ 1 h 3"/>
                </a:gdLst>
                <a:ahLst/>
                <a:cxnLst>
                  <a:cxn ang="0">
                    <a:pos x="T0" y="T1"/>
                  </a:cxn>
                  <a:cxn ang="0">
                    <a:pos x="T2" y="T3"/>
                  </a:cxn>
                  <a:cxn ang="0">
                    <a:pos x="T4" y="T5"/>
                  </a:cxn>
                </a:cxnLst>
                <a:rect l="0" t="0" r="r" b="b"/>
                <a:pathLst>
                  <a:path w="7" h="3">
                    <a:moveTo>
                      <a:pt x="7" y="1"/>
                    </a:moveTo>
                    <a:cubicBezTo>
                      <a:pt x="7" y="0"/>
                      <a:pt x="0" y="0"/>
                      <a:pt x="1" y="0"/>
                    </a:cubicBezTo>
                    <a:cubicBezTo>
                      <a:pt x="2" y="0"/>
                      <a:pt x="6" y="3"/>
                      <a:pt x="7" y="1"/>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352" name="Freeform 618">
                <a:extLst>
                  <a:ext uri="{FF2B5EF4-FFF2-40B4-BE49-F238E27FC236}">
                    <a16:creationId xmlns:a16="http://schemas.microsoft.com/office/drawing/2014/main" id="{3FFACEDD-5800-B942-8B52-2F492909F4AA}"/>
                  </a:ext>
                </a:extLst>
              </p:cNvPr>
              <p:cNvSpPr>
                <a:spLocks/>
              </p:cNvSpPr>
              <p:nvPr/>
            </p:nvSpPr>
            <p:spPr bwMode="auto">
              <a:xfrm>
                <a:off x="4131425" y="4250542"/>
                <a:ext cx="355189" cy="258029"/>
              </a:xfrm>
              <a:custGeom>
                <a:avLst/>
                <a:gdLst>
                  <a:gd name="T0" fmla="*/ 63 w 76"/>
                  <a:gd name="T1" fmla="*/ 28 h 55"/>
                  <a:gd name="T2" fmla="*/ 66 w 76"/>
                  <a:gd name="T3" fmla="*/ 24 h 55"/>
                  <a:gd name="T4" fmla="*/ 67 w 76"/>
                  <a:gd name="T5" fmla="*/ 22 h 55"/>
                  <a:gd name="T6" fmla="*/ 67 w 76"/>
                  <a:gd name="T7" fmla="*/ 18 h 55"/>
                  <a:gd name="T8" fmla="*/ 61 w 76"/>
                  <a:gd name="T9" fmla="*/ 15 h 55"/>
                  <a:gd name="T10" fmla="*/ 63 w 76"/>
                  <a:gd name="T11" fmla="*/ 14 h 55"/>
                  <a:gd name="T12" fmla="*/ 64 w 76"/>
                  <a:gd name="T13" fmla="*/ 11 h 55"/>
                  <a:gd name="T14" fmla="*/ 60 w 76"/>
                  <a:gd name="T15" fmla="*/ 9 h 55"/>
                  <a:gd name="T16" fmla="*/ 59 w 76"/>
                  <a:gd name="T17" fmla="*/ 8 h 55"/>
                  <a:gd name="T18" fmla="*/ 57 w 76"/>
                  <a:gd name="T19" fmla="*/ 9 h 55"/>
                  <a:gd name="T20" fmla="*/ 57 w 76"/>
                  <a:gd name="T21" fmla="*/ 7 h 55"/>
                  <a:gd name="T22" fmla="*/ 54 w 76"/>
                  <a:gd name="T23" fmla="*/ 8 h 55"/>
                  <a:gd name="T24" fmla="*/ 54 w 76"/>
                  <a:gd name="T25" fmla="*/ 6 h 55"/>
                  <a:gd name="T26" fmla="*/ 58 w 76"/>
                  <a:gd name="T27" fmla="*/ 5 h 55"/>
                  <a:gd name="T28" fmla="*/ 55 w 76"/>
                  <a:gd name="T29" fmla="*/ 4 h 55"/>
                  <a:gd name="T30" fmla="*/ 49 w 76"/>
                  <a:gd name="T31" fmla="*/ 4 h 55"/>
                  <a:gd name="T32" fmla="*/ 44 w 76"/>
                  <a:gd name="T33" fmla="*/ 7 h 55"/>
                  <a:gd name="T34" fmla="*/ 38 w 76"/>
                  <a:gd name="T35" fmla="*/ 5 h 55"/>
                  <a:gd name="T36" fmla="*/ 29 w 76"/>
                  <a:gd name="T37" fmla="*/ 5 h 55"/>
                  <a:gd name="T38" fmla="*/ 26 w 76"/>
                  <a:gd name="T39" fmla="*/ 2 h 55"/>
                  <a:gd name="T40" fmla="*/ 20 w 76"/>
                  <a:gd name="T41" fmla="*/ 0 h 55"/>
                  <a:gd name="T42" fmla="*/ 11 w 76"/>
                  <a:gd name="T43" fmla="*/ 4 h 55"/>
                  <a:gd name="T44" fmla="*/ 13 w 76"/>
                  <a:gd name="T45" fmla="*/ 12 h 55"/>
                  <a:gd name="T46" fmla="*/ 8 w 76"/>
                  <a:gd name="T47" fmla="*/ 8 h 55"/>
                  <a:gd name="T48" fmla="*/ 10 w 76"/>
                  <a:gd name="T49" fmla="*/ 5 h 55"/>
                  <a:gd name="T50" fmla="*/ 8 w 76"/>
                  <a:gd name="T51" fmla="*/ 1 h 55"/>
                  <a:gd name="T52" fmla="*/ 4 w 76"/>
                  <a:gd name="T53" fmla="*/ 7 h 55"/>
                  <a:gd name="T54" fmla="*/ 3 w 76"/>
                  <a:gd name="T55" fmla="*/ 12 h 55"/>
                  <a:gd name="T56" fmla="*/ 5 w 76"/>
                  <a:gd name="T57" fmla="*/ 13 h 55"/>
                  <a:gd name="T58" fmla="*/ 7 w 76"/>
                  <a:gd name="T59" fmla="*/ 16 h 55"/>
                  <a:gd name="T60" fmla="*/ 10 w 76"/>
                  <a:gd name="T61" fmla="*/ 23 h 55"/>
                  <a:gd name="T62" fmla="*/ 13 w 76"/>
                  <a:gd name="T63" fmla="*/ 23 h 55"/>
                  <a:gd name="T64" fmla="*/ 15 w 76"/>
                  <a:gd name="T65" fmla="*/ 22 h 55"/>
                  <a:gd name="T66" fmla="*/ 21 w 76"/>
                  <a:gd name="T67" fmla="*/ 27 h 55"/>
                  <a:gd name="T68" fmla="*/ 23 w 76"/>
                  <a:gd name="T69" fmla="*/ 27 h 55"/>
                  <a:gd name="T70" fmla="*/ 26 w 76"/>
                  <a:gd name="T71" fmla="*/ 27 h 55"/>
                  <a:gd name="T72" fmla="*/ 31 w 76"/>
                  <a:gd name="T73" fmla="*/ 29 h 55"/>
                  <a:gd name="T74" fmla="*/ 31 w 76"/>
                  <a:gd name="T75" fmla="*/ 38 h 55"/>
                  <a:gd name="T76" fmla="*/ 32 w 76"/>
                  <a:gd name="T77" fmla="*/ 41 h 55"/>
                  <a:gd name="T78" fmla="*/ 30 w 76"/>
                  <a:gd name="T79" fmla="*/ 44 h 55"/>
                  <a:gd name="T80" fmla="*/ 40 w 76"/>
                  <a:gd name="T81" fmla="*/ 53 h 55"/>
                  <a:gd name="T82" fmla="*/ 42 w 76"/>
                  <a:gd name="T83" fmla="*/ 54 h 55"/>
                  <a:gd name="T84" fmla="*/ 45 w 76"/>
                  <a:gd name="T85" fmla="*/ 52 h 55"/>
                  <a:gd name="T86" fmla="*/ 51 w 76"/>
                  <a:gd name="T87" fmla="*/ 47 h 55"/>
                  <a:gd name="T88" fmla="*/ 49 w 76"/>
                  <a:gd name="T89" fmla="*/ 44 h 55"/>
                  <a:gd name="T90" fmla="*/ 48 w 76"/>
                  <a:gd name="T91" fmla="*/ 41 h 55"/>
                  <a:gd name="T92" fmla="*/ 45 w 76"/>
                  <a:gd name="T93" fmla="*/ 38 h 55"/>
                  <a:gd name="T94" fmla="*/ 52 w 76"/>
                  <a:gd name="T95" fmla="*/ 38 h 55"/>
                  <a:gd name="T96" fmla="*/ 54 w 76"/>
                  <a:gd name="T97" fmla="*/ 40 h 55"/>
                  <a:gd name="T98" fmla="*/ 56 w 76"/>
                  <a:gd name="T99" fmla="*/ 38 h 55"/>
                  <a:gd name="T100" fmla="*/ 62 w 76"/>
                  <a:gd name="T101" fmla="*/ 36 h 55"/>
                  <a:gd name="T102" fmla="*/ 67 w 76"/>
                  <a:gd name="T103" fmla="*/ 33 h 55"/>
                  <a:gd name="T104" fmla="*/ 63 w 76"/>
                  <a:gd name="T105" fmla="*/ 2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6" h="55">
                    <a:moveTo>
                      <a:pt x="63" y="28"/>
                    </a:moveTo>
                    <a:cubicBezTo>
                      <a:pt x="63" y="26"/>
                      <a:pt x="63" y="25"/>
                      <a:pt x="66" y="24"/>
                    </a:cubicBezTo>
                    <a:cubicBezTo>
                      <a:pt x="66" y="23"/>
                      <a:pt x="68" y="23"/>
                      <a:pt x="67" y="22"/>
                    </a:cubicBezTo>
                    <a:cubicBezTo>
                      <a:pt x="66" y="21"/>
                      <a:pt x="65" y="19"/>
                      <a:pt x="67" y="18"/>
                    </a:cubicBezTo>
                    <a:cubicBezTo>
                      <a:pt x="76" y="14"/>
                      <a:pt x="61" y="15"/>
                      <a:pt x="61" y="15"/>
                    </a:cubicBezTo>
                    <a:cubicBezTo>
                      <a:pt x="61" y="14"/>
                      <a:pt x="62" y="14"/>
                      <a:pt x="63" y="14"/>
                    </a:cubicBezTo>
                    <a:cubicBezTo>
                      <a:pt x="64" y="14"/>
                      <a:pt x="64" y="12"/>
                      <a:pt x="64" y="11"/>
                    </a:cubicBezTo>
                    <a:cubicBezTo>
                      <a:pt x="64" y="10"/>
                      <a:pt x="60" y="8"/>
                      <a:pt x="60" y="9"/>
                    </a:cubicBezTo>
                    <a:cubicBezTo>
                      <a:pt x="60" y="10"/>
                      <a:pt x="59" y="8"/>
                      <a:pt x="59" y="8"/>
                    </a:cubicBezTo>
                    <a:cubicBezTo>
                      <a:pt x="58" y="8"/>
                      <a:pt x="58" y="10"/>
                      <a:pt x="57" y="9"/>
                    </a:cubicBezTo>
                    <a:cubicBezTo>
                      <a:pt x="57" y="9"/>
                      <a:pt x="57" y="8"/>
                      <a:pt x="57" y="7"/>
                    </a:cubicBezTo>
                    <a:cubicBezTo>
                      <a:pt x="56" y="6"/>
                      <a:pt x="55" y="8"/>
                      <a:pt x="54" y="8"/>
                    </a:cubicBezTo>
                    <a:cubicBezTo>
                      <a:pt x="54" y="8"/>
                      <a:pt x="54" y="6"/>
                      <a:pt x="54" y="6"/>
                    </a:cubicBezTo>
                    <a:cubicBezTo>
                      <a:pt x="54" y="4"/>
                      <a:pt x="57" y="5"/>
                      <a:pt x="58" y="5"/>
                    </a:cubicBezTo>
                    <a:cubicBezTo>
                      <a:pt x="59" y="4"/>
                      <a:pt x="55" y="4"/>
                      <a:pt x="55" y="4"/>
                    </a:cubicBezTo>
                    <a:cubicBezTo>
                      <a:pt x="53" y="4"/>
                      <a:pt x="51" y="3"/>
                      <a:pt x="49" y="4"/>
                    </a:cubicBezTo>
                    <a:cubicBezTo>
                      <a:pt x="47" y="5"/>
                      <a:pt x="46" y="8"/>
                      <a:pt x="44" y="7"/>
                    </a:cubicBezTo>
                    <a:cubicBezTo>
                      <a:pt x="41" y="7"/>
                      <a:pt x="40" y="7"/>
                      <a:pt x="38" y="5"/>
                    </a:cubicBezTo>
                    <a:cubicBezTo>
                      <a:pt x="36" y="3"/>
                      <a:pt x="32" y="5"/>
                      <a:pt x="29" y="5"/>
                    </a:cubicBezTo>
                    <a:cubicBezTo>
                      <a:pt x="27" y="5"/>
                      <a:pt x="27" y="4"/>
                      <a:pt x="26" y="2"/>
                    </a:cubicBezTo>
                    <a:cubicBezTo>
                      <a:pt x="25" y="0"/>
                      <a:pt x="23" y="0"/>
                      <a:pt x="20" y="0"/>
                    </a:cubicBezTo>
                    <a:cubicBezTo>
                      <a:pt x="19" y="0"/>
                      <a:pt x="11" y="1"/>
                      <a:pt x="11" y="4"/>
                    </a:cubicBezTo>
                    <a:cubicBezTo>
                      <a:pt x="11" y="7"/>
                      <a:pt x="15" y="8"/>
                      <a:pt x="13" y="12"/>
                    </a:cubicBezTo>
                    <a:cubicBezTo>
                      <a:pt x="11" y="14"/>
                      <a:pt x="7" y="10"/>
                      <a:pt x="8" y="8"/>
                    </a:cubicBezTo>
                    <a:cubicBezTo>
                      <a:pt x="8" y="7"/>
                      <a:pt x="10" y="6"/>
                      <a:pt x="10" y="5"/>
                    </a:cubicBezTo>
                    <a:cubicBezTo>
                      <a:pt x="11" y="3"/>
                      <a:pt x="8" y="2"/>
                      <a:pt x="8" y="1"/>
                    </a:cubicBezTo>
                    <a:cubicBezTo>
                      <a:pt x="5" y="3"/>
                      <a:pt x="4" y="4"/>
                      <a:pt x="4" y="7"/>
                    </a:cubicBezTo>
                    <a:cubicBezTo>
                      <a:pt x="3" y="8"/>
                      <a:pt x="0" y="12"/>
                      <a:pt x="3" y="12"/>
                    </a:cubicBezTo>
                    <a:cubicBezTo>
                      <a:pt x="3" y="12"/>
                      <a:pt x="4" y="12"/>
                      <a:pt x="5" y="13"/>
                    </a:cubicBezTo>
                    <a:cubicBezTo>
                      <a:pt x="5" y="14"/>
                      <a:pt x="6" y="15"/>
                      <a:pt x="7" y="16"/>
                    </a:cubicBezTo>
                    <a:cubicBezTo>
                      <a:pt x="9" y="18"/>
                      <a:pt x="5" y="22"/>
                      <a:pt x="10" y="23"/>
                    </a:cubicBezTo>
                    <a:cubicBezTo>
                      <a:pt x="10" y="23"/>
                      <a:pt x="12" y="23"/>
                      <a:pt x="13" y="23"/>
                    </a:cubicBezTo>
                    <a:cubicBezTo>
                      <a:pt x="14" y="23"/>
                      <a:pt x="14" y="22"/>
                      <a:pt x="15" y="22"/>
                    </a:cubicBezTo>
                    <a:cubicBezTo>
                      <a:pt x="18" y="22"/>
                      <a:pt x="19" y="25"/>
                      <a:pt x="21" y="27"/>
                    </a:cubicBezTo>
                    <a:cubicBezTo>
                      <a:pt x="21" y="27"/>
                      <a:pt x="22" y="28"/>
                      <a:pt x="23" y="27"/>
                    </a:cubicBezTo>
                    <a:cubicBezTo>
                      <a:pt x="23" y="26"/>
                      <a:pt x="24" y="27"/>
                      <a:pt x="26" y="27"/>
                    </a:cubicBezTo>
                    <a:cubicBezTo>
                      <a:pt x="28" y="28"/>
                      <a:pt x="33" y="25"/>
                      <a:pt x="31" y="29"/>
                    </a:cubicBezTo>
                    <a:cubicBezTo>
                      <a:pt x="29" y="32"/>
                      <a:pt x="29" y="35"/>
                      <a:pt x="31" y="38"/>
                    </a:cubicBezTo>
                    <a:cubicBezTo>
                      <a:pt x="31" y="39"/>
                      <a:pt x="32" y="40"/>
                      <a:pt x="32" y="41"/>
                    </a:cubicBezTo>
                    <a:cubicBezTo>
                      <a:pt x="32" y="42"/>
                      <a:pt x="29" y="43"/>
                      <a:pt x="30" y="44"/>
                    </a:cubicBezTo>
                    <a:cubicBezTo>
                      <a:pt x="33" y="47"/>
                      <a:pt x="34" y="55"/>
                      <a:pt x="40" y="53"/>
                    </a:cubicBezTo>
                    <a:cubicBezTo>
                      <a:pt x="41" y="53"/>
                      <a:pt x="41" y="54"/>
                      <a:pt x="42" y="54"/>
                    </a:cubicBezTo>
                    <a:cubicBezTo>
                      <a:pt x="43" y="54"/>
                      <a:pt x="44" y="53"/>
                      <a:pt x="45" y="52"/>
                    </a:cubicBezTo>
                    <a:cubicBezTo>
                      <a:pt x="47" y="51"/>
                      <a:pt x="48" y="49"/>
                      <a:pt x="51" y="47"/>
                    </a:cubicBezTo>
                    <a:cubicBezTo>
                      <a:pt x="53" y="46"/>
                      <a:pt x="49" y="46"/>
                      <a:pt x="49" y="44"/>
                    </a:cubicBezTo>
                    <a:cubicBezTo>
                      <a:pt x="49" y="43"/>
                      <a:pt x="48" y="42"/>
                      <a:pt x="48" y="41"/>
                    </a:cubicBezTo>
                    <a:cubicBezTo>
                      <a:pt x="48" y="40"/>
                      <a:pt x="45" y="39"/>
                      <a:pt x="45" y="38"/>
                    </a:cubicBezTo>
                    <a:cubicBezTo>
                      <a:pt x="45" y="37"/>
                      <a:pt x="51" y="38"/>
                      <a:pt x="52" y="38"/>
                    </a:cubicBezTo>
                    <a:cubicBezTo>
                      <a:pt x="54" y="38"/>
                      <a:pt x="53" y="39"/>
                      <a:pt x="54" y="40"/>
                    </a:cubicBezTo>
                    <a:cubicBezTo>
                      <a:pt x="55" y="40"/>
                      <a:pt x="55" y="38"/>
                      <a:pt x="56" y="38"/>
                    </a:cubicBezTo>
                    <a:cubicBezTo>
                      <a:pt x="57" y="37"/>
                      <a:pt x="60" y="37"/>
                      <a:pt x="62" y="36"/>
                    </a:cubicBezTo>
                    <a:cubicBezTo>
                      <a:pt x="63" y="35"/>
                      <a:pt x="65" y="34"/>
                      <a:pt x="67" y="33"/>
                    </a:cubicBezTo>
                    <a:cubicBezTo>
                      <a:pt x="66" y="31"/>
                      <a:pt x="63" y="30"/>
                      <a:pt x="63" y="28"/>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353" name="Freeform 619">
                <a:extLst>
                  <a:ext uri="{FF2B5EF4-FFF2-40B4-BE49-F238E27FC236}">
                    <a16:creationId xmlns:a16="http://schemas.microsoft.com/office/drawing/2014/main" id="{7352EFF5-F981-ED4F-BAC7-E4788C410A72}"/>
                  </a:ext>
                </a:extLst>
              </p:cNvPr>
              <p:cNvSpPr>
                <a:spLocks/>
              </p:cNvSpPr>
              <p:nvPr/>
            </p:nvSpPr>
            <p:spPr bwMode="auto">
              <a:xfrm>
                <a:off x="4416532" y="4320625"/>
                <a:ext cx="121050" cy="178390"/>
              </a:xfrm>
              <a:custGeom>
                <a:avLst/>
                <a:gdLst>
                  <a:gd name="T0" fmla="*/ 22 w 26"/>
                  <a:gd name="T1" fmla="*/ 29 h 38"/>
                  <a:gd name="T2" fmla="*/ 18 w 26"/>
                  <a:gd name="T3" fmla="*/ 21 h 38"/>
                  <a:gd name="T4" fmla="*/ 20 w 26"/>
                  <a:gd name="T5" fmla="*/ 18 h 38"/>
                  <a:gd name="T6" fmla="*/ 22 w 26"/>
                  <a:gd name="T7" fmla="*/ 15 h 38"/>
                  <a:gd name="T8" fmla="*/ 22 w 26"/>
                  <a:gd name="T9" fmla="*/ 13 h 38"/>
                  <a:gd name="T10" fmla="*/ 20 w 26"/>
                  <a:gd name="T11" fmla="*/ 11 h 38"/>
                  <a:gd name="T12" fmla="*/ 16 w 26"/>
                  <a:gd name="T13" fmla="*/ 7 h 38"/>
                  <a:gd name="T14" fmla="*/ 9 w 26"/>
                  <a:gd name="T15" fmla="*/ 0 h 38"/>
                  <a:gd name="T16" fmla="*/ 5 w 26"/>
                  <a:gd name="T17" fmla="*/ 5 h 38"/>
                  <a:gd name="T18" fmla="*/ 6 w 26"/>
                  <a:gd name="T19" fmla="*/ 8 h 38"/>
                  <a:gd name="T20" fmla="*/ 3 w 26"/>
                  <a:gd name="T21" fmla="*/ 10 h 38"/>
                  <a:gd name="T22" fmla="*/ 4 w 26"/>
                  <a:gd name="T23" fmla="*/ 16 h 38"/>
                  <a:gd name="T24" fmla="*/ 7 w 26"/>
                  <a:gd name="T25" fmla="*/ 18 h 38"/>
                  <a:gd name="T26" fmla="*/ 8 w 26"/>
                  <a:gd name="T27" fmla="*/ 20 h 38"/>
                  <a:gd name="T28" fmla="*/ 8 w 26"/>
                  <a:gd name="T29" fmla="*/ 27 h 38"/>
                  <a:gd name="T30" fmla="*/ 11 w 26"/>
                  <a:gd name="T31" fmla="*/ 35 h 38"/>
                  <a:gd name="T32" fmla="*/ 17 w 26"/>
                  <a:gd name="T33" fmla="*/ 35 h 38"/>
                  <a:gd name="T34" fmla="*/ 21 w 26"/>
                  <a:gd name="T35" fmla="*/ 34 h 38"/>
                  <a:gd name="T36" fmla="*/ 26 w 26"/>
                  <a:gd name="T37" fmla="*/ 34 h 38"/>
                  <a:gd name="T38" fmla="*/ 22 w 26"/>
                  <a:gd name="T39" fmla="*/ 29 h 38"/>
                  <a:gd name="T40" fmla="*/ 22 w 26"/>
                  <a:gd name="T41" fmla="*/ 2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 h="38">
                    <a:moveTo>
                      <a:pt x="22" y="29"/>
                    </a:moveTo>
                    <a:cubicBezTo>
                      <a:pt x="22" y="28"/>
                      <a:pt x="17" y="22"/>
                      <a:pt x="18" y="21"/>
                    </a:cubicBezTo>
                    <a:cubicBezTo>
                      <a:pt x="19" y="20"/>
                      <a:pt x="18" y="19"/>
                      <a:pt x="20" y="18"/>
                    </a:cubicBezTo>
                    <a:cubicBezTo>
                      <a:pt x="23" y="18"/>
                      <a:pt x="22" y="16"/>
                      <a:pt x="22" y="15"/>
                    </a:cubicBezTo>
                    <a:cubicBezTo>
                      <a:pt x="22" y="14"/>
                      <a:pt x="22" y="13"/>
                      <a:pt x="22" y="13"/>
                    </a:cubicBezTo>
                    <a:cubicBezTo>
                      <a:pt x="22" y="12"/>
                      <a:pt x="21" y="12"/>
                      <a:pt x="20" y="11"/>
                    </a:cubicBezTo>
                    <a:cubicBezTo>
                      <a:pt x="19" y="9"/>
                      <a:pt x="16" y="9"/>
                      <a:pt x="16" y="7"/>
                    </a:cubicBezTo>
                    <a:cubicBezTo>
                      <a:pt x="15" y="4"/>
                      <a:pt x="11" y="1"/>
                      <a:pt x="9" y="0"/>
                    </a:cubicBezTo>
                    <a:cubicBezTo>
                      <a:pt x="9" y="3"/>
                      <a:pt x="4" y="3"/>
                      <a:pt x="5" y="5"/>
                    </a:cubicBezTo>
                    <a:cubicBezTo>
                      <a:pt x="5" y="6"/>
                      <a:pt x="7" y="7"/>
                      <a:pt x="6" y="8"/>
                    </a:cubicBezTo>
                    <a:cubicBezTo>
                      <a:pt x="5" y="8"/>
                      <a:pt x="3" y="9"/>
                      <a:pt x="3" y="10"/>
                    </a:cubicBezTo>
                    <a:cubicBezTo>
                      <a:pt x="0" y="11"/>
                      <a:pt x="2" y="14"/>
                      <a:pt x="4" y="16"/>
                    </a:cubicBezTo>
                    <a:cubicBezTo>
                      <a:pt x="5" y="17"/>
                      <a:pt x="5" y="18"/>
                      <a:pt x="7" y="18"/>
                    </a:cubicBezTo>
                    <a:cubicBezTo>
                      <a:pt x="8" y="18"/>
                      <a:pt x="7" y="19"/>
                      <a:pt x="8" y="20"/>
                    </a:cubicBezTo>
                    <a:cubicBezTo>
                      <a:pt x="10" y="23"/>
                      <a:pt x="9" y="24"/>
                      <a:pt x="8" y="27"/>
                    </a:cubicBezTo>
                    <a:cubicBezTo>
                      <a:pt x="8" y="30"/>
                      <a:pt x="10" y="33"/>
                      <a:pt x="11" y="35"/>
                    </a:cubicBezTo>
                    <a:cubicBezTo>
                      <a:pt x="14" y="38"/>
                      <a:pt x="15" y="35"/>
                      <a:pt x="17" y="35"/>
                    </a:cubicBezTo>
                    <a:cubicBezTo>
                      <a:pt x="19" y="35"/>
                      <a:pt x="20" y="34"/>
                      <a:pt x="21" y="34"/>
                    </a:cubicBezTo>
                    <a:cubicBezTo>
                      <a:pt x="23" y="33"/>
                      <a:pt x="24" y="33"/>
                      <a:pt x="26" y="34"/>
                    </a:cubicBezTo>
                    <a:cubicBezTo>
                      <a:pt x="25" y="32"/>
                      <a:pt x="24" y="30"/>
                      <a:pt x="22" y="29"/>
                    </a:cubicBezTo>
                    <a:cubicBezTo>
                      <a:pt x="21" y="27"/>
                      <a:pt x="23" y="29"/>
                      <a:pt x="22" y="29"/>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354" name="Freeform 620">
                <a:extLst>
                  <a:ext uri="{FF2B5EF4-FFF2-40B4-BE49-F238E27FC236}">
                    <a16:creationId xmlns:a16="http://schemas.microsoft.com/office/drawing/2014/main" id="{9847D8E2-0EB9-D24E-9CB2-E14630B139DD}"/>
                  </a:ext>
                </a:extLst>
              </p:cNvPr>
              <p:cNvSpPr>
                <a:spLocks/>
              </p:cNvSpPr>
              <p:nvPr/>
            </p:nvSpPr>
            <p:spPr bwMode="auto">
              <a:xfrm>
                <a:off x="4494578" y="4376372"/>
                <a:ext cx="103530" cy="108308"/>
              </a:xfrm>
              <a:custGeom>
                <a:avLst/>
                <a:gdLst>
                  <a:gd name="T0" fmla="*/ 19 w 22"/>
                  <a:gd name="T1" fmla="*/ 7 h 23"/>
                  <a:gd name="T2" fmla="*/ 22 w 22"/>
                  <a:gd name="T3" fmla="*/ 2 h 23"/>
                  <a:gd name="T4" fmla="*/ 12 w 22"/>
                  <a:gd name="T5" fmla="*/ 2 h 23"/>
                  <a:gd name="T6" fmla="*/ 9 w 22"/>
                  <a:gd name="T7" fmla="*/ 0 h 23"/>
                  <a:gd name="T8" fmla="*/ 5 w 22"/>
                  <a:gd name="T9" fmla="*/ 1 h 23"/>
                  <a:gd name="T10" fmla="*/ 4 w 22"/>
                  <a:gd name="T11" fmla="*/ 6 h 23"/>
                  <a:gd name="T12" fmla="*/ 1 w 22"/>
                  <a:gd name="T13" fmla="*/ 10 h 23"/>
                  <a:gd name="T14" fmla="*/ 4 w 22"/>
                  <a:gd name="T15" fmla="*/ 15 h 23"/>
                  <a:gd name="T16" fmla="*/ 9 w 22"/>
                  <a:gd name="T17" fmla="*/ 22 h 23"/>
                  <a:gd name="T18" fmla="*/ 12 w 22"/>
                  <a:gd name="T19" fmla="*/ 19 h 23"/>
                  <a:gd name="T20" fmla="*/ 16 w 22"/>
                  <a:gd name="T21" fmla="*/ 18 h 23"/>
                  <a:gd name="T22" fmla="*/ 19 w 22"/>
                  <a:gd name="T23" fmla="*/ 19 h 23"/>
                  <a:gd name="T24" fmla="*/ 20 w 22"/>
                  <a:gd name="T25" fmla="*/ 14 h 23"/>
                  <a:gd name="T26" fmla="*/ 19 w 22"/>
                  <a:gd name="T27"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3">
                    <a:moveTo>
                      <a:pt x="19" y="7"/>
                    </a:moveTo>
                    <a:cubicBezTo>
                      <a:pt x="19" y="5"/>
                      <a:pt x="21" y="3"/>
                      <a:pt x="22" y="2"/>
                    </a:cubicBezTo>
                    <a:cubicBezTo>
                      <a:pt x="19" y="1"/>
                      <a:pt x="14" y="0"/>
                      <a:pt x="12" y="2"/>
                    </a:cubicBezTo>
                    <a:cubicBezTo>
                      <a:pt x="10" y="3"/>
                      <a:pt x="9" y="1"/>
                      <a:pt x="9" y="0"/>
                    </a:cubicBezTo>
                    <a:cubicBezTo>
                      <a:pt x="8" y="0"/>
                      <a:pt x="7" y="2"/>
                      <a:pt x="5" y="1"/>
                    </a:cubicBezTo>
                    <a:cubicBezTo>
                      <a:pt x="5" y="2"/>
                      <a:pt x="7" y="6"/>
                      <a:pt x="4" y="6"/>
                    </a:cubicBezTo>
                    <a:cubicBezTo>
                      <a:pt x="2" y="7"/>
                      <a:pt x="0" y="8"/>
                      <a:pt x="1" y="10"/>
                    </a:cubicBezTo>
                    <a:cubicBezTo>
                      <a:pt x="2" y="12"/>
                      <a:pt x="3" y="13"/>
                      <a:pt x="4" y="15"/>
                    </a:cubicBezTo>
                    <a:cubicBezTo>
                      <a:pt x="5" y="17"/>
                      <a:pt x="7" y="19"/>
                      <a:pt x="9" y="22"/>
                    </a:cubicBezTo>
                    <a:cubicBezTo>
                      <a:pt x="12" y="23"/>
                      <a:pt x="10" y="19"/>
                      <a:pt x="12" y="19"/>
                    </a:cubicBezTo>
                    <a:cubicBezTo>
                      <a:pt x="14" y="19"/>
                      <a:pt x="15" y="19"/>
                      <a:pt x="16" y="18"/>
                    </a:cubicBezTo>
                    <a:cubicBezTo>
                      <a:pt x="17" y="18"/>
                      <a:pt x="17" y="20"/>
                      <a:pt x="19" y="19"/>
                    </a:cubicBezTo>
                    <a:cubicBezTo>
                      <a:pt x="20" y="17"/>
                      <a:pt x="21" y="16"/>
                      <a:pt x="20" y="14"/>
                    </a:cubicBezTo>
                    <a:cubicBezTo>
                      <a:pt x="20" y="12"/>
                      <a:pt x="19" y="9"/>
                      <a:pt x="19" y="7"/>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355" name="Freeform 621">
                <a:extLst>
                  <a:ext uri="{FF2B5EF4-FFF2-40B4-BE49-F238E27FC236}">
                    <a16:creationId xmlns:a16="http://schemas.microsoft.com/office/drawing/2014/main" id="{8CE41028-BEAC-674A-B0C9-7DCACC7EAEB3}"/>
                  </a:ext>
                </a:extLst>
              </p:cNvPr>
              <p:cNvSpPr>
                <a:spLocks/>
              </p:cNvSpPr>
              <p:nvPr/>
            </p:nvSpPr>
            <p:spPr bwMode="auto">
              <a:xfrm>
                <a:off x="4578995" y="4385930"/>
                <a:ext cx="74861" cy="84419"/>
              </a:xfrm>
              <a:custGeom>
                <a:avLst/>
                <a:gdLst>
                  <a:gd name="T0" fmla="*/ 12 w 16"/>
                  <a:gd name="T1" fmla="*/ 5 h 18"/>
                  <a:gd name="T2" fmla="*/ 5 w 16"/>
                  <a:gd name="T3" fmla="*/ 1 h 18"/>
                  <a:gd name="T4" fmla="*/ 1 w 16"/>
                  <a:gd name="T5" fmla="*/ 6 h 18"/>
                  <a:gd name="T6" fmla="*/ 2 w 16"/>
                  <a:gd name="T7" fmla="*/ 12 h 18"/>
                  <a:gd name="T8" fmla="*/ 0 w 16"/>
                  <a:gd name="T9" fmla="*/ 17 h 18"/>
                  <a:gd name="T10" fmla="*/ 4 w 16"/>
                  <a:gd name="T11" fmla="*/ 17 h 18"/>
                  <a:gd name="T12" fmla="*/ 9 w 16"/>
                  <a:gd name="T13" fmla="*/ 17 h 18"/>
                  <a:gd name="T14" fmla="*/ 16 w 16"/>
                  <a:gd name="T15" fmla="*/ 8 h 18"/>
                  <a:gd name="T16" fmla="*/ 12 w 16"/>
                  <a:gd name="T17" fmla="*/ 5 h 18"/>
                  <a:gd name="T18" fmla="*/ 12 w 16"/>
                  <a:gd name="T19"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8">
                    <a:moveTo>
                      <a:pt x="12" y="5"/>
                    </a:moveTo>
                    <a:cubicBezTo>
                      <a:pt x="10" y="3"/>
                      <a:pt x="8" y="1"/>
                      <a:pt x="5" y="1"/>
                    </a:cubicBezTo>
                    <a:cubicBezTo>
                      <a:pt x="3" y="0"/>
                      <a:pt x="0" y="4"/>
                      <a:pt x="1" y="6"/>
                    </a:cubicBezTo>
                    <a:cubicBezTo>
                      <a:pt x="1" y="8"/>
                      <a:pt x="2" y="10"/>
                      <a:pt x="2" y="12"/>
                    </a:cubicBezTo>
                    <a:cubicBezTo>
                      <a:pt x="3" y="14"/>
                      <a:pt x="1" y="16"/>
                      <a:pt x="0" y="17"/>
                    </a:cubicBezTo>
                    <a:cubicBezTo>
                      <a:pt x="1" y="18"/>
                      <a:pt x="3" y="17"/>
                      <a:pt x="4" y="17"/>
                    </a:cubicBezTo>
                    <a:cubicBezTo>
                      <a:pt x="6" y="17"/>
                      <a:pt x="7" y="18"/>
                      <a:pt x="9" y="17"/>
                    </a:cubicBezTo>
                    <a:cubicBezTo>
                      <a:pt x="12" y="16"/>
                      <a:pt x="13" y="10"/>
                      <a:pt x="16" y="8"/>
                    </a:cubicBezTo>
                    <a:cubicBezTo>
                      <a:pt x="14" y="7"/>
                      <a:pt x="13" y="6"/>
                      <a:pt x="12" y="5"/>
                    </a:cubicBezTo>
                    <a:cubicBezTo>
                      <a:pt x="10" y="4"/>
                      <a:pt x="13" y="6"/>
                      <a:pt x="12" y="5"/>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356" name="Freeform 622">
                <a:extLst>
                  <a:ext uri="{FF2B5EF4-FFF2-40B4-BE49-F238E27FC236}">
                    <a16:creationId xmlns:a16="http://schemas.microsoft.com/office/drawing/2014/main" id="{4535BCC2-E0F6-A04D-9419-8333401B1E00}"/>
                  </a:ext>
                </a:extLst>
              </p:cNvPr>
              <p:cNvSpPr>
                <a:spLocks/>
              </p:cNvSpPr>
              <p:nvPr/>
            </p:nvSpPr>
            <p:spPr bwMode="auto">
              <a:xfrm>
                <a:off x="3911624" y="4226652"/>
                <a:ext cx="377488" cy="393415"/>
              </a:xfrm>
              <a:custGeom>
                <a:avLst/>
                <a:gdLst>
                  <a:gd name="T0" fmla="*/ 76 w 81"/>
                  <a:gd name="T1" fmla="*/ 39 h 84"/>
                  <a:gd name="T2" fmla="*/ 74 w 81"/>
                  <a:gd name="T3" fmla="*/ 32 h 84"/>
                  <a:gd name="T4" fmla="*/ 69 w 81"/>
                  <a:gd name="T5" fmla="*/ 33 h 84"/>
                  <a:gd name="T6" fmla="*/ 58 w 81"/>
                  <a:gd name="T7" fmla="*/ 28 h 84"/>
                  <a:gd name="T8" fmla="*/ 53 w 81"/>
                  <a:gd name="T9" fmla="*/ 20 h 84"/>
                  <a:gd name="T10" fmla="*/ 50 w 81"/>
                  <a:gd name="T11" fmla="*/ 15 h 84"/>
                  <a:gd name="T12" fmla="*/ 56 w 81"/>
                  <a:gd name="T13" fmla="*/ 5 h 84"/>
                  <a:gd name="T14" fmla="*/ 56 w 81"/>
                  <a:gd name="T15" fmla="*/ 1 h 84"/>
                  <a:gd name="T16" fmla="*/ 44 w 81"/>
                  <a:gd name="T17" fmla="*/ 8 h 84"/>
                  <a:gd name="T18" fmla="*/ 36 w 81"/>
                  <a:gd name="T19" fmla="*/ 16 h 84"/>
                  <a:gd name="T20" fmla="*/ 31 w 81"/>
                  <a:gd name="T21" fmla="*/ 23 h 84"/>
                  <a:gd name="T22" fmla="*/ 25 w 81"/>
                  <a:gd name="T23" fmla="*/ 17 h 84"/>
                  <a:gd name="T24" fmla="*/ 7 w 81"/>
                  <a:gd name="T25" fmla="*/ 18 h 84"/>
                  <a:gd name="T26" fmla="*/ 1 w 81"/>
                  <a:gd name="T27" fmla="*/ 16 h 84"/>
                  <a:gd name="T28" fmla="*/ 1 w 81"/>
                  <a:gd name="T29" fmla="*/ 21 h 84"/>
                  <a:gd name="T30" fmla="*/ 8 w 81"/>
                  <a:gd name="T31" fmla="*/ 24 h 84"/>
                  <a:gd name="T32" fmla="*/ 11 w 81"/>
                  <a:gd name="T33" fmla="*/ 26 h 84"/>
                  <a:gd name="T34" fmla="*/ 13 w 81"/>
                  <a:gd name="T35" fmla="*/ 23 h 84"/>
                  <a:gd name="T36" fmla="*/ 20 w 81"/>
                  <a:gd name="T37" fmla="*/ 18 h 84"/>
                  <a:gd name="T38" fmla="*/ 24 w 81"/>
                  <a:gd name="T39" fmla="*/ 20 h 84"/>
                  <a:gd name="T40" fmla="*/ 25 w 81"/>
                  <a:gd name="T41" fmla="*/ 26 h 84"/>
                  <a:gd name="T42" fmla="*/ 28 w 81"/>
                  <a:gd name="T43" fmla="*/ 42 h 84"/>
                  <a:gd name="T44" fmla="*/ 28 w 81"/>
                  <a:gd name="T45" fmla="*/ 47 h 84"/>
                  <a:gd name="T46" fmla="*/ 22 w 81"/>
                  <a:gd name="T47" fmla="*/ 53 h 84"/>
                  <a:gd name="T48" fmla="*/ 26 w 81"/>
                  <a:gd name="T49" fmla="*/ 58 h 84"/>
                  <a:gd name="T50" fmla="*/ 34 w 81"/>
                  <a:gd name="T51" fmla="*/ 61 h 84"/>
                  <a:gd name="T52" fmla="*/ 41 w 81"/>
                  <a:gd name="T53" fmla="*/ 64 h 84"/>
                  <a:gd name="T54" fmla="*/ 54 w 81"/>
                  <a:gd name="T55" fmla="*/ 76 h 84"/>
                  <a:gd name="T56" fmla="*/ 60 w 81"/>
                  <a:gd name="T57" fmla="*/ 75 h 84"/>
                  <a:gd name="T58" fmla="*/ 64 w 81"/>
                  <a:gd name="T59" fmla="*/ 80 h 84"/>
                  <a:gd name="T60" fmla="*/ 65 w 81"/>
                  <a:gd name="T61" fmla="*/ 84 h 84"/>
                  <a:gd name="T62" fmla="*/ 65 w 81"/>
                  <a:gd name="T63" fmla="*/ 63 h 84"/>
                  <a:gd name="T64" fmla="*/ 70 w 81"/>
                  <a:gd name="T65" fmla="*/ 58 h 84"/>
                  <a:gd name="T66" fmla="*/ 66 w 81"/>
                  <a:gd name="T67" fmla="*/ 55 h 84"/>
                  <a:gd name="T68" fmla="*/ 79 w 81"/>
                  <a:gd name="T69" fmla="*/ 53 h 84"/>
                  <a:gd name="T70" fmla="*/ 77 w 81"/>
                  <a:gd name="T71" fmla="*/ 4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1" h="84">
                    <a:moveTo>
                      <a:pt x="77" y="48"/>
                    </a:moveTo>
                    <a:cubicBezTo>
                      <a:pt x="81" y="45"/>
                      <a:pt x="76" y="42"/>
                      <a:pt x="76" y="39"/>
                    </a:cubicBezTo>
                    <a:cubicBezTo>
                      <a:pt x="76" y="37"/>
                      <a:pt x="78" y="35"/>
                      <a:pt x="78" y="33"/>
                    </a:cubicBezTo>
                    <a:cubicBezTo>
                      <a:pt x="79" y="30"/>
                      <a:pt x="75" y="32"/>
                      <a:pt x="74" y="32"/>
                    </a:cubicBezTo>
                    <a:cubicBezTo>
                      <a:pt x="73" y="32"/>
                      <a:pt x="72" y="32"/>
                      <a:pt x="71" y="32"/>
                    </a:cubicBezTo>
                    <a:cubicBezTo>
                      <a:pt x="70" y="32"/>
                      <a:pt x="70" y="33"/>
                      <a:pt x="69" y="33"/>
                    </a:cubicBezTo>
                    <a:cubicBezTo>
                      <a:pt x="68" y="33"/>
                      <a:pt x="67" y="30"/>
                      <a:pt x="66" y="30"/>
                    </a:cubicBezTo>
                    <a:cubicBezTo>
                      <a:pt x="64" y="26"/>
                      <a:pt x="62" y="28"/>
                      <a:pt x="58" y="28"/>
                    </a:cubicBezTo>
                    <a:cubicBezTo>
                      <a:pt x="56" y="28"/>
                      <a:pt x="55" y="28"/>
                      <a:pt x="54" y="26"/>
                    </a:cubicBezTo>
                    <a:cubicBezTo>
                      <a:pt x="53" y="24"/>
                      <a:pt x="56" y="22"/>
                      <a:pt x="53" y="20"/>
                    </a:cubicBezTo>
                    <a:cubicBezTo>
                      <a:pt x="52" y="19"/>
                      <a:pt x="52" y="17"/>
                      <a:pt x="50" y="17"/>
                    </a:cubicBezTo>
                    <a:cubicBezTo>
                      <a:pt x="48" y="17"/>
                      <a:pt x="49" y="17"/>
                      <a:pt x="50" y="15"/>
                    </a:cubicBezTo>
                    <a:cubicBezTo>
                      <a:pt x="51" y="13"/>
                      <a:pt x="50" y="11"/>
                      <a:pt x="51" y="9"/>
                    </a:cubicBezTo>
                    <a:cubicBezTo>
                      <a:pt x="52" y="7"/>
                      <a:pt x="54" y="6"/>
                      <a:pt x="56" y="5"/>
                    </a:cubicBezTo>
                    <a:cubicBezTo>
                      <a:pt x="57" y="4"/>
                      <a:pt x="59" y="4"/>
                      <a:pt x="60" y="2"/>
                    </a:cubicBezTo>
                    <a:cubicBezTo>
                      <a:pt x="60" y="0"/>
                      <a:pt x="56" y="0"/>
                      <a:pt x="56" y="1"/>
                    </a:cubicBezTo>
                    <a:cubicBezTo>
                      <a:pt x="54" y="3"/>
                      <a:pt x="51" y="6"/>
                      <a:pt x="48" y="6"/>
                    </a:cubicBezTo>
                    <a:cubicBezTo>
                      <a:pt x="45" y="6"/>
                      <a:pt x="45" y="6"/>
                      <a:pt x="44" y="8"/>
                    </a:cubicBezTo>
                    <a:cubicBezTo>
                      <a:pt x="43" y="10"/>
                      <a:pt x="43" y="7"/>
                      <a:pt x="41" y="7"/>
                    </a:cubicBezTo>
                    <a:cubicBezTo>
                      <a:pt x="37" y="8"/>
                      <a:pt x="39" y="14"/>
                      <a:pt x="36" y="16"/>
                    </a:cubicBezTo>
                    <a:cubicBezTo>
                      <a:pt x="35" y="17"/>
                      <a:pt x="33" y="18"/>
                      <a:pt x="32" y="20"/>
                    </a:cubicBezTo>
                    <a:cubicBezTo>
                      <a:pt x="32" y="20"/>
                      <a:pt x="32" y="23"/>
                      <a:pt x="31" y="23"/>
                    </a:cubicBezTo>
                    <a:cubicBezTo>
                      <a:pt x="30" y="21"/>
                      <a:pt x="29" y="20"/>
                      <a:pt x="28" y="19"/>
                    </a:cubicBezTo>
                    <a:cubicBezTo>
                      <a:pt x="27" y="17"/>
                      <a:pt x="26" y="17"/>
                      <a:pt x="25" y="17"/>
                    </a:cubicBezTo>
                    <a:cubicBezTo>
                      <a:pt x="21" y="16"/>
                      <a:pt x="19" y="13"/>
                      <a:pt x="15" y="16"/>
                    </a:cubicBezTo>
                    <a:cubicBezTo>
                      <a:pt x="13" y="17"/>
                      <a:pt x="9" y="20"/>
                      <a:pt x="7" y="18"/>
                    </a:cubicBezTo>
                    <a:cubicBezTo>
                      <a:pt x="6" y="17"/>
                      <a:pt x="5" y="17"/>
                      <a:pt x="4" y="16"/>
                    </a:cubicBezTo>
                    <a:cubicBezTo>
                      <a:pt x="2" y="16"/>
                      <a:pt x="3" y="14"/>
                      <a:pt x="1" y="16"/>
                    </a:cubicBezTo>
                    <a:cubicBezTo>
                      <a:pt x="0" y="17"/>
                      <a:pt x="1" y="17"/>
                      <a:pt x="2" y="18"/>
                    </a:cubicBezTo>
                    <a:cubicBezTo>
                      <a:pt x="2" y="19"/>
                      <a:pt x="1" y="20"/>
                      <a:pt x="1" y="21"/>
                    </a:cubicBezTo>
                    <a:cubicBezTo>
                      <a:pt x="3" y="21"/>
                      <a:pt x="5" y="22"/>
                      <a:pt x="6" y="22"/>
                    </a:cubicBezTo>
                    <a:cubicBezTo>
                      <a:pt x="7" y="23"/>
                      <a:pt x="8" y="23"/>
                      <a:pt x="8" y="24"/>
                    </a:cubicBezTo>
                    <a:cubicBezTo>
                      <a:pt x="9" y="25"/>
                      <a:pt x="9" y="24"/>
                      <a:pt x="10" y="24"/>
                    </a:cubicBezTo>
                    <a:cubicBezTo>
                      <a:pt x="10" y="23"/>
                      <a:pt x="10" y="26"/>
                      <a:pt x="11" y="26"/>
                    </a:cubicBezTo>
                    <a:cubicBezTo>
                      <a:pt x="12" y="27"/>
                      <a:pt x="13" y="26"/>
                      <a:pt x="15" y="25"/>
                    </a:cubicBezTo>
                    <a:cubicBezTo>
                      <a:pt x="16" y="25"/>
                      <a:pt x="13" y="23"/>
                      <a:pt x="13" y="23"/>
                    </a:cubicBezTo>
                    <a:cubicBezTo>
                      <a:pt x="13" y="22"/>
                      <a:pt x="16" y="20"/>
                      <a:pt x="16" y="19"/>
                    </a:cubicBezTo>
                    <a:cubicBezTo>
                      <a:pt x="17" y="18"/>
                      <a:pt x="19" y="17"/>
                      <a:pt x="20" y="18"/>
                    </a:cubicBezTo>
                    <a:cubicBezTo>
                      <a:pt x="21" y="18"/>
                      <a:pt x="23" y="19"/>
                      <a:pt x="23" y="19"/>
                    </a:cubicBezTo>
                    <a:cubicBezTo>
                      <a:pt x="23" y="20"/>
                      <a:pt x="23" y="20"/>
                      <a:pt x="24" y="20"/>
                    </a:cubicBezTo>
                    <a:cubicBezTo>
                      <a:pt x="24" y="21"/>
                      <a:pt x="23" y="22"/>
                      <a:pt x="23" y="22"/>
                    </a:cubicBezTo>
                    <a:cubicBezTo>
                      <a:pt x="23" y="23"/>
                      <a:pt x="25" y="25"/>
                      <a:pt x="25" y="26"/>
                    </a:cubicBezTo>
                    <a:cubicBezTo>
                      <a:pt x="27" y="29"/>
                      <a:pt x="29" y="29"/>
                      <a:pt x="29" y="33"/>
                    </a:cubicBezTo>
                    <a:cubicBezTo>
                      <a:pt x="29" y="36"/>
                      <a:pt x="29" y="39"/>
                      <a:pt x="28" y="42"/>
                    </a:cubicBezTo>
                    <a:cubicBezTo>
                      <a:pt x="28" y="43"/>
                      <a:pt x="30" y="43"/>
                      <a:pt x="30" y="44"/>
                    </a:cubicBezTo>
                    <a:cubicBezTo>
                      <a:pt x="29" y="45"/>
                      <a:pt x="28" y="46"/>
                      <a:pt x="28" y="47"/>
                    </a:cubicBezTo>
                    <a:cubicBezTo>
                      <a:pt x="27" y="48"/>
                      <a:pt x="27" y="50"/>
                      <a:pt x="26" y="50"/>
                    </a:cubicBezTo>
                    <a:cubicBezTo>
                      <a:pt x="24" y="51"/>
                      <a:pt x="22" y="50"/>
                      <a:pt x="22" y="53"/>
                    </a:cubicBezTo>
                    <a:cubicBezTo>
                      <a:pt x="22" y="55"/>
                      <a:pt x="19" y="55"/>
                      <a:pt x="22" y="56"/>
                    </a:cubicBezTo>
                    <a:cubicBezTo>
                      <a:pt x="23" y="57"/>
                      <a:pt x="24" y="57"/>
                      <a:pt x="26" y="58"/>
                    </a:cubicBezTo>
                    <a:cubicBezTo>
                      <a:pt x="27" y="59"/>
                      <a:pt x="28" y="60"/>
                      <a:pt x="29" y="61"/>
                    </a:cubicBezTo>
                    <a:cubicBezTo>
                      <a:pt x="31" y="62"/>
                      <a:pt x="32" y="61"/>
                      <a:pt x="34" y="61"/>
                    </a:cubicBezTo>
                    <a:cubicBezTo>
                      <a:pt x="35" y="61"/>
                      <a:pt x="36" y="62"/>
                      <a:pt x="38" y="63"/>
                    </a:cubicBezTo>
                    <a:cubicBezTo>
                      <a:pt x="39" y="63"/>
                      <a:pt x="40" y="63"/>
                      <a:pt x="41" y="64"/>
                    </a:cubicBezTo>
                    <a:cubicBezTo>
                      <a:pt x="44" y="66"/>
                      <a:pt x="46" y="68"/>
                      <a:pt x="48" y="71"/>
                    </a:cubicBezTo>
                    <a:cubicBezTo>
                      <a:pt x="49" y="74"/>
                      <a:pt x="50" y="75"/>
                      <a:pt x="54" y="76"/>
                    </a:cubicBezTo>
                    <a:cubicBezTo>
                      <a:pt x="55" y="76"/>
                      <a:pt x="56" y="75"/>
                      <a:pt x="57" y="74"/>
                    </a:cubicBezTo>
                    <a:cubicBezTo>
                      <a:pt x="58" y="74"/>
                      <a:pt x="59" y="76"/>
                      <a:pt x="60" y="75"/>
                    </a:cubicBezTo>
                    <a:cubicBezTo>
                      <a:pt x="62" y="74"/>
                      <a:pt x="64" y="75"/>
                      <a:pt x="65" y="76"/>
                    </a:cubicBezTo>
                    <a:cubicBezTo>
                      <a:pt x="65" y="77"/>
                      <a:pt x="64" y="79"/>
                      <a:pt x="64" y="80"/>
                    </a:cubicBezTo>
                    <a:cubicBezTo>
                      <a:pt x="63" y="81"/>
                      <a:pt x="62" y="81"/>
                      <a:pt x="64" y="82"/>
                    </a:cubicBezTo>
                    <a:cubicBezTo>
                      <a:pt x="64" y="82"/>
                      <a:pt x="66" y="84"/>
                      <a:pt x="65" y="84"/>
                    </a:cubicBezTo>
                    <a:cubicBezTo>
                      <a:pt x="67" y="84"/>
                      <a:pt x="68" y="73"/>
                      <a:pt x="69" y="71"/>
                    </a:cubicBezTo>
                    <a:cubicBezTo>
                      <a:pt x="69" y="67"/>
                      <a:pt x="66" y="66"/>
                      <a:pt x="65" y="63"/>
                    </a:cubicBezTo>
                    <a:cubicBezTo>
                      <a:pt x="65" y="61"/>
                      <a:pt x="65" y="60"/>
                      <a:pt x="66" y="60"/>
                    </a:cubicBezTo>
                    <a:cubicBezTo>
                      <a:pt x="67" y="60"/>
                      <a:pt x="70" y="59"/>
                      <a:pt x="70" y="58"/>
                    </a:cubicBezTo>
                    <a:cubicBezTo>
                      <a:pt x="69" y="58"/>
                      <a:pt x="67" y="58"/>
                      <a:pt x="67" y="57"/>
                    </a:cubicBezTo>
                    <a:cubicBezTo>
                      <a:pt x="66" y="57"/>
                      <a:pt x="66" y="55"/>
                      <a:pt x="66" y="55"/>
                    </a:cubicBezTo>
                    <a:cubicBezTo>
                      <a:pt x="68" y="55"/>
                      <a:pt x="70" y="55"/>
                      <a:pt x="72" y="55"/>
                    </a:cubicBezTo>
                    <a:cubicBezTo>
                      <a:pt x="73" y="55"/>
                      <a:pt x="79" y="52"/>
                      <a:pt x="79" y="53"/>
                    </a:cubicBezTo>
                    <a:cubicBezTo>
                      <a:pt x="79" y="51"/>
                      <a:pt x="76" y="48"/>
                      <a:pt x="77" y="48"/>
                    </a:cubicBezTo>
                    <a:cubicBezTo>
                      <a:pt x="78" y="47"/>
                      <a:pt x="76" y="48"/>
                      <a:pt x="77" y="48"/>
                    </a:cubicBezTo>
                    <a:close/>
                  </a:path>
                </a:pathLst>
              </a:custGeom>
              <a:solidFill>
                <a:schemeClr val="accent2"/>
              </a:solid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357" name="Freeform 623">
                <a:extLst>
                  <a:ext uri="{FF2B5EF4-FFF2-40B4-BE49-F238E27FC236}">
                    <a16:creationId xmlns:a16="http://schemas.microsoft.com/office/drawing/2014/main" id="{B35FA440-ACBF-3F45-98FA-05B909BEB5E2}"/>
                  </a:ext>
                </a:extLst>
              </p:cNvPr>
              <p:cNvSpPr>
                <a:spLocks/>
              </p:cNvSpPr>
              <p:nvPr/>
            </p:nvSpPr>
            <p:spPr bwMode="auto">
              <a:xfrm>
                <a:off x="3962592" y="4489458"/>
                <a:ext cx="130606" cy="154500"/>
              </a:xfrm>
              <a:custGeom>
                <a:avLst/>
                <a:gdLst>
                  <a:gd name="T0" fmla="*/ 20 w 28"/>
                  <a:gd name="T1" fmla="*/ 6 h 33"/>
                  <a:gd name="T2" fmla="*/ 15 w 28"/>
                  <a:gd name="T3" fmla="*/ 3 h 33"/>
                  <a:gd name="T4" fmla="*/ 10 w 28"/>
                  <a:gd name="T5" fmla="*/ 0 h 33"/>
                  <a:gd name="T6" fmla="*/ 4 w 28"/>
                  <a:gd name="T7" fmla="*/ 4 h 33"/>
                  <a:gd name="T8" fmla="*/ 3 w 28"/>
                  <a:gd name="T9" fmla="*/ 7 h 33"/>
                  <a:gd name="T10" fmla="*/ 2 w 28"/>
                  <a:gd name="T11" fmla="*/ 10 h 33"/>
                  <a:gd name="T12" fmla="*/ 0 w 28"/>
                  <a:gd name="T13" fmla="*/ 13 h 33"/>
                  <a:gd name="T14" fmla="*/ 0 w 28"/>
                  <a:gd name="T15" fmla="*/ 15 h 33"/>
                  <a:gd name="T16" fmla="*/ 0 w 28"/>
                  <a:gd name="T17" fmla="*/ 18 h 33"/>
                  <a:gd name="T18" fmla="*/ 2 w 28"/>
                  <a:gd name="T19" fmla="*/ 20 h 33"/>
                  <a:gd name="T20" fmla="*/ 5 w 28"/>
                  <a:gd name="T21" fmla="*/ 18 h 33"/>
                  <a:gd name="T22" fmla="*/ 5 w 28"/>
                  <a:gd name="T23" fmla="*/ 20 h 33"/>
                  <a:gd name="T24" fmla="*/ 3 w 28"/>
                  <a:gd name="T25" fmla="*/ 24 h 33"/>
                  <a:gd name="T26" fmla="*/ 3 w 28"/>
                  <a:gd name="T27" fmla="*/ 26 h 33"/>
                  <a:gd name="T28" fmla="*/ 3 w 28"/>
                  <a:gd name="T29" fmla="*/ 28 h 33"/>
                  <a:gd name="T30" fmla="*/ 8 w 28"/>
                  <a:gd name="T31" fmla="*/ 32 h 33"/>
                  <a:gd name="T32" fmla="*/ 11 w 28"/>
                  <a:gd name="T33" fmla="*/ 29 h 33"/>
                  <a:gd name="T34" fmla="*/ 16 w 28"/>
                  <a:gd name="T35" fmla="*/ 22 h 33"/>
                  <a:gd name="T36" fmla="*/ 22 w 28"/>
                  <a:gd name="T37" fmla="*/ 19 h 33"/>
                  <a:gd name="T38" fmla="*/ 27 w 28"/>
                  <a:gd name="T39" fmla="*/ 13 h 33"/>
                  <a:gd name="T40" fmla="*/ 27 w 28"/>
                  <a:gd name="T41" fmla="*/ 8 h 33"/>
                  <a:gd name="T42" fmla="*/ 24 w 28"/>
                  <a:gd name="T43" fmla="*/ 5 h 33"/>
                  <a:gd name="T44" fmla="*/ 20 w 28"/>
                  <a:gd name="T45" fmla="*/ 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 h="33">
                    <a:moveTo>
                      <a:pt x="20" y="6"/>
                    </a:moveTo>
                    <a:cubicBezTo>
                      <a:pt x="18" y="6"/>
                      <a:pt x="17" y="4"/>
                      <a:pt x="15" y="3"/>
                    </a:cubicBezTo>
                    <a:cubicBezTo>
                      <a:pt x="14" y="2"/>
                      <a:pt x="12" y="0"/>
                      <a:pt x="10" y="0"/>
                    </a:cubicBezTo>
                    <a:cubicBezTo>
                      <a:pt x="10" y="3"/>
                      <a:pt x="4" y="1"/>
                      <a:pt x="4" y="4"/>
                    </a:cubicBezTo>
                    <a:cubicBezTo>
                      <a:pt x="4" y="6"/>
                      <a:pt x="4" y="6"/>
                      <a:pt x="3" y="7"/>
                    </a:cubicBezTo>
                    <a:cubicBezTo>
                      <a:pt x="1" y="8"/>
                      <a:pt x="2" y="9"/>
                      <a:pt x="2" y="10"/>
                    </a:cubicBezTo>
                    <a:cubicBezTo>
                      <a:pt x="2" y="11"/>
                      <a:pt x="1" y="12"/>
                      <a:pt x="0" y="13"/>
                    </a:cubicBezTo>
                    <a:cubicBezTo>
                      <a:pt x="0" y="13"/>
                      <a:pt x="0" y="14"/>
                      <a:pt x="0" y="15"/>
                    </a:cubicBezTo>
                    <a:cubicBezTo>
                      <a:pt x="1" y="16"/>
                      <a:pt x="0" y="17"/>
                      <a:pt x="0" y="18"/>
                    </a:cubicBezTo>
                    <a:cubicBezTo>
                      <a:pt x="0" y="18"/>
                      <a:pt x="1" y="21"/>
                      <a:pt x="2" y="20"/>
                    </a:cubicBezTo>
                    <a:cubicBezTo>
                      <a:pt x="4" y="20"/>
                      <a:pt x="4" y="18"/>
                      <a:pt x="5" y="18"/>
                    </a:cubicBezTo>
                    <a:cubicBezTo>
                      <a:pt x="4" y="18"/>
                      <a:pt x="6" y="20"/>
                      <a:pt x="5" y="20"/>
                    </a:cubicBezTo>
                    <a:cubicBezTo>
                      <a:pt x="5" y="22"/>
                      <a:pt x="5" y="23"/>
                      <a:pt x="3" y="24"/>
                    </a:cubicBezTo>
                    <a:cubicBezTo>
                      <a:pt x="3" y="24"/>
                      <a:pt x="4" y="26"/>
                      <a:pt x="3" y="26"/>
                    </a:cubicBezTo>
                    <a:cubicBezTo>
                      <a:pt x="3" y="27"/>
                      <a:pt x="2" y="27"/>
                      <a:pt x="3" y="28"/>
                    </a:cubicBezTo>
                    <a:cubicBezTo>
                      <a:pt x="5" y="29"/>
                      <a:pt x="6" y="29"/>
                      <a:pt x="8" y="32"/>
                    </a:cubicBezTo>
                    <a:cubicBezTo>
                      <a:pt x="9" y="33"/>
                      <a:pt x="10" y="29"/>
                      <a:pt x="11" y="29"/>
                    </a:cubicBezTo>
                    <a:cubicBezTo>
                      <a:pt x="12" y="26"/>
                      <a:pt x="13" y="23"/>
                      <a:pt x="16" y="22"/>
                    </a:cubicBezTo>
                    <a:cubicBezTo>
                      <a:pt x="18" y="21"/>
                      <a:pt x="20" y="21"/>
                      <a:pt x="22" y="19"/>
                    </a:cubicBezTo>
                    <a:cubicBezTo>
                      <a:pt x="24" y="18"/>
                      <a:pt x="26" y="16"/>
                      <a:pt x="27" y="13"/>
                    </a:cubicBezTo>
                    <a:cubicBezTo>
                      <a:pt x="27" y="11"/>
                      <a:pt x="28" y="10"/>
                      <a:pt x="27" y="8"/>
                    </a:cubicBezTo>
                    <a:cubicBezTo>
                      <a:pt x="26" y="7"/>
                      <a:pt x="25" y="6"/>
                      <a:pt x="24" y="5"/>
                    </a:cubicBezTo>
                    <a:cubicBezTo>
                      <a:pt x="23" y="5"/>
                      <a:pt x="21" y="6"/>
                      <a:pt x="20" y="6"/>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358" name="Freeform 624">
                <a:extLst>
                  <a:ext uri="{FF2B5EF4-FFF2-40B4-BE49-F238E27FC236}">
                    <a16:creationId xmlns:a16="http://schemas.microsoft.com/office/drawing/2014/main" id="{C199E52E-DBD5-3948-9144-3FF3508131F8}"/>
                  </a:ext>
                </a:extLst>
              </p:cNvPr>
              <p:cNvSpPr>
                <a:spLocks/>
              </p:cNvSpPr>
              <p:nvPr/>
            </p:nvSpPr>
            <p:spPr bwMode="auto">
              <a:xfrm>
                <a:off x="3948257" y="4518129"/>
                <a:ext cx="299441" cy="444384"/>
              </a:xfrm>
              <a:custGeom>
                <a:avLst/>
                <a:gdLst>
                  <a:gd name="T0" fmla="*/ 57 w 64"/>
                  <a:gd name="T1" fmla="*/ 21 h 95"/>
                  <a:gd name="T2" fmla="*/ 56 w 64"/>
                  <a:gd name="T3" fmla="*/ 14 h 95"/>
                  <a:gd name="T4" fmla="*/ 50 w 64"/>
                  <a:gd name="T5" fmla="*/ 13 h 95"/>
                  <a:gd name="T6" fmla="*/ 46 w 64"/>
                  <a:gd name="T7" fmla="*/ 14 h 95"/>
                  <a:gd name="T8" fmla="*/ 41 w 64"/>
                  <a:gd name="T9" fmla="*/ 11 h 95"/>
                  <a:gd name="T10" fmla="*/ 38 w 64"/>
                  <a:gd name="T11" fmla="*/ 6 h 95"/>
                  <a:gd name="T12" fmla="*/ 33 w 64"/>
                  <a:gd name="T13" fmla="*/ 2 h 95"/>
                  <a:gd name="T14" fmla="*/ 28 w 64"/>
                  <a:gd name="T15" fmla="*/ 0 h 95"/>
                  <a:gd name="T16" fmla="*/ 31 w 64"/>
                  <a:gd name="T17" fmla="*/ 5 h 95"/>
                  <a:gd name="T18" fmla="*/ 28 w 64"/>
                  <a:gd name="T19" fmla="*/ 10 h 95"/>
                  <a:gd name="T20" fmla="*/ 23 w 64"/>
                  <a:gd name="T21" fmla="*/ 14 h 95"/>
                  <a:gd name="T22" fmla="*/ 17 w 64"/>
                  <a:gd name="T23" fmla="*/ 17 h 95"/>
                  <a:gd name="T24" fmla="*/ 11 w 64"/>
                  <a:gd name="T25" fmla="*/ 26 h 95"/>
                  <a:gd name="T26" fmla="*/ 6 w 64"/>
                  <a:gd name="T27" fmla="*/ 22 h 95"/>
                  <a:gd name="T28" fmla="*/ 6 w 64"/>
                  <a:gd name="T29" fmla="*/ 21 h 95"/>
                  <a:gd name="T30" fmla="*/ 6 w 64"/>
                  <a:gd name="T31" fmla="*/ 18 h 95"/>
                  <a:gd name="T32" fmla="*/ 2 w 64"/>
                  <a:gd name="T33" fmla="*/ 26 h 95"/>
                  <a:gd name="T34" fmla="*/ 3 w 64"/>
                  <a:gd name="T35" fmla="*/ 30 h 95"/>
                  <a:gd name="T36" fmla="*/ 3 w 64"/>
                  <a:gd name="T37" fmla="*/ 32 h 95"/>
                  <a:gd name="T38" fmla="*/ 14 w 64"/>
                  <a:gd name="T39" fmla="*/ 47 h 95"/>
                  <a:gd name="T40" fmla="*/ 23 w 64"/>
                  <a:gd name="T41" fmla="*/ 63 h 95"/>
                  <a:gd name="T42" fmla="*/ 26 w 64"/>
                  <a:gd name="T43" fmla="*/ 70 h 95"/>
                  <a:gd name="T44" fmla="*/ 25 w 64"/>
                  <a:gd name="T45" fmla="*/ 71 h 95"/>
                  <a:gd name="T46" fmla="*/ 28 w 64"/>
                  <a:gd name="T47" fmla="*/ 74 h 95"/>
                  <a:gd name="T48" fmla="*/ 32 w 64"/>
                  <a:gd name="T49" fmla="*/ 79 h 95"/>
                  <a:gd name="T50" fmla="*/ 41 w 64"/>
                  <a:gd name="T51" fmla="*/ 83 h 95"/>
                  <a:gd name="T52" fmla="*/ 48 w 64"/>
                  <a:gd name="T53" fmla="*/ 87 h 95"/>
                  <a:gd name="T54" fmla="*/ 54 w 64"/>
                  <a:gd name="T55" fmla="*/ 93 h 95"/>
                  <a:gd name="T56" fmla="*/ 59 w 64"/>
                  <a:gd name="T57" fmla="*/ 90 h 95"/>
                  <a:gd name="T58" fmla="*/ 61 w 64"/>
                  <a:gd name="T59" fmla="*/ 86 h 95"/>
                  <a:gd name="T60" fmla="*/ 63 w 64"/>
                  <a:gd name="T61" fmla="*/ 82 h 95"/>
                  <a:gd name="T62" fmla="*/ 61 w 64"/>
                  <a:gd name="T63" fmla="*/ 78 h 95"/>
                  <a:gd name="T64" fmla="*/ 61 w 64"/>
                  <a:gd name="T65" fmla="*/ 76 h 95"/>
                  <a:gd name="T66" fmla="*/ 63 w 64"/>
                  <a:gd name="T67" fmla="*/ 74 h 95"/>
                  <a:gd name="T68" fmla="*/ 64 w 64"/>
                  <a:gd name="T69" fmla="*/ 64 h 95"/>
                  <a:gd name="T70" fmla="*/ 62 w 64"/>
                  <a:gd name="T71" fmla="*/ 59 h 95"/>
                  <a:gd name="T72" fmla="*/ 57 w 64"/>
                  <a:gd name="T73" fmla="*/ 57 h 95"/>
                  <a:gd name="T74" fmla="*/ 55 w 64"/>
                  <a:gd name="T75" fmla="*/ 48 h 95"/>
                  <a:gd name="T76" fmla="*/ 50 w 64"/>
                  <a:gd name="T77" fmla="*/ 51 h 95"/>
                  <a:gd name="T78" fmla="*/ 46 w 64"/>
                  <a:gd name="T79" fmla="*/ 51 h 95"/>
                  <a:gd name="T80" fmla="*/ 44 w 64"/>
                  <a:gd name="T81" fmla="*/ 48 h 95"/>
                  <a:gd name="T82" fmla="*/ 40 w 64"/>
                  <a:gd name="T83" fmla="*/ 42 h 95"/>
                  <a:gd name="T84" fmla="*/ 39 w 64"/>
                  <a:gd name="T85" fmla="*/ 35 h 95"/>
                  <a:gd name="T86" fmla="*/ 42 w 64"/>
                  <a:gd name="T87" fmla="*/ 33 h 95"/>
                  <a:gd name="T88" fmla="*/ 42 w 64"/>
                  <a:gd name="T89" fmla="*/ 30 h 95"/>
                  <a:gd name="T90" fmla="*/ 45 w 64"/>
                  <a:gd name="T91" fmla="*/ 25 h 95"/>
                  <a:gd name="T92" fmla="*/ 50 w 64"/>
                  <a:gd name="T93" fmla="*/ 24 h 95"/>
                  <a:gd name="T94" fmla="*/ 53 w 64"/>
                  <a:gd name="T95" fmla="*/ 22 h 95"/>
                  <a:gd name="T96" fmla="*/ 57 w 64"/>
                  <a:gd name="T97" fmla="*/ 2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4" h="95">
                    <a:moveTo>
                      <a:pt x="57" y="21"/>
                    </a:moveTo>
                    <a:cubicBezTo>
                      <a:pt x="53" y="19"/>
                      <a:pt x="59" y="15"/>
                      <a:pt x="56" y="14"/>
                    </a:cubicBezTo>
                    <a:cubicBezTo>
                      <a:pt x="54" y="12"/>
                      <a:pt x="52" y="13"/>
                      <a:pt x="50" y="13"/>
                    </a:cubicBezTo>
                    <a:cubicBezTo>
                      <a:pt x="48" y="12"/>
                      <a:pt x="48" y="14"/>
                      <a:pt x="46" y="14"/>
                    </a:cubicBezTo>
                    <a:cubicBezTo>
                      <a:pt x="44" y="13"/>
                      <a:pt x="42" y="13"/>
                      <a:pt x="41" y="11"/>
                    </a:cubicBezTo>
                    <a:cubicBezTo>
                      <a:pt x="40" y="10"/>
                      <a:pt x="39" y="7"/>
                      <a:pt x="38" y="6"/>
                    </a:cubicBezTo>
                    <a:cubicBezTo>
                      <a:pt x="36" y="5"/>
                      <a:pt x="35" y="3"/>
                      <a:pt x="33" y="2"/>
                    </a:cubicBezTo>
                    <a:cubicBezTo>
                      <a:pt x="32" y="0"/>
                      <a:pt x="30" y="1"/>
                      <a:pt x="28" y="0"/>
                    </a:cubicBezTo>
                    <a:cubicBezTo>
                      <a:pt x="30" y="2"/>
                      <a:pt x="31" y="3"/>
                      <a:pt x="31" y="5"/>
                    </a:cubicBezTo>
                    <a:cubicBezTo>
                      <a:pt x="30" y="7"/>
                      <a:pt x="30" y="9"/>
                      <a:pt x="28" y="10"/>
                    </a:cubicBezTo>
                    <a:cubicBezTo>
                      <a:pt x="26" y="12"/>
                      <a:pt x="25" y="14"/>
                      <a:pt x="23" y="14"/>
                    </a:cubicBezTo>
                    <a:cubicBezTo>
                      <a:pt x="21" y="15"/>
                      <a:pt x="19" y="15"/>
                      <a:pt x="17" y="17"/>
                    </a:cubicBezTo>
                    <a:cubicBezTo>
                      <a:pt x="16" y="18"/>
                      <a:pt x="12" y="27"/>
                      <a:pt x="11" y="26"/>
                    </a:cubicBezTo>
                    <a:cubicBezTo>
                      <a:pt x="9" y="23"/>
                      <a:pt x="8" y="23"/>
                      <a:pt x="6" y="22"/>
                    </a:cubicBezTo>
                    <a:cubicBezTo>
                      <a:pt x="5" y="22"/>
                      <a:pt x="5" y="22"/>
                      <a:pt x="6" y="21"/>
                    </a:cubicBezTo>
                    <a:cubicBezTo>
                      <a:pt x="7" y="20"/>
                      <a:pt x="7" y="19"/>
                      <a:pt x="6" y="18"/>
                    </a:cubicBezTo>
                    <a:cubicBezTo>
                      <a:pt x="4" y="19"/>
                      <a:pt x="0" y="23"/>
                      <a:pt x="2" y="26"/>
                    </a:cubicBezTo>
                    <a:cubicBezTo>
                      <a:pt x="2" y="26"/>
                      <a:pt x="4" y="29"/>
                      <a:pt x="3" y="30"/>
                    </a:cubicBezTo>
                    <a:cubicBezTo>
                      <a:pt x="2" y="30"/>
                      <a:pt x="1" y="31"/>
                      <a:pt x="3" y="32"/>
                    </a:cubicBezTo>
                    <a:cubicBezTo>
                      <a:pt x="8" y="35"/>
                      <a:pt x="12" y="41"/>
                      <a:pt x="14" y="47"/>
                    </a:cubicBezTo>
                    <a:cubicBezTo>
                      <a:pt x="17" y="52"/>
                      <a:pt x="19" y="58"/>
                      <a:pt x="23" y="63"/>
                    </a:cubicBezTo>
                    <a:cubicBezTo>
                      <a:pt x="24" y="65"/>
                      <a:pt x="26" y="67"/>
                      <a:pt x="26" y="70"/>
                    </a:cubicBezTo>
                    <a:cubicBezTo>
                      <a:pt x="26" y="71"/>
                      <a:pt x="25" y="70"/>
                      <a:pt x="25" y="71"/>
                    </a:cubicBezTo>
                    <a:cubicBezTo>
                      <a:pt x="26" y="72"/>
                      <a:pt x="27" y="73"/>
                      <a:pt x="28" y="74"/>
                    </a:cubicBezTo>
                    <a:cubicBezTo>
                      <a:pt x="29" y="76"/>
                      <a:pt x="30" y="78"/>
                      <a:pt x="32" y="79"/>
                    </a:cubicBezTo>
                    <a:cubicBezTo>
                      <a:pt x="35" y="80"/>
                      <a:pt x="38" y="82"/>
                      <a:pt x="41" y="83"/>
                    </a:cubicBezTo>
                    <a:cubicBezTo>
                      <a:pt x="43" y="84"/>
                      <a:pt x="45" y="86"/>
                      <a:pt x="48" y="87"/>
                    </a:cubicBezTo>
                    <a:cubicBezTo>
                      <a:pt x="50" y="89"/>
                      <a:pt x="52" y="91"/>
                      <a:pt x="54" y="93"/>
                    </a:cubicBezTo>
                    <a:cubicBezTo>
                      <a:pt x="58" y="95"/>
                      <a:pt x="57" y="91"/>
                      <a:pt x="59" y="90"/>
                    </a:cubicBezTo>
                    <a:cubicBezTo>
                      <a:pt x="60" y="89"/>
                      <a:pt x="60" y="87"/>
                      <a:pt x="61" y="86"/>
                    </a:cubicBezTo>
                    <a:cubicBezTo>
                      <a:pt x="61" y="85"/>
                      <a:pt x="64" y="83"/>
                      <a:pt x="63" y="82"/>
                    </a:cubicBezTo>
                    <a:cubicBezTo>
                      <a:pt x="61" y="81"/>
                      <a:pt x="60" y="81"/>
                      <a:pt x="61" y="78"/>
                    </a:cubicBezTo>
                    <a:cubicBezTo>
                      <a:pt x="61" y="77"/>
                      <a:pt x="61" y="76"/>
                      <a:pt x="61" y="76"/>
                    </a:cubicBezTo>
                    <a:cubicBezTo>
                      <a:pt x="62" y="75"/>
                      <a:pt x="63" y="74"/>
                      <a:pt x="63" y="74"/>
                    </a:cubicBezTo>
                    <a:cubicBezTo>
                      <a:pt x="64" y="71"/>
                      <a:pt x="62" y="66"/>
                      <a:pt x="64" y="64"/>
                    </a:cubicBezTo>
                    <a:cubicBezTo>
                      <a:pt x="64" y="63"/>
                      <a:pt x="63" y="61"/>
                      <a:pt x="62" y="59"/>
                    </a:cubicBezTo>
                    <a:cubicBezTo>
                      <a:pt x="61" y="56"/>
                      <a:pt x="60" y="56"/>
                      <a:pt x="57" y="57"/>
                    </a:cubicBezTo>
                    <a:cubicBezTo>
                      <a:pt x="53" y="57"/>
                      <a:pt x="55" y="50"/>
                      <a:pt x="55" y="48"/>
                    </a:cubicBezTo>
                    <a:cubicBezTo>
                      <a:pt x="53" y="49"/>
                      <a:pt x="52" y="51"/>
                      <a:pt x="50" y="51"/>
                    </a:cubicBezTo>
                    <a:cubicBezTo>
                      <a:pt x="49" y="51"/>
                      <a:pt x="47" y="51"/>
                      <a:pt x="46" y="51"/>
                    </a:cubicBezTo>
                    <a:cubicBezTo>
                      <a:pt x="45" y="50"/>
                      <a:pt x="45" y="48"/>
                      <a:pt x="44" y="48"/>
                    </a:cubicBezTo>
                    <a:cubicBezTo>
                      <a:pt x="41" y="48"/>
                      <a:pt x="41" y="44"/>
                      <a:pt x="40" y="42"/>
                    </a:cubicBezTo>
                    <a:cubicBezTo>
                      <a:pt x="38" y="40"/>
                      <a:pt x="37" y="37"/>
                      <a:pt x="39" y="35"/>
                    </a:cubicBezTo>
                    <a:cubicBezTo>
                      <a:pt x="40" y="34"/>
                      <a:pt x="42" y="34"/>
                      <a:pt x="42" y="33"/>
                    </a:cubicBezTo>
                    <a:cubicBezTo>
                      <a:pt x="42" y="32"/>
                      <a:pt x="42" y="31"/>
                      <a:pt x="42" y="30"/>
                    </a:cubicBezTo>
                    <a:cubicBezTo>
                      <a:pt x="42" y="27"/>
                      <a:pt x="42" y="26"/>
                      <a:pt x="45" y="25"/>
                    </a:cubicBezTo>
                    <a:cubicBezTo>
                      <a:pt x="47" y="24"/>
                      <a:pt x="48" y="24"/>
                      <a:pt x="50" y="24"/>
                    </a:cubicBezTo>
                    <a:cubicBezTo>
                      <a:pt x="51" y="24"/>
                      <a:pt x="52" y="23"/>
                      <a:pt x="53" y="22"/>
                    </a:cubicBezTo>
                    <a:cubicBezTo>
                      <a:pt x="54" y="22"/>
                      <a:pt x="59" y="23"/>
                      <a:pt x="57" y="21"/>
                    </a:cubicBezTo>
                    <a:close/>
                  </a:path>
                </a:pathLst>
              </a:custGeom>
              <a:solidFill>
                <a:schemeClr val="accent2"/>
              </a:solid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359" name="Freeform 625">
                <a:extLst>
                  <a:ext uri="{FF2B5EF4-FFF2-40B4-BE49-F238E27FC236}">
                    <a16:creationId xmlns:a16="http://schemas.microsoft.com/office/drawing/2014/main" id="{23128C8D-5CC6-A344-98BE-EE67B0164347}"/>
                  </a:ext>
                </a:extLst>
              </p:cNvPr>
              <p:cNvSpPr>
                <a:spLocks/>
              </p:cNvSpPr>
              <p:nvPr/>
            </p:nvSpPr>
            <p:spPr bwMode="auto">
              <a:xfrm>
                <a:off x="4080457" y="4933843"/>
                <a:ext cx="203874" cy="992299"/>
              </a:xfrm>
              <a:custGeom>
                <a:avLst/>
                <a:gdLst>
                  <a:gd name="T0" fmla="*/ 38 w 44"/>
                  <a:gd name="T1" fmla="*/ 20 h 212"/>
                  <a:gd name="T2" fmla="*/ 36 w 44"/>
                  <a:gd name="T3" fmla="*/ 12 h 212"/>
                  <a:gd name="T4" fmla="*/ 34 w 44"/>
                  <a:gd name="T5" fmla="*/ 5 h 212"/>
                  <a:gd name="T6" fmla="*/ 30 w 44"/>
                  <a:gd name="T7" fmla="*/ 3 h 212"/>
                  <a:gd name="T8" fmla="*/ 28 w 44"/>
                  <a:gd name="T9" fmla="*/ 15 h 212"/>
                  <a:gd name="T10" fmla="*/ 26 w 44"/>
                  <a:gd name="T11" fmla="*/ 31 h 212"/>
                  <a:gd name="T12" fmla="*/ 23 w 44"/>
                  <a:gd name="T13" fmla="*/ 56 h 212"/>
                  <a:gd name="T14" fmla="*/ 21 w 44"/>
                  <a:gd name="T15" fmla="*/ 68 h 212"/>
                  <a:gd name="T16" fmla="*/ 21 w 44"/>
                  <a:gd name="T17" fmla="*/ 80 h 212"/>
                  <a:gd name="T18" fmla="*/ 20 w 44"/>
                  <a:gd name="T19" fmla="*/ 88 h 212"/>
                  <a:gd name="T20" fmla="*/ 11 w 44"/>
                  <a:gd name="T21" fmla="*/ 110 h 212"/>
                  <a:gd name="T22" fmla="*/ 10 w 44"/>
                  <a:gd name="T23" fmla="*/ 132 h 212"/>
                  <a:gd name="T24" fmla="*/ 17 w 44"/>
                  <a:gd name="T25" fmla="*/ 133 h 212"/>
                  <a:gd name="T26" fmla="*/ 16 w 44"/>
                  <a:gd name="T27" fmla="*/ 136 h 212"/>
                  <a:gd name="T28" fmla="*/ 14 w 44"/>
                  <a:gd name="T29" fmla="*/ 145 h 212"/>
                  <a:gd name="T30" fmla="*/ 15 w 44"/>
                  <a:gd name="T31" fmla="*/ 150 h 212"/>
                  <a:gd name="T32" fmla="*/ 13 w 44"/>
                  <a:gd name="T33" fmla="*/ 152 h 212"/>
                  <a:gd name="T34" fmla="*/ 11 w 44"/>
                  <a:gd name="T35" fmla="*/ 158 h 212"/>
                  <a:gd name="T36" fmla="*/ 8 w 44"/>
                  <a:gd name="T37" fmla="*/ 159 h 212"/>
                  <a:gd name="T38" fmla="*/ 4 w 44"/>
                  <a:gd name="T39" fmla="*/ 159 h 212"/>
                  <a:gd name="T40" fmla="*/ 0 w 44"/>
                  <a:gd name="T41" fmla="*/ 164 h 212"/>
                  <a:gd name="T42" fmla="*/ 2 w 44"/>
                  <a:gd name="T43" fmla="*/ 163 h 212"/>
                  <a:gd name="T44" fmla="*/ 7 w 44"/>
                  <a:gd name="T45" fmla="*/ 171 h 212"/>
                  <a:gd name="T46" fmla="*/ 11 w 44"/>
                  <a:gd name="T47" fmla="*/ 173 h 212"/>
                  <a:gd name="T48" fmla="*/ 7 w 44"/>
                  <a:gd name="T49" fmla="*/ 174 h 212"/>
                  <a:gd name="T50" fmla="*/ 7 w 44"/>
                  <a:gd name="T51" fmla="*/ 179 h 212"/>
                  <a:gd name="T52" fmla="*/ 9 w 44"/>
                  <a:gd name="T53" fmla="*/ 182 h 212"/>
                  <a:gd name="T54" fmla="*/ 9 w 44"/>
                  <a:gd name="T55" fmla="*/ 185 h 212"/>
                  <a:gd name="T56" fmla="*/ 7 w 44"/>
                  <a:gd name="T57" fmla="*/ 187 h 212"/>
                  <a:gd name="T58" fmla="*/ 10 w 44"/>
                  <a:gd name="T59" fmla="*/ 190 h 212"/>
                  <a:gd name="T60" fmla="*/ 8 w 44"/>
                  <a:gd name="T61" fmla="*/ 193 h 212"/>
                  <a:gd name="T62" fmla="*/ 11 w 44"/>
                  <a:gd name="T63" fmla="*/ 194 h 212"/>
                  <a:gd name="T64" fmla="*/ 11 w 44"/>
                  <a:gd name="T65" fmla="*/ 198 h 212"/>
                  <a:gd name="T66" fmla="*/ 15 w 44"/>
                  <a:gd name="T67" fmla="*/ 197 h 212"/>
                  <a:gd name="T68" fmla="*/ 15 w 44"/>
                  <a:gd name="T69" fmla="*/ 197 h 212"/>
                  <a:gd name="T70" fmla="*/ 16 w 44"/>
                  <a:gd name="T71" fmla="*/ 198 h 212"/>
                  <a:gd name="T72" fmla="*/ 18 w 44"/>
                  <a:gd name="T73" fmla="*/ 202 h 212"/>
                  <a:gd name="T74" fmla="*/ 16 w 44"/>
                  <a:gd name="T75" fmla="*/ 207 h 212"/>
                  <a:gd name="T76" fmla="*/ 18 w 44"/>
                  <a:gd name="T77" fmla="*/ 209 h 212"/>
                  <a:gd name="T78" fmla="*/ 25 w 44"/>
                  <a:gd name="T79" fmla="*/ 204 h 212"/>
                  <a:gd name="T80" fmla="*/ 26 w 44"/>
                  <a:gd name="T81" fmla="*/ 199 h 212"/>
                  <a:gd name="T82" fmla="*/ 17 w 44"/>
                  <a:gd name="T83" fmla="*/ 192 h 212"/>
                  <a:gd name="T84" fmla="*/ 12 w 44"/>
                  <a:gd name="T85" fmla="*/ 185 h 212"/>
                  <a:gd name="T86" fmla="*/ 15 w 44"/>
                  <a:gd name="T87" fmla="*/ 177 h 212"/>
                  <a:gd name="T88" fmla="*/ 17 w 44"/>
                  <a:gd name="T89" fmla="*/ 169 h 212"/>
                  <a:gd name="T90" fmla="*/ 21 w 44"/>
                  <a:gd name="T91" fmla="*/ 158 h 212"/>
                  <a:gd name="T92" fmla="*/ 21 w 44"/>
                  <a:gd name="T93" fmla="*/ 152 h 212"/>
                  <a:gd name="T94" fmla="*/ 19 w 44"/>
                  <a:gd name="T95" fmla="*/ 140 h 212"/>
                  <a:gd name="T96" fmla="*/ 23 w 44"/>
                  <a:gd name="T97" fmla="*/ 117 h 212"/>
                  <a:gd name="T98" fmla="*/ 26 w 44"/>
                  <a:gd name="T99" fmla="*/ 102 h 212"/>
                  <a:gd name="T100" fmla="*/ 29 w 44"/>
                  <a:gd name="T101" fmla="*/ 85 h 212"/>
                  <a:gd name="T102" fmla="*/ 27 w 44"/>
                  <a:gd name="T103" fmla="*/ 73 h 212"/>
                  <a:gd name="T104" fmla="*/ 30 w 44"/>
                  <a:gd name="T105" fmla="*/ 62 h 212"/>
                  <a:gd name="T106" fmla="*/ 34 w 44"/>
                  <a:gd name="T107" fmla="*/ 54 h 212"/>
                  <a:gd name="T108" fmla="*/ 36 w 44"/>
                  <a:gd name="T109" fmla="*/ 44 h 212"/>
                  <a:gd name="T110" fmla="*/ 40 w 44"/>
                  <a:gd name="T111" fmla="*/ 35 h 212"/>
                  <a:gd name="T112" fmla="*/ 40 w 44"/>
                  <a:gd name="T113" fmla="*/ 28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 h="212">
                    <a:moveTo>
                      <a:pt x="40" y="28"/>
                    </a:moveTo>
                    <a:cubicBezTo>
                      <a:pt x="38" y="27"/>
                      <a:pt x="40" y="22"/>
                      <a:pt x="38" y="20"/>
                    </a:cubicBezTo>
                    <a:cubicBezTo>
                      <a:pt x="37" y="19"/>
                      <a:pt x="35" y="16"/>
                      <a:pt x="36" y="14"/>
                    </a:cubicBezTo>
                    <a:cubicBezTo>
                      <a:pt x="38" y="13"/>
                      <a:pt x="35" y="13"/>
                      <a:pt x="36" y="12"/>
                    </a:cubicBezTo>
                    <a:cubicBezTo>
                      <a:pt x="37" y="11"/>
                      <a:pt x="36" y="10"/>
                      <a:pt x="35" y="9"/>
                    </a:cubicBezTo>
                    <a:cubicBezTo>
                      <a:pt x="34" y="8"/>
                      <a:pt x="34" y="7"/>
                      <a:pt x="34" y="5"/>
                    </a:cubicBezTo>
                    <a:cubicBezTo>
                      <a:pt x="34" y="3"/>
                      <a:pt x="33" y="2"/>
                      <a:pt x="32" y="0"/>
                    </a:cubicBezTo>
                    <a:cubicBezTo>
                      <a:pt x="31" y="1"/>
                      <a:pt x="30" y="2"/>
                      <a:pt x="30" y="3"/>
                    </a:cubicBezTo>
                    <a:cubicBezTo>
                      <a:pt x="29" y="5"/>
                      <a:pt x="27" y="4"/>
                      <a:pt x="28" y="6"/>
                    </a:cubicBezTo>
                    <a:cubicBezTo>
                      <a:pt x="28" y="9"/>
                      <a:pt x="28" y="12"/>
                      <a:pt x="28" y="15"/>
                    </a:cubicBezTo>
                    <a:cubicBezTo>
                      <a:pt x="28" y="19"/>
                      <a:pt x="29" y="24"/>
                      <a:pt x="28" y="28"/>
                    </a:cubicBezTo>
                    <a:cubicBezTo>
                      <a:pt x="27" y="29"/>
                      <a:pt x="26" y="30"/>
                      <a:pt x="26" y="31"/>
                    </a:cubicBezTo>
                    <a:cubicBezTo>
                      <a:pt x="26" y="33"/>
                      <a:pt x="27" y="35"/>
                      <a:pt x="27" y="37"/>
                    </a:cubicBezTo>
                    <a:cubicBezTo>
                      <a:pt x="27" y="43"/>
                      <a:pt x="25" y="50"/>
                      <a:pt x="23" y="56"/>
                    </a:cubicBezTo>
                    <a:cubicBezTo>
                      <a:pt x="22" y="59"/>
                      <a:pt x="22" y="61"/>
                      <a:pt x="23" y="64"/>
                    </a:cubicBezTo>
                    <a:cubicBezTo>
                      <a:pt x="23" y="66"/>
                      <a:pt x="23" y="67"/>
                      <a:pt x="21" y="68"/>
                    </a:cubicBezTo>
                    <a:cubicBezTo>
                      <a:pt x="20" y="69"/>
                      <a:pt x="21" y="70"/>
                      <a:pt x="21" y="71"/>
                    </a:cubicBezTo>
                    <a:cubicBezTo>
                      <a:pt x="21" y="74"/>
                      <a:pt x="21" y="77"/>
                      <a:pt x="21" y="80"/>
                    </a:cubicBezTo>
                    <a:cubicBezTo>
                      <a:pt x="21" y="81"/>
                      <a:pt x="21" y="83"/>
                      <a:pt x="21" y="84"/>
                    </a:cubicBezTo>
                    <a:cubicBezTo>
                      <a:pt x="20" y="85"/>
                      <a:pt x="21" y="87"/>
                      <a:pt x="20" y="88"/>
                    </a:cubicBezTo>
                    <a:cubicBezTo>
                      <a:pt x="18" y="93"/>
                      <a:pt x="16" y="98"/>
                      <a:pt x="14" y="103"/>
                    </a:cubicBezTo>
                    <a:cubicBezTo>
                      <a:pt x="13" y="106"/>
                      <a:pt x="10" y="107"/>
                      <a:pt x="11" y="110"/>
                    </a:cubicBezTo>
                    <a:cubicBezTo>
                      <a:pt x="12" y="113"/>
                      <a:pt x="14" y="118"/>
                      <a:pt x="12" y="122"/>
                    </a:cubicBezTo>
                    <a:cubicBezTo>
                      <a:pt x="10" y="124"/>
                      <a:pt x="8" y="129"/>
                      <a:pt x="10" y="132"/>
                    </a:cubicBezTo>
                    <a:cubicBezTo>
                      <a:pt x="11" y="134"/>
                      <a:pt x="12" y="134"/>
                      <a:pt x="13" y="133"/>
                    </a:cubicBezTo>
                    <a:cubicBezTo>
                      <a:pt x="14" y="132"/>
                      <a:pt x="18" y="132"/>
                      <a:pt x="17" y="133"/>
                    </a:cubicBezTo>
                    <a:cubicBezTo>
                      <a:pt x="17" y="133"/>
                      <a:pt x="16" y="133"/>
                      <a:pt x="15" y="134"/>
                    </a:cubicBezTo>
                    <a:cubicBezTo>
                      <a:pt x="15" y="135"/>
                      <a:pt x="15" y="135"/>
                      <a:pt x="16" y="136"/>
                    </a:cubicBezTo>
                    <a:cubicBezTo>
                      <a:pt x="16" y="136"/>
                      <a:pt x="15" y="137"/>
                      <a:pt x="15" y="137"/>
                    </a:cubicBezTo>
                    <a:cubicBezTo>
                      <a:pt x="14" y="139"/>
                      <a:pt x="13" y="143"/>
                      <a:pt x="14" y="145"/>
                    </a:cubicBezTo>
                    <a:cubicBezTo>
                      <a:pt x="14" y="146"/>
                      <a:pt x="14" y="146"/>
                      <a:pt x="13" y="148"/>
                    </a:cubicBezTo>
                    <a:cubicBezTo>
                      <a:pt x="12" y="149"/>
                      <a:pt x="14" y="149"/>
                      <a:pt x="15" y="150"/>
                    </a:cubicBezTo>
                    <a:cubicBezTo>
                      <a:pt x="15" y="150"/>
                      <a:pt x="15" y="150"/>
                      <a:pt x="14" y="151"/>
                    </a:cubicBezTo>
                    <a:cubicBezTo>
                      <a:pt x="13" y="151"/>
                      <a:pt x="11" y="152"/>
                      <a:pt x="13" y="152"/>
                    </a:cubicBezTo>
                    <a:cubicBezTo>
                      <a:pt x="12" y="153"/>
                      <a:pt x="13" y="156"/>
                      <a:pt x="14" y="156"/>
                    </a:cubicBezTo>
                    <a:cubicBezTo>
                      <a:pt x="13" y="156"/>
                      <a:pt x="10" y="155"/>
                      <a:pt x="11" y="158"/>
                    </a:cubicBezTo>
                    <a:cubicBezTo>
                      <a:pt x="11" y="158"/>
                      <a:pt x="12" y="163"/>
                      <a:pt x="10" y="162"/>
                    </a:cubicBezTo>
                    <a:cubicBezTo>
                      <a:pt x="10" y="162"/>
                      <a:pt x="8" y="160"/>
                      <a:pt x="8" y="159"/>
                    </a:cubicBezTo>
                    <a:cubicBezTo>
                      <a:pt x="6" y="158"/>
                      <a:pt x="7" y="157"/>
                      <a:pt x="5" y="158"/>
                    </a:cubicBezTo>
                    <a:cubicBezTo>
                      <a:pt x="5" y="158"/>
                      <a:pt x="4" y="159"/>
                      <a:pt x="4" y="159"/>
                    </a:cubicBezTo>
                    <a:cubicBezTo>
                      <a:pt x="4" y="160"/>
                      <a:pt x="5" y="160"/>
                      <a:pt x="4" y="161"/>
                    </a:cubicBezTo>
                    <a:cubicBezTo>
                      <a:pt x="4" y="162"/>
                      <a:pt x="0" y="162"/>
                      <a:pt x="0" y="164"/>
                    </a:cubicBezTo>
                    <a:cubicBezTo>
                      <a:pt x="0" y="164"/>
                      <a:pt x="1" y="165"/>
                      <a:pt x="2" y="165"/>
                    </a:cubicBezTo>
                    <a:cubicBezTo>
                      <a:pt x="2" y="165"/>
                      <a:pt x="1" y="164"/>
                      <a:pt x="2" y="163"/>
                    </a:cubicBezTo>
                    <a:cubicBezTo>
                      <a:pt x="2" y="163"/>
                      <a:pt x="5" y="165"/>
                      <a:pt x="7" y="164"/>
                    </a:cubicBezTo>
                    <a:cubicBezTo>
                      <a:pt x="11" y="163"/>
                      <a:pt x="5" y="170"/>
                      <a:pt x="7" y="171"/>
                    </a:cubicBezTo>
                    <a:cubicBezTo>
                      <a:pt x="8" y="171"/>
                      <a:pt x="10" y="170"/>
                      <a:pt x="11" y="171"/>
                    </a:cubicBezTo>
                    <a:cubicBezTo>
                      <a:pt x="12" y="171"/>
                      <a:pt x="12" y="174"/>
                      <a:pt x="11" y="173"/>
                    </a:cubicBezTo>
                    <a:cubicBezTo>
                      <a:pt x="11" y="173"/>
                      <a:pt x="8" y="171"/>
                      <a:pt x="8" y="172"/>
                    </a:cubicBezTo>
                    <a:cubicBezTo>
                      <a:pt x="7" y="173"/>
                      <a:pt x="6" y="173"/>
                      <a:pt x="7" y="174"/>
                    </a:cubicBezTo>
                    <a:cubicBezTo>
                      <a:pt x="7" y="174"/>
                      <a:pt x="9" y="176"/>
                      <a:pt x="8" y="176"/>
                    </a:cubicBezTo>
                    <a:cubicBezTo>
                      <a:pt x="7" y="176"/>
                      <a:pt x="7" y="179"/>
                      <a:pt x="7" y="179"/>
                    </a:cubicBezTo>
                    <a:cubicBezTo>
                      <a:pt x="6" y="182"/>
                      <a:pt x="9" y="178"/>
                      <a:pt x="9" y="178"/>
                    </a:cubicBezTo>
                    <a:cubicBezTo>
                      <a:pt x="9" y="178"/>
                      <a:pt x="8" y="183"/>
                      <a:pt x="9" y="182"/>
                    </a:cubicBezTo>
                    <a:cubicBezTo>
                      <a:pt x="9" y="182"/>
                      <a:pt x="8" y="182"/>
                      <a:pt x="8" y="183"/>
                    </a:cubicBezTo>
                    <a:cubicBezTo>
                      <a:pt x="7" y="184"/>
                      <a:pt x="8" y="184"/>
                      <a:pt x="9" y="185"/>
                    </a:cubicBezTo>
                    <a:cubicBezTo>
                      <a:pt x="9" y="185"/>
                      <a:pt x="7" y="186"/>
                      <a:pt x="7" y="186"/>
                    </a:cubicBezTo>
                    <a:cubicBezTo>
                      <a:pt x="6" y="186"/>
                      <a:pt x="7" y="186"/>
                      <a:pt x="7" y="187"/>
                    </a:cubicBezTo>
                    <a:cubicBezTo>
                      <a:pt x="6" y="189"/>
                      <a:pt x="10" y="189"/>
                      <a:pt x="10" y="188"/>
                    </a:cubicBezTo>
                    <a:cubicBezTo>
                      <a:pt x="10" y="189"/>
                      <a:pt x="9" y="189"/>
                      <a:pt x="10" y="190"/>
                    </a:cubicBezTo>
                    <a:cubicBezTo>
                      <a:pt x="10" y="190"/>
                      <a:pt x="10" y="190"/>
                      <a:pt x="10" y="190"/>
                    </a:cubicBezTo>
                    <a:cubicBezTo>
                      <a:pt x="10" y="191"/>
                      <a:pt x="8" y="192"/>
                      <a:pt x="8" y="193"/>
                    </a:cubicBezTo>
                    <a:cubicBezTo>
                      <a:pt x="7" y="195"/>
                      <a:pt x="10" y="192"/>
                      <a:pt x="11" y="192"/>
                    </a:cubicBezTo>
                    <a:cubicBezTo>
                      <a:pt x="10" y="193"/>
                      <a:pt x="11" y="194"/>
                      <a:pt x="11" y="194"/>
                    </a:cubicBezTo>
                    <a:cubicBezTo>
                      <a:pt x="11" y="195"/>
                      <a:pt x="8" y="196"/>
                      <a:pt x="8" y="196"/>
                    </a:cubicBezTo>
                    <a:cubicBezTo>
                      <a:pt x="10" y="197"/>
                      <a:pt x="10" y="196"/>
                      <a:pt x="11" y="198"/>
                    </a:cubicBezTo>
                    <a:cubicBezTo>
                      <a:pt x="12" y="200"/>
                      <a:pt x="14" y="195"/>
                      <a:pt x="13" y="195"/>
                    </a:cubicBezTo>
                    <a:cubicBezTo>
                      <a:pt x="14" y="195"/>
                      <a:pt x="14" y="196"/>
                      <a:pt x="15" y="197"/>
                    </a:cubicBezTo>
                    <a:cubicBezTo>
                      <a:pt x="15" y="197"/>
                      <a:pt x="15" y="195"/>
                      <a:pt x="15" y="195"/>
                    </a:cubicBezTo>
                    <a:cubicBezTo>
                      <a:pt x="15" y="195"/>
                      <a:pt x="15" y="197"/>
                      <a:pt x="15" y="197"/>
                    </a:cubicBezTo>
                    <a:cubicBezTo>
                      <a:pt x="16" y="196"/>
                      <a:pt x="16" y="195"/>
                      <a:pt x="16" y="196"/>
                    </a:cubicBezTo>
                    <a:cubicBezTo>
                      <a:pt x="17" y="196"/>
                      <a:pt x="16" y="198"/>
                      <a:pt x="16" y="198"/>
                    </a:cubicBezTo>
                    <a:cubicBezTo>
                      <a:pt x="15" y="199"/>
                      <a:pt x="17" y="199"/>
                      <a:pt x="16" y="200"/>
                    </a:cubicBezTo>
                    <a:cubicBezTo>
                      <a:pt x="15" y="202"/>
                      <a:pt x="17" y="201"/>
                      <a:pt x="18" y="202"/>
                    </a:cubicBezTo>
                    <a:cubicBezTo>
                      <a:pt x="21" y="202"/>
                      <a:pt x="24" y="204"/>
                      <a:pt x="21" y="206"/>
                    </a:cubicBezTo>
                    <a:cubicBezTo>
                      <a:pt x="20" y="207"/>
                      <a:pt x="17" y="206"/>
                      <a:pt x="16" y="207"/>
                    </a:cubicBezTo>
                    <a:cubicBezTo>
                      <a:pt x="15" y="209"/>
                      <a:pt x="18" y="208"/>
                      <a:pt x="19" y="209"/>
                    </a:cubicBezTo>
                    <a:cubicBezTo>
                      <a:pt x="18" y="209"/>
                      <a:pt x="18" y="209"/>
                      <a:pt x="18" y="209"/>
                    </a:cubicBezTo>
                    <a:cubicBezTo>
                      <a:pt x="18" y="209"/>
                      <a:pt x="22" y="212"/>
                      <a:pt x="24" y="210"/>
                    </a:cubicBezTo>
                    <a:cubicBezTo>
                      <a:pt x="25" y="208"/>
                      <a:pt x="23" y="206"/>
                      <a:pt x="25" y="204"/>
                    </a:cubicBezTo>
                    <a:cubicBezTo>
                      <a:pt x="26" y="202"/>
                      <a:pt x="29" y="202"/>
                      <a:pt x="30" y="202"/>
                    </a:cubicBezTo>
                    <a:cubicBezTo>
                      <a:pt x="35" y="199"/>
                      <a:pt x="28" y="199"/>
                      <a:pt x="26" y="199"/>
                    </a:cubicBezTo>
                    <a:cubicBezTo>
                      <a:pt x="24" y="199"/>
                      <a:pt x="21" y="199"/>
                      <a:pt x="19" y="198"/>
                    </a:cubicBezTo>
                    <a:cubicBezTo>
                      <a:pt x="17" y="196"/>
                      <a:pt x="17" y="196"/>
                      <a:pt x="17" y="192"/>
                    </a:cubicBezTo>
                    <a:cubicBezTo>
                      <a:pt x="17" y="188"/>
                      <a:pt x="16" y="191"/>
                      <a:pt x="13" y="189"/>
                    </a:cubicBezTo>
                    <a:cubicBezTo>
                      <a:pt x="12" y="189"/>
                      <a:pt x="12" y="186"/>
                      <a:pt x="12" y="185"/>
                    </a:cubicBezTo>
                    <a:cubicBezTo>
                      <a:pt x="11" y="183"/>
                      <a:pt x="11" y="180"/>
                      <a:pt x="13" y="179"/>
                    </a:cubicBezTo>
                    <a:cubicBezTo>
                      <a:pt x="14" y="178"/>
                      <a:pt x="14" y="178"/>
                      <a:pt x="15" y="177"/>
                    </a:cubicBezTo>
                    <a:cubicBezTo>
                      <a:pt x="15" y="176"/>
                      <a:pt x="16" y="175"/>
                      <a:pt x="17" y="175"/>
                    </a:cubicBezTo>
                    <a:cubicBezTo>
                      <a:pt x="18" y="174"/>
                      <a:pt x="16" y="171"/>
                      <a:pt x="17" y="169"/>
                    </a:cubicBezTo>
                    <a:cubicBezTo>
                      <a:pt x="17" y="168"/>
                      <a:pt x="19" y="167"/>
                      <a:pt x="20" y="165"/>
                    </a:cubicBezTo>
                    <a:cubicBezTo>
                      <a:pt x="20" y="163"/>
                      <a:pt x="20" y="160"/>
                      <a:pt x="21" y="158"/>
                    </a:cubicBezTo>
                    <a:cubicBezTo>
                      <a:pt x="21" y="156"/>
                      <a:pt x="23" y="156"/>
                      <a:pt x="21" y="154"/>
                    </a:cubicBezTo>
                    <a:cubicBezTo>
                      <a:pt x="20" y="153"/>
                      <a:pt x="17" y="153"/>
                      <a:pt x="21" y="152"/>
                    </a:cubicBezTo>
                    <a:cubicBezTo>
                      <a:pt x="26" y="151"/>
                      <a:pt x="20" y="151"/>
                      <a:pt x="19" y="149"/>
                    </a:cubicBezTo>
                    <a:cubicBezTo>
                      <a:pt x="19" y="146"/>
                      <a:pt x="19" y="142"/>
                      <a:pt x="19" y="140"/>
                    </a:cubicBezTo>
                    <a:cubicBezTo>
                      <a:pt x="19" y="136"/>
                      <a:pt x="19" y="131"/>
                      <a:pt x="19" y="127"/>
                    </a:cubicBezTo>
                    <a:cubicBezTo>
                      <a:pt x="20" y="124"/>
                      <a:pt x="21" y="119"/>
                      <a:pt x="23" y="117"/>
                    </a:cubicBezTo>
                    <a:cubicBezTo>
                      <a:pt x="26" y="114"/>
                      <a:pt x="23" y="109"/>
                      <a:pt x="23" y="106"/>
                    </a:cubicBezTo>
                    <a:cubicBezTo>
                      <a:pt x="23" y="104"/>
                      <a:pt x="24" y="103"/>
                      <a:pt x="26" y="102"/>
                    </a:cubicBezTo>
                    <a:cubicBezTo>
                      <a:pt x="28" y="100"/>
                      <a:pt x="27" y="99"/>
                      <a:pt x="27" y="96"/>
                    </a:cubicBezTo>
                    <a:cubicBezTo>
                      <a:pt x="27" y="92"/>
                      <a:pt x="30" y="89"/>
                      <a:pt x="29" y="85"/>
                    </a:cubicBezTo>
                    <a:cubicBezTo>
                      <a:pt x="29" y="82"/>
                      <a:pt x="28" y="79"/>
                      <a:pt x="27" y="76"/>
                    </a:cubicBezTo>
                    <a:cubicBezTo>
                      <a:pt x="27" y="75"/>
                      <a:pt x="26" y="74"/>
                      <a:pt x="27" y="73"/>
                    </a:cubicBezTo>
                    <a:cubicBezTo>
                      <a:pt x="28" y="72"/>
                      <a:pt x="29" y="68"/>
                      <a:pt x="29" y="67"/>
                    </a:cubicBezTo>
                    <a:cubicBezTo>
                      <a:pt x="29" y="66"/>
                      <a:pt x="28" y="64"/>
                      <a:pt x="30" y="62"/>
                    </a:cubicBezTo>
                    <a:cubicBezTo>
                      <a:pt x="31" y="61"/>
                      <a:pt x="30" y="59"/>
                      <a:pt x="31" y="58"/>
                    </a:cubicBezTo>
                    <a:cubicBezTo>
                      <a:pt x="31" y="56"/>
                      <a:pt x="33" y="55"/>
                      <a:pt x="34" y="54"/>
                    </a:cubicBezTo>
                    <a:cubicBezTo>
                      <a:pt x="34" y="53"/>
                      <a:pt x="37" y="50"/>
                      <a:pt x="37" y="49"/>
                    </a:cubicBezTo>
                    <a:cubicBezTo>
                      <a:pt x="37" y="48"/>
                      <a:pt x="36" y="46"/>
                      <a:pt x="36" y="44"/>
                    </a:cubicBezTo>
                    <a:cubicBezTo>
                      <a:pt x="36" y="42"/>
                      <a:pt x="36" y="41"/>
                      <a:pt x="36" y="39"/>
                    </a:cubicBezTo>
                    <a:cubicBezTo>
                      <a:pt x="36" y="36"/>
                      <a:pt x="37" y="36"/>
                      <a:pt x="40" y="35"/>
                    </a:cubicBezTo>
                    <a:cubicBezTo>
                      <a:pt x="44" y="34"/>
                      <a:pt x="44" y="32"/>
                      <a:pt x="44" y="28"/>
                    </a:cubicBezTo>
                    <a:cubicBezTo>
                      <a:pt x="43" y="29"/>
                      <a:pt x="41" y="29"/>
                      <a:pt x="40" y="28"/>
                    </a:cubicBezTo>
                    <a:cubicBezTo>
                      <a:pt x="40" y="28"/>
                      <a:pt x="40" y="29"/>
                      <a:pt x="40" y="28"/>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360" name="Freeform 626">
                <a:extLst>
                  <a:ext uri="{FF2B5EF4-FFF2-40B4-BE49-F238E27FC236}">
                    <a16:creationId xmlns:a16="http://schemas.microsoft.com/office/drawing/2014/main" id="{5A3EB5B3-4412-4B41-85C4-691F7550670C}"/>
                  </a:ext>
                </a:extLst>
              </p:cNvPr>
              <p:cNvSpPr>
                <a:spLocks/>
              </p:cNvSpPr>
              <p:nvPr/>
            </p:nvSpPr>
            <p:spPr bwMode="auto">
              <a:xfrm>
                <a:off x="4219028" y="4742709"/>
                <a:ext cx="299441" cy="326519"/>
              </a:xfrm>
              <a:custGeom>
                <a:avLst/>
                <a:gdLst>
                  <a:gd name="T0" fmla="*/ 61 w 64"/>
                  <a:gd name="T1" fmla="*/ 42 h 70"/>
                  <a:gd name="T2" fmla="*/ 58 w 64"/>
                  <a:gd name="T3" fmla="*/ 35 h 70"/>
                  <a:gd name="T4" fmla="*/ 50 w 64"/>
                  <a:gd name="T5" fmla="*/ 35 h 70"/>
                  <a:gd name="T6" fmla="*/ 49 w 64"/>
                  <a:gd name="T7" fmla="*/ 33 h 70"/>
                  <a:gd name="T8" fmla="*/ 47 w 64"/>
                  <a:gd name="T9" fmla="*/ 30 h 70"/>
                  <a:gd name="T10" fmla="*/ 48 w 64"/>
                  <a:gd name="T11" fmla="*/ 28 h 70"/>
                  <a:gd name="T12" fmla="*/ 47 w 64"/>
                  <a:gd name="T13" fmla="*/ 26 h 70"/>
                  <a:gd name="T14" fmla="*/ 47 w 64"/>
                  <a:gd name="T15" fmla="*/ 23 h 70"/>
                  <a:gd name="T16" fmla="*/ 41 w 64"/>
                  <a:gd name="T17" fmla="*/ 21 h 70"/>
                  <a:gd name="T18" fmla="*/ 37 w 64"/>
                  <a:gd name="T19" fmla="*/ 18 h 70"/>
                  <a:gd name="T20" fmla="*/ 33 w 64"/>
                  <a:gd name="T21" fmla="*/ 16 h 70"/>
                  <a:gd name="T22" fmla="*/ 29 w 64"/>
                  <a:gd name="T23" fmla="*/ 16 h 70"/>
                  <a:gd name="T24" fmla="*/ 23 w 64"/>
                  <a:gd name="T25" fmla="*/ 9 h 70"/>
                  <a:gd name="T26" fmla="*/ 23 w 64"/>
                  <a:gd name="T27" fmla="*/ 6 h 70"/>
                  <a:gd name="T28" fmla="*/ 23 w 64"/>
                  <a:gd name="T29" fmla="*/ 4 h 70"/>
                  <a:gd name="T30" fmla="*/ 18 w 64"/>
                  <a:gd name="T31" fmla="*/ 3 h 70"/>
                  <a:gd name="T32" fmla="*/ 10 w 64"/>
                  <a:gd name="T33" fmla="*/ 6 h 70"/>
                  <a:gd name="T34" fmla="*/ 7 w 64"/>
                  <a:gd name="T35" fmla="*/ 9 h 70"/>
                  <a:gd name="T36" fmla="*/ 2 w 64"/>
                  <a:gd name="T37" fmla="*/ 8 h 70"/>
                  <a:gd name="T38" fmla="*/ 6 w 64"/>
                  <a:gd name="T39" fmla="*/ 16 h 70"/>
                  <a:gd name="T40" fmla="*/ 5 w 64"/>
                  <a:gd name="T41" fmla="*/ 23 h 70"/>
                  <a:gd name="T42" fmla="*/ 4 w 64"/>
                  <a:gd name="T43" fmla="*/ 27 h 70"/>
                  <a:gd name="T44" fmla="*/ 3 w 64"/>
                  <a:gd name="T45" fmla="*/ 31 h 70"/>
                  <a:gd name="T46" fmla="*/ 5 w 64"/>
                  <a:gd name="T47" fmla="*/ 35 h 70"/>
                  <a:gd name="T48" fmla="*/ 3 w 64"/>
                  <a:gd name="T49" fmla="*/ 38 h 70"/>
                  <a:gd name="T50" fmla="*/ 4 w 64"/>
                  <a:gd name="T51" fmla="*/ 46 h 70"/>
                  <a:gd name="T52" fmla="*/ 4 w 64"/>
                  <a:gd name="T53" fmla="*/ 49 h 70"/>
                  <a:gd name="T54" fmla="*/ 7 w 64"/>
                  <a:gd name="T55" fmla="*/ 52 h 70"/>
                  <a:gd name="T56" fmla="*/ 7 w 64"/>
                  <a:gd name="T57" fmla="*/ 54 h 70"/>
                  <a:gd name="T58" fmla="*/ 6 w 64"/>
                  <a:gd name="T59" fmla="*/ 56 h 70"/>
                  <a:gd name="T60" fmla="*/ 9 w 64"/>
                  <a:gd name="T61" fmla="*/ 63 h 70"/>
                  <a:gd name="T62" fmla="*/ 13 w 64"/>
                  <a:gd name="T63" fmla="*/ 69 h 70"/>
                  <a:gd name="T64" fmla="*/ 14 w 64"/>
                  <a:gd name="T65" fmla="*/ 67 h 70"/>
                  <a:gd name="T66" fmla="*/ 17 w 64"/>
                  <a:gd name="T67" fmla="*/ 65 h 70"/>
                  <a:gd name="T68" fmla="*/ 20 w 64"/>
                  <a:gd name="T69" fmla="*/ 65 h 70"/>
                  <a:gd name="T70" fmla="*/ 25 w 64"/>
                  <a:gd name="T71" fmla="*/ 65 h 70"/>
                  <a:gd name="T72" fmla="*/ 28 w 64"/>
                  <a:gd name="T73" fmla="*/ 68 h 70"/>
                  <a:gd name="T74" fmla="*/ 31 w 64"/>
                  <a:gd name="T75" fmla="*/ 65 h 70"/>
                  <a:gd name="T76" fmla="*/ 37 w 64"/>
                  <a:gd name="T77" fmla="*/ 64 h 70"/>
                  <a:gd name="T78" fmla="*/ 44 w 64"/>
                  <a:gd name="T79" fmla="*/ 52 h 70"/>
                  <a:gd name="T80" fmla="*/ 52 w 64"/>
                  <a:gd name="T81" fmla="*/ 51 h 70"/>
                  <a:gd name="T82" fmla="*/ 59 w 64"/>
                  <a:gd name="T83" fmla="*/ 54 h 70"/>
                  <a:gd name="T84" fmla="*/ 61 w 64"/>
                  <a:gd name="T85" fmla="*/ 42 h 70"/>
                  <a:gd name="T86" fmla="*/ 61 w 64"/>
                  <a:gd name="T87" fmla="*/ 4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4" h="70">
                    <a:moveTo>
                      <a:pt x="61" y="42"/>
                    </a:moveTo>
                    <a:cubicBezTo>
                      <a:pt x="57" y="40"/>
                      <a:pt x="58" y="39"/>
                      <a:pt x="58" y="35"/>
                    </a:cubicBezTo>
                    <a:cubicBezTo>
                      <a:pt x="55" y="35"/>
                      <a:pt x="52" y="35"/>
                      <a:pt x="50" y="35"/>
                    </a:cubicBezTo>
                    <a:cubicBezTo>
                      <a:pt x="48" y="35"/>
                      <a:pt x="49" y="34"/>
                      <a:pt x="49" y="33"/>
                    </a:cubicBezTo>
                    <a:cubicBezTo>
                      <a:pt x="49" y="32"/>
                      <a:pt x="48" y="30"/>
                      <a:pt x="47" y="30"/>
                    </a:cubicBezTo>
                    <a:cubicBezTo>
                      <a:pt x="47" y="29"/>
                      <a:pt x="48" y="29"/>
                      <a:pt x="48" y="28"/>
                    </a:cubicBezTo>
                    <a:cubicBezTo>
                      <a:pt x="49" y="27"/>
                      <a:pt x="48" y="26"/>
                      <a:pt x="47" y="26"/>
                    </a:cubicBezTo>
                    <a:cubicBezTo>
                      <a:pt x="47" y="25"/>
                      <a:pt x="48" y="24"/>
                      <a:pt x="47" y="23"/>
                    </a:cubicBezTo>
                    <a:cubicBezTo>
                      <a:pt x="45" y="21"/>
                      <a:pt x="43" y="21"/>
                      <a:pt x="41" y="21"/>
                    </a:cubicBezTo>
                    <a:cubicBezTo>
                      <a:pt x="40" y="21"/>
                      <a:pt x="38" y="19"/>
                      <a:pt x="37" y="18"/>
                    </a:cubicBezTo>
                    <a:cubicBezTo>
                      <a:pt x="35" y="18"/>
                      <a:pt x="34" y="16"/>
                      <a:pt x="33" y="16"/>
                    </a:cubicBezTo>
                    <a:cubicBezTo>
                      <a:pt x="31" y="16"/>
                      <a:pt x="30" y="16"/>
                      <a:pt x="29" y="16"/>
                    </a:cubicBezTo>
                    <a:cubicBezTo>
                      <a:pt x="27" y="16"/>
                      <a:pt x="23" y="11"/>
                      <a:pt x="23" y="9"/>
                    </a:cubicBezTo>
                    <a:cubicBezTo>
                      <a:pt x="23" y="8"/>
                      <a:pt x="23" y="7"/>
                      <a:pt x="23" y="6"/>
                    </a:cubicBezTo>
                    <a:cubicBezTo>
                      <a:pt x="23" y="5"/>
                      <a:pt x="23" y="5"/>
                      <a:pt x="23" y="4"/>
                    </a:cubicBezTo>
                    <a:cubicBezTo>
                      <a:pt x="23" y="0"/>
                      <a:pt x="21" y="2"/>
                      <a:pt x="18" y="3"/>
                    </a:cubicBezTo>
                    <a:cubicBezTo>
                      <a:pt x="15" y="3"/>
                      <a:pt x="13" y="6"/>
                      <a:pt x="10" y="6"/>
                    </a:cubicBezTo>
                    <a:cubicBezTo>
                      <a:pt x="8" y="6"/>
                      <a:pt x="8" y="8"/>
                      <a:pt x="7" y="9"/>
                    </a:cubicBezTo>
                    <a:cubicBezTo>
                      <a:pt x="6" y="9"/>
                      <a:pt x="3" y="8"/>
                      <a:pt x="2" y="8"/>
                    </a:cubicBezTo>
                    <a:cubicBezTo>
                      <a:pt x="4" y="9"/>
                      <a:pt x="5" y="14"/>
                      <a:pt x="6" y="16"/>
                    </a:cubicBezTo>
                    <a:cubicBezTo>
                      <a:pt x="4" y="17"/>
                      <a:pt x="5" y="21"/>
                      <a:pt x="5" y="23"/>
                    </a:cubicBezTo>
                    <a:cubicBezTo>
                      <a:pt x="5" y="25"/>
                      <a:pt x="5" y="26"/>
                      <a:pt x="4" y="27"/>
                    </a:cubicBezTo>
                    <a:cubicBezTo>
                      <a:pt x="3" y="28"/>
                      <a:pt x="3" y="30"/>
                      <a:pt x="3" y="31"/>
                    </a:cubicBezTo>
                    <a:cubicBezTo>
                      <a:pt x="2" y="33"/>
                      <a:pt x="5" y="33"/>
                      <a:pt x="5" y="35"/>
                    </a:cubicBezTo>
                    <a:cubicBezTo>
                      <a:pt x="5" y="36"/>
                      <a:pt x="3" y="37"/>
                      <a:pt x="3" y="38"/>
                    </a:cubicBezTo>
                    <a:cubicBezTo>
                      <a:pt x="0" y="41"/>
                      <a:pt x="4" y="42"/>
                      <a:pt x="4" y="46"/>
                    </a:cubicBezTo>
                    <a:cubicBezTo>
                      <a:pt x="4" y="47"/>
                      <a:pt x="4" y="48"/>
                      <a:pt x="4" y="49"/>
                    </a:cubicBezTo>
                    <a:cubicBezTo>
                      <a:pt x="5" y="50"/>
                      <a:pt x="6" y="51"/>
                      <a:pt x="7" y="52"/>
                    </a:cubicBezTo>
                    <a:cubicBezTo>
                      <a:pt x="7" y="53"/>
                      <a:pt x="5" y="53"/>
                      <a:pt x="7" y="54"/>
                    </a:cubicBezTo>
                    <a:cubicBezTo>
                      <a:pt x="7" y="54"/>
                      <a:pt x="6" y="56"/>
                      <a:pt x="6" y="56"/>
                    </a:cubicBezTo>
                    <a:cubicBezTo>
                      <a:pt x="6" y="59"/>
                      <a:pt x="9" y="61"/>
                      <a:pt x="9" y="63"/>
                    </a:cubicBezTo>
                    <a:cubicBezTo>
                      <a:pt x="10" y="66"/>
                      <a:pt x="8" y="69"/>
                      <a:pt x="13" y="69"/>
                    </a:cubicBezTo>
                    <a:cubicBezTo>
                      <a:pt x="14" y="70"/>
                      <a:pt x="14" y="68"/>
                      <a:pt x="14" y="67"/>
                    </a:cubicBezTo>
                    <a:cubicBezTo>
                      <a:pt x="14" y="66"/>
                      <a:pt x="16" y="65"/>
                      <a:pt x="17" y="65"/>
                    </a:cubicBezTo>
                    <a:cubicBezTo>
                      <a:pt x="18" y="64"/>
                      <a:pt x="19" y="63"/>
                      <a:pt x="20" y="65"/>
                    </a:cubicBezTo>
                    <a:cubicBezTo>
                      <a:pt x="22" y="66"/>
                      <a:pt x="24" y="65"/>
                      <a:pt x="25" y="65"/>
                    </a:cubicBezTo>
                    <a:cubicBezTo>
                      <a:pt x="27" y="65"/>
                      <a:pt x="27" y="68"/>
                      <a:pt x="28" y="68"/>
                    </a:cubicBezTo>
                    <a:cubicBezTo>
                      <a:pt x="29" y="68"/>
                      <a:pt x="30" y="66"/>
                      <a:pt x="31" y="65"/>
                    </a:cubicBezTo>
                    <a:cubicBezTo>
                      <a:pt x="32" y="63"/>
                      <a:pt x="36" y="66"/>
                      <a:pt x="37" y="64"/>
                    </a:cubicBezTo>
                    <a:cubicBezTo>
                      <a:pt x="39" y="59"/>
                      <a:pt x="38" y="54"/>
                      <a:pt x="44" y="52"/>
                    </a:cubicBezTo>
                    <a:cubicBezTo>
                      <a:pt x="46" y="51"/>
                      <a:pt x="49" y="51"/>
                      <a:pt x="52" y="51"/>
                    </a:cubicBezTo>
                    <a:cubicBezTo>
                      <a:pt x="55" y="51"/>
                      <a:pt x="57" y="52"/>
                      <a:pt x="59" y="54"/>
                    </a:cubicBezTo>
                    <a:cubicBezTo>
                      <a:pt x="60" y="51"/>
                      <a:pt x="64" y="43"/>
                      <a:pt x="61" y="42"/>
                    </a:cubicBezTo>
                    <a:cubicBezTo>
                      <a:pt x="60" y="41"/>
                      <a:pt x="62" y="42"/>
                      <a:pt x="61" y="42"/>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361" name="Freeform 627">
                <a:extLst>
                  <a:ext uri="{FF2B5EF4-FFF2-40B4-BE49-F238E27FC236}">
                    <a16:creationId xmlns:a16="http://schemas.microsoft.com/office/drawing/2014/main" id="{517DB815-952E-A34A-B5C7-3C6100339B0F}"/>
                  </a:ext>
                </a:extLst>
              </p:cNvPr>
              <p:cNvSpPr>
                <a:spLocks/>
              </p:cNvSpPr>
              <p:nvPr/>
            </p:nvSpPr>
            <p:spPr bwMode="auto">
              <a:xfrm>
                <a:off x="4387863" y="4975254"/>
                <a:ext cx="210246" cy="207061"/>
              </a:xfrm>
              <a:custGeom>
                <a:avLst/>
                <a:gdLst>
                  <a:gd name="T0" fmla="*/ 40 w 45"/>
                  <a:gd name="T1" fmla="*/ 24 h 44"/>
                  <a:gd name="T2" fmla="*/ 36 w 45"/>
                  <a:gd name="T3" fmla="*/ 24 h 44"/>
                  <a:gd name="T4" fmla="*/ 36 w 45"/>
                  <a:gd name="T5" fmla="*/ 20 h 44"/>
                  <a:gd name="T6" fmla="*/ 34 w 45"/>
                  <a:gd name="T7" fmla="*/ 17 h 44"/>
                  <a:gd name="T8" fmla="*/ 29 w 45"/>
                  <a:gd name="T9" fmla="*/ 16 h 44"/>
                  <a:gd name="T10" fmla="*/ 25 w 45"/>
                  <a:gd name="T11" fmla="*/ 15 h 44"/>
                  <a:gd name="T12" fmla="*/ 25 w 45"/>
                  <a:gd name="T13" fmla="*/ 12 h 44"/>
                  <a:gd name="T14" fmla="*/ 24 w 45"/>
                  <a:gd name="T15" fmla="*/ 7 h 44"/>
                  <a:gd name="T16" fmla="*/ 21 w 45"/>
                  <a:gd name="T17" fmla="*/ 3 h 44"/>
                  <a:gd name="T18" fmla="*/ 14 w 45"/>
                  <a:gd name="T19" fmla="*/ 1 h 44"/>
                  <a:gd name="T20" fmla="*/ 5 w 45"/>
                  <a:gd name="T21" fmla="*/ 3 h 44"/>
                  <a:gd name="T22" fmla="*/ 2 w 45"/>
                  <a:gd name="T23" fmla="*/ 11 h 44"/>
                  <a:gd name="T24" fmla="*/ 1 w 45"/>
                  <a:gd name="T25" fmla="*/ 14 h 44"/>
                  <a:gd name="T26" fmla="*/ 2 w 45"/>
                  <a:gd name="T27" fmla="*/ 17 h 44"/>
                  <a:gd name="T28" fmla="*/ 9 w 45"/>
                  <a:gd name="T29" fmla="*/ 24 h 44"/>
                  <a:gd name="T30" fmla="*/ 13 w 45"/>
                  <a:gd name="T31" fmla="*/ 25 h 44"/>
                  <a:gd name="T32" fmla="*/ 17 w 45"/>
                  <a:gd name="T33" fmla="*/ 27 h 44"/>
                  <a:gd name="T34" fmla="*/ 25 w 45"/>
                  <a:gd name="T35" fmla="*/ 35 h 44"/>
                  <a:gd name="T36" fmla="*/ 22 w 45"/>
                  <a:gd name="T37" fmla="*/ 39 h 44"/>
                  <a:gd name="T38" fmla="*/ 20 w 45"/>
                  <a:gd name="T39" fmla="*/ 42 h 44"/>
                  <a:gd name="T40" fmla="*/ 28 w 45"/>
                  <a:gd name="T41" fmla="*/ 44 h 44"/>
                  <a:gd name="T42" fmla="*/ 32 w 45"/>
                  <a:gd name="T43" fmla="*/ 43 h 44"/>
                  <a:gd name="T44" fmla="*/ 37 w 45"/>
                  <a:gd name="T45" fmla="*/ 42 h 44"/>
                  <a:gd name="T46" fmla="*/ 40 w 45"/>
                  <a:gd name="T47" fmla="*/ 39 h 44"/>
                  <a:gd name="T48" fmla="*/ 41 w 45"/>
                  <a:gd name="T49" fmla="*/ 34 h 44"/>
                  <a:gd name="T50" fmla="*/ 40 w 45"/>
                  <a:gd name="T51" fmla="*/ 24 h 44"/>
                  <a:gd name="T52" fmla="*/ 40 w 45"/>
                  <a:gd name="T53" fmla="*/ 2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5" h="44">
                    <a:moveTo>
                      <a:pt x="40" y="24"/>
                    </a:moveTo>
                    <a:cubicBezTo>
                      <a:pt x="39" y="25"/>
                      <a:pt x="37" y="26"/>
                      <a:pt x="36" y="24"/>
                    </a:cubicBezTo>
                    <a:cubicBezTo>
                      <a:pt x="35" y="23"/>
                      <a:pt x="37" y="22"/>
                      <a:pt x="36" y="20"/>
                    </a:cubicBezTo>
                    <a:cubicBezTo>
                      <a:pt x="35" y="19"/>
                      <a:pt x="35" y="18"/>
                      <a:pt x="34" y="17"/>
                    </a:cubicBezTo>
                    <a:cubicBezTo>
                      <a:pt x="31" y="15"/>
                      <a:pt x="31" y="17"/>
                      <a:pt x="29" y="16"/>
                    </a:cubicBezTo>
                    <a:cubicBezTo>
                      <a:pt x="28" y="16"/>
                      <a:pt x="27" y="16"/>
                      <a:pt x="25" y="15"/>
                    </a:cubicBezTo>
                    <a:cubicBezTo>
                      <a:pt x="23" y="15"/>
                      <a:pt x="24" y="13"/>
                      <a:pt x="25" y="12"/>
                    </a:cubicBezTo>
                    <a:cubicBezTo>
                      <a:pt x="25" y="10"/>
                      <a:pt x="24" y="8"/>
                      <a:pt x="24" y="7"/>
                    </a:cubicBezTo>
                    <a:cubicBezTo>
                      <a:pt x="23" y="4"/>
                      <a:pt x="24" y="4"/>
                      <a:pt x="21" y="3"/>
                    </a:cubicBezTo>
                    <a:cubicBezTo>
                      <a:pt x="19" y="1"/>
                      <a:pt x="18" y="0"/>
                      <a:pt x="14" y="1"/>
                    </a:cubicBezTo>
                    <a:cubicBezTo>
                      <a:pt x="11" y="1"/>
                      <a:pt x="7" y="2"/>
                      <a:pt x="5" y="3"/>
                    </a:cubicBezTo>
                    <a:cubicBezTo>
                      <a:pt x="2" y="6"/>
                      <a:pt x="3" y="8"/>
                      <a:pt x="2" y="11"/>
                    </a:cubicBezTo>
                    <a:cubicBezTo>
                      <a:pt x="2" y="12"/>
                      <a:pt x="1" y="13"/>
                      <a:pt x="1" y="14"/>
                    </a:cubicBezTo>
                    <a:cubicBezTo>
                      <a:pt x="0" y="15"/>
                      <a:pt x="1" y="15"/>
                      <a:pt x="2" y="17"/>
                    </a:cubicBezTo>
                    <a:cubicBezTo>
                      <a:pt x="4" y="20"/>
                      <a:pt x="6" y="21"/>
                      <a:pt x="9" y="24"/>
                    </a:cubicBezTo>
                    <a:cubicBezTo>
                      <a:pt x="10" y="25"/>
                      <a:pt x="12" y="25"/>
                      <a:pt x="13" y="25"/>
                    </a:cubicBezTo>
                    <a:cubicBezTo>
                      <a:pt x="15" y="25"/>
                      <a:pt x="16" y="26"/>
                      <a:pt x="17" y="27"/>
                    </a:cubicBezTo>
                    <a:cubicBezTo>
                      <a:pt x="19" y="28"/>
                      <a:pt x="27" y="31"/>
                      <a:pt x="25" y="35"/>
                    </a:cubicBezTo>
                    <a:cubicBezTo>
                      <a:pt x="24" y="36"/>
                      <a:pt x="22" y="37"/>
                      <a:pt x="22" y="39"/>
                    </a:cubicBezTo>
                    <a:cubicBezTo>
                      <a:pt x="22" y="41"/>
                      <a:pt x="22" y="41"/>
                      <a:pt x="20" y="42"/>
                    </a:cubicBezTo>
                    <a:cubicBezTo>
                      <a:pt x="19" y="44"/>
                      <a:pt x="27" y="43"/>
                      <a:pt x="28" y="44"/>
                    </a:cubicBezTo>
                    <a:cubicBezTo>
                      <a:pt x="30" y="44"/>
                      <a:pt x="30" y="44"/>
                      <a:pt x="32" y="43"/>
                    </a:cubicBezTo>
                    <a:cubicBezTo>
                      <a:pt x="33" y="41"/>
                      <a:pt x="36" y="43"/>
                      <a:pt x="37" y="42"/>
                    </a:cubicBezTo>
                    <a:cubicBezTo>
                      <a:pt x="38" y="41"/>
                      <a:pt x="39" y="40"/>
                      <a:pt x="40" y="39"/>
                    </a:cubicBezTo>
                    <a:cubicBezTo>
                      <a:pt x="41" y="37"/>
                      <a:pt x="40" y="35"/>
                      <a:pt x="41" y="34"/>
                    </a:cubicBezTo>
                    <a:cubicBezTo>
                      <a:pt x="41" y="32"/>
                      <a:pt x="45" y="24"/>
                      <a:pt x="40" y="24"/>
                    </a:cubicBezTo>
                    <a:cubicBezTo>
                      <a:pt x="40" y="25"/>
                      <a:pt x="41" y="24"/>
                      <a:pt x="40" y="24"/>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362" name="Freeform 628">
                <a:extLst>
                  <a:ext uri="{FF2B5EF4-FFF2-40B4-BE49-F238E27FC236}">
                    <a16:creationId xmlns:a16="http://schemas.microsoft.com/office/drawing/2014/main" id="{98283339-8B43-AF41-905F-FB21B4357E45}"/>
                  </a:ext>
                </a:extLst>
              </p:cNvPr>
              <p:cNvSpPr>
                <a:spLocks noEditPoints="1"/>
              </p:cNvSpPr>
              <p:nvPr/>
            </p:nvSpPr>
            <p:spPr bwMode="auto">
              <a:xfrm>
                <a:off x="4121870" y="4400263"/>
                <a:ext cx="928586" cy="941329"/>
              </a:xfrm>
              <a:custGeom>
                <a:avLst/>
                <a:gdLst>
                  <a:gd name="T0" fmla="*/ 188 w 199"/>
                  <a:gd name="T1" fmla="*/ 51 h 201"/>
                  <a:gd name="T2" fmla="*/ 165 w 199"/>
                  <a:gd name="T3" fmla="*/ 41 h 201"/>
                  <a:gd name="T4" fmla="*/ 135 w 199"/>
                  <a:gd name="T5" fmla="*/ 30 h 201"/>
                  <a:gd name="T6" fmla="*/ 122 w 199"/>
                  <a:gd name="T7" fmla="*/ 36 h 201"/>
                  <a:gd name="T8" fmla="*/ 116 w 199"/>
                  <a:gd name="T9" fmla="*/ 29 h 201"/>
                  <a:gd name="T10" fmla="*/ 111 w 199"/>
                  <a:gd name="T11" fmla="*/ 33 h 201"/>
                  <a:gd name="T12" fmla="*/ 120 w 199"/>
                  <a:gd name="T13" fmla="*/ 23 h 201"/>
                  <a:gd name="T14" fmla="*/ 116 w 199"/>
                  <a:gd name="T15" fmla="*/ 8 h 201"/>
                  <a:gd name="T16" fmla="*/ 105 w 199"/>
                  <a:gd name="T17" fmla="*/ 15 h 201"/>
                  <a:gd name="T18" fmla="*/ 93 w 199"/>
                  <a:gd name="T19" fmla="*/ 14 h 201"/>
                  <a:gd name="T20" fmla="*/ 77 w 199"/>
                  <a:gd name="T21" fmla="*/ 19 h 201"/>
                  <a:gd name="T22" fmla="*/ 69 w 199"/>
                  <a:gd name="T23" fmla="*/ 1 h 201"/>
                  <a:gd name="T24" fmla="*/ 56 w 199"/>
                  <a:gd name="T25" fmla="*/ 7 h 201"/>
                  <a:gd name="T26" fmla="*/ 50 w 199"/>
                  <a:gd name="T27" fmla="*/ 11 h 201"/>
                  <a:gd name="T28" fmla="*/ 51 w 199"/>
                  <a:gd name="T29" fmla="*/ 16 h 201"/>
                  <a:gd name="T30" fmla="*/ 41 w 199"/>
                  <a:gd name="T31" fmla="*/ 22 h 201"/>
                  <a:gd name="T32" fmla="*/ 27 w 199"/>
                  <a:gd name="T33" fmla="*/ 18 h 201"/>
                  <a:gd name="T34" fmla="*/ 25 w 199"/>
                  <a:gd name="T35" fmla="*/ 21 h 201"/>
                  <a:gd name="T36" fmla="*/ 22 w 199"/>
                  <a:gd name="T37" fmla="*/ 39 h 201"/>
                  <a:gd name="T38" fmla="*/ 10 w 199"/>
                  <a:gd name="T39" fmla="*/ 49 h 201"/>
                  <a:gd name="T40" fmla="*/ 2 w 199"/>
                  <a:gd name="T41" fmla="*/ 66 h 201"/>
                  <a:gd name="T42" fmla="*/ 9 w 199"/>
                  <a:gd name="T43" fmla="*/ 75 h 201"/>
                  <a:gd name="T44" fmla="*/ 24 w 199"/>
                  <a:gd name="T45" fmla="*/ 81 h 201"/>
                  <a:gd name="T46" fmla="*/ 39 w 199"/>
                  <a:gd name="T47" fmla="*/ 76 h 201"/>
                  <a:gd name="T48" fmla="*/ 49 w 199"/>
                  <a:gd name="T49" fmla="*/ 88 h 201"/>
                  <a:gd name="T50" fmla="*/ 61 w 199"/>
                  <a:gd name="T51" fmla="*/ 94 h 201"/>
                  <a:gd name="T52" fmla="*/ 68 w 199"/>
                  <a:gd name="T53" fmla="*/ 102 h 201"/>
                  <a:gd name="T54" fmla="*/ 80 w 199"/>
                  <a:gd name="T55" fmla="*/ 114 h 201"/>
                  <a:gd name="T56" fmla="*/ 82 w 199"/>
                  <a:gd name="T57" fmla="*/ 135 h 201"/>
                  <a:gd name="T58" fmla="*/ 93 w 199"/>
                  <a:gd name="T59" fmla="*/ 145 h 201"/>
                  <a:gd name="T60" fmla="*/ 98 w 199"/>
                  <a:gd name="T61" fmla="*/ 157 h 201"/>
                  <a:gd name="T62" fmla="*/ 90 w 199"/>
                  <a:gd name="T63" fmla="*/ 173 h 201"/>
                  <a:gd name="T64" fmla="*/ 86 w 199"/>
                  <a:gd name="T65" fmla="*/ 181 h 201"/>
                  <a:gd name="T66" fmla="*/ 94 w 199"/>
                  <a:gd name="T67" fmla="*/ 187 h 201"/>
                  <a:gd name="T68" fmla="*/ 107 w 199"/>
                  <a:gd name="T69" fmla="*/ 197 h 201"/>
                  <a:gd name="T70" fmla="*/ 119 w 199"/>
                  <a:gd name="T71" fmla="*/ 180 h 201"/>
                  <a:gd name="T72" fmla="*/ 128 w 199"/>
                  <a:gd name="T73" fmla="*/ 157 h 201"/>
                  <a:gd name="T74" fmla="*/ 137 w 199"/>
                  <a:gd name="T75" fmla="*/ 149 h 201"/>
                  <a:gd name="T76" fmla="*/ 144 w 199"/>
                  <a:gd name="T77" fmla="*/ 147 h 201"/>
                  <a:gd name="T78" fmla="*/ 155 w 199"/>
                  <a:gd name="T79" fmla="*/ 142 h 201"/>
                  <a:gd name="T80" fmla="*/ 163 w 199"/>
                  <a:gd name="T81" fmla="*/ 139 h 201"/>
                  <a:gd name="T82" fmla="*/ 169 w 199"/>
                  <a:gd name="T83" fmla="*/ 130 h 201"/>
                  <a:gd name="T84" fmla="*/ 175 w 199"/>
                  <a:gd name="T85" fmla="*/ 116 h 201"/>
                  <a:gd name="T86" fmla="*/ 176 w 199"/>
                  <a:gd name="T87" fmla="*/ 98 h 201"/>
                  <a:gd name="T88" fmla="*/ 178 w 199"/>
                  <a:gd name="T89" fmla="*/ 91 h 201"/>
                  <a:gd name="T90" fmla="*/ 182 w 199"/>
                  <a:gd name="T91" fmla="*/ 86 h 201"/>
                  <a:gd name="T92" fmla="*/ 196 w 199"/>
                  <a:gd name="T93" fmla="*/ 57 h 201"/>
                  <a:gd name="T94" fmla="*/ 110 w 199"/>
                  <a:gd name="T95" fmla="*/ 190 h 201"/>
                  <a:gd name="T96" fmla="*/ 115 w 199"/>
                  <a:gd name="T97" fmla="*/ 18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9" h="201">
                    <a:moveTo>
                      <a:pt x="196" y="57"/>
                    </a:moveTo>
                    <a:cubicBezTo>
                      <a:pt x="195" y="55"/>
                      <a:pt x="195" y="53"/>
                      <a:pt x="194" y="52"/>
                    </a:cubicBezTo>
                    <a:cubicBezTo>
                      <a:pt x="192" y="51"/>
                      <a:pt x="189" y="52"/>
                      <a:pt x="188" y="51"/>
                    </a:cubicBezTo>
                    <a:cubicBezTo>
                      <a:pt x="183" y="50"/>
                      <a:pt x="180" y="46"/>
                      <a:pt x="177" y="44"/>
                    </a:cubicBezTo>
                    <a:cubicBezTo>
                      <a:pt x="175" y="43"/>
                      <a:pt x="173" y="42"/>
                      <a:pt x="172" y="41"/>
                    </a:cubicBezTo>
                    <a:cubicBezTo>
                      <a:pt x="169" y="40"/>
                      <a:pt x="168" y="41"/>
                      <a:pt x="165" y="41"/>
                    </a:cubicBezTo>
                    <a:cubicBezTo>
                      <a:pt x="161" y="42"/>
                      <a:pt x="157" y="37"/>
                      <a:pt x="153" y="39"/>
                    </a:cubicBezTo>
                    <a:cubicBezTo>
                      <a:pt x="150" y="40"/>
                      <a:pt x="147" y="35"/>
                      <a:pt x="145" y="34"/>
                    </a:cubicBezTo>
                    <a:cubicBezTo>
                      <a:pt x="142" y="32"/>
                      <a:pt x="138" y="30"/>
                      <a:pt x="135" y="30"/>
                    </a:cubicBezTo>
                    <a:cubicBezTo>
                      <a:pt x="133" y="29"/>
                      <a:pt x="131" y="29"/>
                      <a:pt x="130" y="30"/>
                    </a:cubicBezTo>
                    <a:cubicBezTo>
                      <a:pt x="129" y="33"/>
                      <a:pt x="126" y="34"/>
                      <a:pt x="125" y="36"/>
                    </a:cubicBezTo>
                    <a:cubicBezTo>
                      <a:pt x="123" y="39"/>
                      <a:pt x="124" y="38"/>
                      <a:pt x="122" y="36"/>
                    </a:cubicBezTo>
                    <a:cubicBezTo>
                      <a:pt x="122" y="36"/>
                      <a:pt x="121" y="35"/>
                      <a:pt x="121" y="35"/>
                    </a:cubicBezTo>
                    <a:cubicBezTo>
                      <a:pt x="119" y="34"/>
                      <a:pt x="120" y="36"/>
                      <a:pt x="119" y="37"/>
                    </a:cubicBezTo>
                    <a:cubicBezTo>
                      <a:pt x="118" y="38"/>
                      <a:pt x="115" y="29"/>
                      <a:pt x="116" y="29"/>
                    </a:cubicBezTo>
                    <a:cubicBezTo>
                      <a:pt x="116" y="29"/>
                      <a:pt x="113" y="33"/>
                      <a:pt x="112" y="33"/>
                    </a:cubicBezTo>
                    <a:cubicBezTo>
                      <a:pt x="112" y="33"/>
                      <a:pt x="116" y="30"/>
                      <a:pt x="115" y="29"/>
                    </a:cubicBezTo>
                    <a:cubicBezTo>
                      <a:pt x="113" y="28"/>
                      <a:pt x="113" y="33"/>
                      <a:pt x="111" y="33"/>
                    </a:cubicBezTo>
                    <a:cubicBezTo>
                      <a:pt x="111" y="33"/>
                      <a:pt x="115" y="27"/>
                      <a:pt x="115" y="26"/>
                    </a:cubicBezTo>
                    <a:cubicBezTo>
                      <a:pt x="115" y="25"/>
                      <a:pt x="117" y="25"/>
                      <a:pt x="117" y="24"/>
                    </a:cubicBezTo>
                    <a:cubicBezTo>
                      <a:pt x="118" y="23"/>
                      <a:pt x="119" y="25"/>
                      <a:pt x="120" y="23"/>
                    </a:cubicBezTo>
                    <a:cubicBezTo>
                      <a:pt x="121" y="22"/>
                      <a:pt x="120" y="22"/>
                      <a:pt x="120" y="20"/>
                    </a:cubicBezTo>
                    <a:cubicBezTo>
                      <a:pt x="121" y="19"/>
                      <a:pt x="121" y="17"/>
                      <a:pt x="119" y="16"/>
                    </a:cubicBezTo>
                    <a:cubicBezTo>
                      <a:pt x="116" y="15"/>
                      <a:pt x="116" y="11"/>
                      <a:pt x="116" y="8"/>
                    </a:cubicBezTo>
                    <a:cubicBezTo>
                      <a:pt x="116" y="7"/>
                      <a:pt x="115" y="6"/>
                      <a:pt x="114" y="5"/>
                    </a:cubicBezTo>
                    <a:cubicBezTo>
                      <a:pt x="113" y="4"/>
                      <a:pt x="112" y="7"/>
                      <a:pt x="111" y="8"/>
                    </a:cubicBezTo>
                    <a:cubicBezTo>
                      <a:pt x="110" y="11"/>
                      <a:pt x="108" y="15"/>
                      <a:pt x="105" y="15"/>
                    </a:cubicBezTo>
                    <a:cubicBezTo>
                      <a:pt x="104" y="15"/>
                      <a:pt x="103" y="14"/>
                      <a:pt x="101" y="14"/>
                    </a:cubicBezTo>
                    <a:cubicBezTo>
                      <a:pt x="100" y="14"/>
                      <a:pt x="99" y="15"/>
                      <a:pt x="98" y="14"/>
                    </a:cubicBezTo>
                    <a:cubicBezTo>
                      <a:pt x="96" y="13"/>
                      <a:pt x="95" y="14"/>
                      <a:pt x="93" y="14"/>
                    </a:cubicBezTo>
                    <a:cubicBezTo>
                      <a:pt x="91" y="14"/>
                      <a:pt x="92" y="14"/>
                      <a:pt x="91" y="16"/>
                    </a:cubicBezTo>
                    <a:cubicBezTo>
                      <a:pt x="90" y="17"/>
                      <a:pt x="85" y="16"/>
                      <a:pt x="84" y="17"/>
                    </a:cubicBezTo>
                    <a:cubicBezTo>
                      <a:pt x="82" y="17"/>
                      <a:pt x="79" y="19"/>
                      <a:pt x="77" y="19"/>
                    </a:cubicBezTo>
                    <a:cubicBezTo>
                      <a:pt x="74" y="19"/>
                      <a:pt x="72" y="15"/>
                      <a:pt x="72" y="13"/>
                    </a:cubicBezTo>
                    <a:cubicBezTo>
                      <a:pt x="70" y="10"/>
                      <a:pt x="74" y="8"/>
                      <a:pt x="73" y="5"/>
                    </a:cubicBezTo>
                    <a:cubicBezTo>
                      <a:pt x="72" y="3"/>
                      <a:pt x="71" y="0"/>
                      <a:pt x="69" y="1"/>
                    </a:cubicBezTo>
                    <a:cubicBezTo>
                      <a:pt x="69" y="2"/>
                      <a:pt x="62" y="5"/>
                      <a:pt x="61" y="5"/>
                    </a:cubicBezTo>
                    <a:cubicBezTo>
                      <a:pt x="60" y="5"/>
                      <a:pt x="58" y="5"/>
                      <a:pt x="58" y="6"/>
                    </a:cubicBezTo>
                    <a:cubicBezTo>
                      <a:pt x="57" y="6"/>
                      <a:pt x="57" y="9"/>
                      <a:pt x="56" y="7"/>
                    </a:cubicBezTo>
                    <a:cubicBezTo>
                      <a:pt x="55" y="6"/>
                      <a:pt x="47" y="5"/>
                      <a:pt x="47" y="6"/>
                    </a:cubicBezTo>
                    <a:cubicBezTo>
                      <a:pt x="47" y="6"/>
                      <a:pt x="49" y="7"/>
                      <a:pt x="49" y="7"/>
                    </a:cubicBezTo>
                    <a:cubicBezTo>
                      <a:pt x="50" y="8"/>
                      <a:pt x="50" y="9"/>
                      <a:pt x="50" y="11"/>
                    </a:cubicBezTo>
                    <a:cubicBezTo>
                      <a:pt x="51" y="11"/>
                      <a:pt x="51" y="13"/>
                      <a:pt x="52" y="14"/>
                    </a:cubicBezTo>
                    <a:cubicBezTo>
                      <a:pt x="52" y="14"/>
                      <a:pt x="54" y="14"/>
                      <a:pt x="54" y="14"/>
                    </a:cubicBezTo>
                    <a:cubicBezTo>
                      <a:pt x="54" y="15"/>
                      <a:pt x="52" y="16"/>
                      <a:pt x="51" y="16"/>
                    </a:cubicBezTo>
                    <a:cubicBezTo>
                      <a:pt x="50" y="17"/>
                      <a:pt x="50" y="18"/>
                      <a:pt x="49" y="19"/>
                    </a:cubicBezTo>
                    <a:cubicBezTo>
                      <a:pt x="49" y="19"/>
                      <a:pt x="44" y="23"/>
                      <a:pt x="43" y="22"/>
                    </a:cubicBezTo>
                    <a:cubicBezTo>
                      <a:pt x="43" y="21"/>
                      <a:pt x="42" y="21"/>
                      <a:pt x="41" y="22"/>
                    </a:cubicBezTo>
                    <a:cubicBezTo>
                      <a:pt x="40" y="23"/>
                      <a:pt x="38" y="21"/>
                      <a:pt x="38" y="21"/>
                    </a:cubicBezTo>
                    <a:cubicBezTo>
                      <a:pt x="36" y="20"/>
                      <a:pt x="35" y="16"/>
                      <a:pt x="34" y="16"/>
                    </a:cubicBezTo>
                    <a:cubicBezTo>
                      <a:pt x="32" y="15"/>
                      <a:pt x="29" y="18"/>
                      <a:pt x="27" y="18"/>
                    </a:cubicBezTo>
                    <a:cubicBezTo>
                      <a:pt x="25" y="18"/>
                      <a:pt x="23" y="18"/>
                      <a:pt x="21" y="18"/>
                    </a:cubicBezTo>
                    <a:cubicBezTo>
                      <a:pt x="21" y="18"/>
                      <a:pt x="21" y="20"/>
                      <a:pt x="22" y="20"/>
                    </a:cubicBezTo>
                    <a:cubicBezTo>
                      <a:pt x="22" y="21"/>
                      <a:pt x="24" y="21"/>
                      <a:pt x="25" y="21"/>
                    </a:cubicBezTo>
                    <a:cubicBezTo>
                      <a:pt x="25" y="22"/>
                      <a:pt x="21" y="23"/>
                      <a:pt x="20" y="23"/>
                    </a:cubicBezTo>
                    <a:cubicBezTo>
                      <a:pt x="19" y="24"/>
                      <a:pt x="21" y="27"/>
                      <a:pt x="22" y="28"/>
                    </a:cubicBezTo>
                    <a:cubicBezTo>
                      <a:pt x="24" y="32"/>
                      <a:pt x="24" y="35"/>
                      <a:pt x="22" y="39"/>
                    </a:cubicBezTo>
                    <a:cubicBezTo>
                      <a:pt x="22" y="41"/>
                      <a:pt x="22" y="47"/>
                      <a:pt x="20" y="47"/>
                    </a:cubicBezTo>
                    <a:cubicBezTo>
                      <a:pt x="19" y="48"/>
                      <a:pt x="17" y="47"/>
                      <a:pt x="15" y="48"/>
                    </a:cubicBezTo>
                    <a:cubicBezTo>
                      <a:pt x="14" y="49"/>
                      <a:pt x="11" y="49"/>
                      <a:pt x="10" y="49"/>
                    </a:cubicBezTo>
                    <a:cubicBezTo>
                      <a:pt x="5" y="51"/>
                      <a:pt x="5" y="53"/>
                      <a:pt x="5" y="57"/>
                    </a:cubicBezTo>
                    <a:cubicBezTo>
                      <a:pt x="5" y="59"/>
                      <a:pt x="2" y="59"/>
                      <a:pt x="2" y="60"/>
                    </a:cubicBezTo>
                    <a:cubicBezTo>
                      <a:pt x="2" y="63"/>
                      <a:pt x="0" y="64"/>
                      <a:pt x="2" y="66"/>
                    </a:cubicBezTo>
                    <a:cubicBezTo>
                      <a:pt x="4" y="68"/>
                      <a:pt x="4" y="70"/>
                      <a:pt x="5" y="72"/>
                    </a:cubicBezTo>
                    <a:cubicBezTo>
                      <a:pt x="5" y="73"/>
                      <a:pt x="6" y="73"/>
                      <a:pt x="7" y="73"/>
                    </a:cubicBezTo>
                    <a:cubicBezTo>
                      <a:pt x="8" y="73"/>
                      <a:pt x="8" y="74"/>
                      <a:pt x="9" y="75"/>
                    </a:cubicBezTo>
                    <a:cubicBezTo>
                      <a:pt x="11" y="78"/>
                      <a:pt x="16" y="75"/>
                      <a:pt x="18" y="73"/>
                    </a:cubicBezTo>
                    <a:cubicBezTo>
                      <a:pt x="18" y="76"/>
                      <a:pt x="16" y="81"/>
                      <a:pt x="19" y="82"/>
                    </a:cubicBezTo>
                    <a:cubicBezTo>
                      <a:pt x="20" y="82"/>
                      <a:pt x="23" y="81"/>
                      <a:pt x="24" y="81"/>
                    </a:cubicBezTo>
                    <a:cubicBezTo>
                      <a:pt x="27" y="82"/>
                      <a:pt x="28" y="82"/>
                      <a:pt x="30" y="80"/>
                    </a:cubicBezTo>
                    <a:cubicBezTo>
                      <a:pt x="30" y="79"/>
                      <a:pt x="32" y="79"/>
                      <a:pt x="33" y="79"/>
                    </a:cubicBezTo>
                    <a:cubicBezTo>
                      <a:pt x="35" y="77"/>
                      <a:pt x="37" y="76"/>
                      <a:pt x="39" y="76"/>
                    </a:cubicBezTo>
                    <a:cubicBezTo>
                      <a:pt x="41" y="75"/>
                      <a:pt x="46" y="73"/>
                      <a:pt x="44" y="77"/>
                    </a:cubicBezTo>
                    <a:cubicBezTo>
                      <a:pt x="44" y="79"/>
                      <a:pt x="43" y="81"/>
                      <a:pt x="44" y="83"/>
                    </a:cubicBezTo>
                    <a:cubicBezTo>
                      <a:pt x="45" y="85"/>
                      <a:pt x="47" y="87"/>
                      <a:pt x="49" y="88"/>
                    </a:cubicBezTo>
                    <a:cubicBezTo>
                      <a:pt x="51" y="90"/>
                      <a:pt x="54" y="89"/>
                      <a:pt x="56" y="90"/>
                    </a:cubicBezTo>
                    <a:cubicBezTo>
                      <a:pt x="57" y="91"/>
                      <a:pt x="58" y="92"/>
                      <a:pt x="59" y="92"/>
                    </a:cubicBezTo>
                    <a:cubicBezTo>
                      <a:pt x="60" y="92"/>
                      <a:pt x="61" y="93"/>
                      <a:pt x="61" y="94"/>
                    </a:cubicBezTo>
                    <a:cubicBezTo>
                      <a:pt x="63" y="94"/>
                      <a:pt x="68" y="93"/>
                      <a:pt x="68" y="96"/>
                    </a:cubicBezTo>
                    <a:cubicBezTo>
                      <a:pt x="69" y="98"/>
                      <a:pt x="68" y="98"/>
                      <a:pt x="69" y="100"/>
                    </a:cubicBezTo>
                    <a:cubicBezTo>
                      <a:pt x="70" y="101"/>
                      <a:pt x="69" y="101"/>
                      <a:pt x="68" y="102"/>
                    </a:cubicBezTo>
                    <a:cubicBezTo>
                      <a:pt x="68" y="102"/>
                      <a:pt x="70" y="107"/>
                      <a:pt x="70" y="108"/>
                    </a:cubicBezTo>
                    <a:cubicBezTo>
                      <a:pt x="70" y="109"/>
                      <a:pt x="78" y="108"/>
                      <a:pt x="79" y="108"/>
                    </a:cubicBezTo>
                    <a:cubicBezTo>
                      <a:pt x="79" y="110"/>
                      <a:pt x="78" y="113"/>
                      <a:pt x="80" y="114"/>
                    </a:cubicBezTo>
                    <a:cubicBezTo>
                      <a:pt x="83" y="116"/>
                      <a:pt x="83" y="118"/>
                      <a:pt x="82" y="122"/>
                    </a:cubicBezTo>
                    <a:cubicBezTo>
                      <a:pt x="81" y="124"/>
                      <a:pt x="80" y="127"/>
                      <a:pt x="81" y="130"/>
                    </a:cubicBezTo>
                    <a:cubicBezTo>
                      <a:pt x="81" y="131"/>
                      <a:pt x="82" y="133"/>
                      <a:pt x="82" y="135"/>
                    </a:cubicBezTo>
                    <a:cubicBezTo>
                      <a:pt x="82" y="136"/>
                      <a:pt x="80" y="138"/>
                      <a:pt x="82" y="138"/>
                    </a:cubicBezTo>
                    <a:cubicBezTo>
                      <a:pt x="83" y="139"/>
                      <a:pt x="86" y="140"/>
                      <a:pt x="88" y="139"/>
                    </a:cubicBezTo>
                    <a:cubicBezTo>
                      <a:pt x="90" y="137"/>
                      <a:pt x="94" y="144"/>
                      <a:pt x="93" y="145"/>
                    </a:cubicBezTo>
                    <a:cubicBezTo>
                      <a:pt x="93" y="146"/>
                      <a:pt x="93" y="147"/>
                      <a:pt x="94" y="148"/>
                    </a:cubicBezTo>
                    <a:cubicBezTo>
                      <a:pt x="95" y="149"/>
                      <a:pt x="97" y="147"/>
                      <a:pt x="98" y="148"/>
                    </a:cubicBezTo>
                    <a:cubicBezTo>
                      <a:pt x="102" y="150"/>
                      <a:pt x="98" y="154"/>
                      <a:pt x="98" y="157"/>
                    </a:cubicBezTo>
                    <a:cubicBezTo>
                      <a:pt x="100" y="154"/>
                      <a:pt x="102" y="160"/>
                      <a:pt x="102" y="160"/>
                    </a:cubicBezTo>
                    <a:cubicBezTo>
                      <a:pt x="103" y="164"/>
                      <a:pt x="101" y="165"/>
                      <a:pt x="98" y="166"/>
                    </a:cubicBezTo>
                    <a:cubicBezTo>
                      <a:pt x="94" y="168"/>
                      <a:pt x="92" y="170"/>
                      <a:pt x="90" y="173"/>
                    </a:cubicBezTo>
                    <a:cubicBezTo>
                      <a:pt x="89" y="175"/>
                      <a:pt x="88" y="176"/>
                      <a:pt x="86" y="177"/>
                    </a:cubicBezTo>
                    <a:cubicBezTo>
                      <a:pt x="85" y="179"/>
                      <a:pt x="83" y="180"/>
                      <a:pt x="81" y="182"/>
                    </a:cubicBezTo>
                    <a:cubicBezTo>
                      <a:pt x="83" y="182"/>
                      <a:pt x="85" y="181"/>
                      <a:pt x="86" y="181"/>
                    </a:cubicBezTo>
                    <a:cubicBezTo>
                      <a:pt x="87" y="181"/>
                      <a:pt x="88" y="183"/>
                      <a:pt x="89" y="183"/>
                    </a:cubicBezTo>
                    <a:cubicBezTo>
                      <a:pt x="89" y="184"/>
                      <a:pt x="90" y="185"/>
                      <a:pt x="91" y="186"/>
                    </a:cubicBezTo>
                    <a:cubicBezTo>
                      <a:pt x="92" y="187"/>
                      <a:pt x="93" y="186"/>
                      <a:pt x="94" y="187"/>
                    </a:cubicBezTo>
                    <a:cubicBezTo>
                      <a:pt x="96" y="189"/>
                      <a:pt x="100" y="190"/>
                      <a:pt x="101" y="193"/>
                    </a:cubicBezTo>
                    <a:cubicBezTo>
                      <a:pt x="102" y="195"/>
                      <a:pt x="103" y="199"/>
                      <a:pt x="104" y="201"/>
                    </a:cubicBezTo>
                    <a:cubicBezTo>
                      <a:pt x="105" y="200"/>
                      <a:pt x="106" y="199"/>
                      <a:pt x="107" y="197"/>
                    </a:cubicBezTo>
                    <a:cubicBezTo>
                      <a:pt x="107" y="196"/>
                      <a:pt x="108" y="194"/>
                      <a:pt x="109" y="193"/>
                    </a:cubicBezTo>
                    <a:cubicBezTo>
                      <a:pt x="110" y="190"/>
                      <a:pt x="113" y="189"/>
                      <a:pt x="116" y="187"/>
                    </a:cubicBezTo>
                    <a:cubicBezTo>
                      <a:pt x="118" y="185"/>
                      <a:pt x="118" y="183"/>
                      <a:pt x="119" y="180"/>
                    </a:cubicBezTo>
                    <a:cubicBezTo>
                      <a:pt x="121" y="176"/>
                      <a:pt x="124" y="175"/>
                      <a:pt x="126" y="172"/>
                    </a:cubicBezTo>
                    <a:cubicBezTo>
                      <a:pt x="129" y="169"/>
                      <a:pt x="126" y="165"/>
                      <a:pt x="127" y="161"/>
                    </a:cubicBezTo>
                    <a:cubicBezTo>
                      <a:pt x="128" y="160"/>
                      <a:pt x="128" y="159"/>
                      <a:pt x="128" y="157"/>
                    </a:cubicBezTo>
                    <a:cubicBezTo>
                      <a:pt x="128" y="156"/>
                      <a:pt x="128" y="156"/>
                      <a:pt x="129" y="156"/>
                    </a:cubicBezTo>
                    <a:cubicBezTo>
                      <a:pt x="131" y="155"/>
                      <a:pt x="132" y="153"/>
                      <a:pt x="133" y="152"/>
                    </a:cubicBezTo>
                    <a:cubicBezTo>
                      <a:pt x="134" y="151"/>
                      <a:pt x="135" y="150"/>
                      <a:pt x="137" y="149"/>
                    </a:cubicBezTo>
                    <a:cubicBezTo>
                      <a:pt x="138" y="149"/>
                      <a:pt x="139" y="148"/>
                      <a:pt x="141" y="147"/>
                    </a:cubicBezTo>
                    <a:cubicBezTo>
                      <a:pt x="142" y="147"/>
                      <a:pt x="143" y="148"/>
                      <a:pt x="144" y="148"/>
                    </a:cubicBezTo>
                    <a:cubicBezTo>
                      <a:pt x="145" y="148"/>
                      <a:pt x="144" y="147"/>
                      <a:pt x="144" y="147"/>
                    </a:cubicBezTo>
                    <a:cubicBezTo>
                      <a:pt x="143" y="146"/>
                      <a:pt x="147" y="145"/>
                      <a:pt x="147" y="145"/>
                    </a:cubicBezTo>
                    <a:cubicBezTo>
                      <a:pt x="147" y="145"/>
                      <a:pt x="149" y="142"/>
                      <a:pt x="149" y="143"/>
                    </a:cubicBezTo>
                    <a:cubicBezTo>
                      <a:pt x="150" y="144"/>
                      <a:pt x="155" y="142"/>
                      <a:pt x="155" y="142"/>
                    </a:cubicBezTo>
                    <a:cubicBezTo>
                      <a:pt x="156" y="142"/>
                      <a:pt x="155" y="143"/>
                      <a:pt x="156" y="143"/>
                    </a:cubicBezTo>
                    <a:cubicBezTo>
                      <a:pt x="157" y="143"/>
                      <a:pt x="160" y="143"/>
                      <a:pt x="161" y="142"/>
                    </a:cubicBezTo>
                    <a:cubicBezTo>
                      <a:pt x="162" y="141"/>
                      <a:pt x="162" y="140"/>
                      <a:pt x="163" y="139"/>
                    </a:cubicBezTo>
                    <a:cubicBezTo>
                      <a:pt x="164" y="139"/>
                      <a:pt x="165" y="138"/>
                      <a:pt x="165" y="137"/>
                    </a:cubicBezTo>
                    <a:cubicBezTo>
                      <a:pt x="166" y="136"/>
                      <a:pt x="165" y="134"/>
                      <a:pt x="166" y="133"/>
                    </a:cubicBezTo>
                    <a:cubicBezTo>
                      <a:pt x="167" y="132"/>
                      <a:pt x="168" y="131"/>
                      <a:pt x="169" y="130"/>
                    </a:cubicBezTo>
                    <a:cubicBezTo>
                      <a:pt x="171" y="127"/>
                      <a:pt x="172" y="126"/>
                      <a:pt x="172" y="123"/>
                    </a:cubicBezTo>
                    <a:cubicBezTo>
                      <a:pt x="172" y="121"/>
                      <a:pt x="172" y="120"/>
                      <a:pt x="173" y="118"/>
                    </a:cubicBezTo>
                    <a:cubicBezTo>
                      <a:pt x="173" y="117"/>
                      <a:pt x="174" y="117"/>
                      <a:pt x="175" y="116"/>
                    </a:cubicBezTo>
                    <a:cubicBezTo>
                      <a:pt x="176" y="115"/>
                      <a:pt x="175" y="113"/>
                      <a:pt x="175" y="112"/>
                    </a:cubicBezTo>
                    <a:cubicBezTo>
                      <a:pt x="175" y="110"/>
                      <a:pt x="176" y="109"/>
                      <a:pt x="176" y="107"/>
                    </a:cubicBezTo>
                    <a:cubicBezTo>
                      <a:pt x="177" y="104"/>
                      <a:pt x="176" y="101"/>
                      <a:pt x="176" y="98"/>
                    </a:cubicBezTo>
                    <a:cubicBezTo>
                      <a:pt x="176" y="96"/>
                      <a:pt x="175" y="94"/>
                      <a:pt x="176" y="93"/>
                    </a:cubicBezTo>
                    <a:cubicBezTo>
                      <a:pt x="177" y="91"/>
                      <a:pt x="176" y="92"/>
                      <a:pt x="176" y="90"/>
                    </a:cubicBezTo>
                    <a:cubicBezTo>
                      <a:pt x="176" y="90"/>
                      <a:pt x="178" y="91"/>
                      <a:pt x="178" y="91"/>
                    </a:cubicBezTo>
                    <a:cubicBezTo>
                      <a:pt x="178" y="91"/>
                      <a:pt x="178" y="90"/>
                      <a:pt x="178" y="90"/>
                    </a:cubicBezTo>
                    <a:cubicBezTo>
                      <a:pt x="178" y="90"/>
                      <a:pt x="179" y="90"/>
                      <a:pt x="179" y="90"/>
                    </a:cubicBezTo>
                    <a:cubicBezTo>
                      <a:pt x="181" y="90"/>
                      <a:pt x="182" y="87"/>
                      <a:pt x="182" y="86"/>
                    </a:cubicBezTo>
                    <a:cubicBezTo>
                      <a:pt x="183" y="85"/>
                      <a:pt x="184" y="83"/>
                      <a:pt x="185" y="81"/>
                    </a:cubicBezTo>
                    <a:cubicBezTo>
                      <a:pt x="187" y="79"/>
                      <a:pt x="189" y="79"/>
                      <a:pt x="190" y="77"/>
                    </a:cubicBezTo>
                    <a:cubicBezTo>
                      <a:pt x="195" y="71"/>
                      <a:pt x="199" y="64"/>
                      <a:pt x="196" y="57"/>
                    </a:cubicBezTo>
                    <a:cubicBezTo>
                      <a:pt x="194" y="53"/>
                      <a:pt x="198" y="60"/>
                      <a:pt x="196" y="57"/>
                    </a:cubicBezTo>
                    <a:close/>
                    <a:moveTo>
                      <a:pt x="115" y="186"/>
                    </a:moveTo>
                    <a:cubicBezTo>
                      <a:pt x="113" y="187"/>
                      <a:pt x="112" y="189"/>
                      <a:pt x="110" y="190"/>
                    </a:cubicBezTo>
                    <a:cubicBezTo>
                      <a:pt x="107" y="191"/>
                      <a:pt x="112" y="188"/>
                      <a:pt x="112" y="187"/>
                    </a:cubicBezTo>
                    <a:cubicBezTo>
                      <a:pt x="113" y="186"/>
                      <a:pt x="114" y="184"/>
                      <a:pt x="116" y="182"/>
                    </a:cubicBezTo>
                    <a:cubicBezTo>
                      <a:pt x="118" y="180"/>
                      <a:pt x="117" y="184"/>
                      <a:pt x="115" y="186"/>
                    </a:cubicBezTo>
                    <a:cubicBezTo>
                      <a:pt x="115" y="186"/>
                      <a:pt x="116" y="185"/>
                      <a:pt x="115" y="186"/>
                    </a:cubicBezTo>
                    <a:close/>
                  </a:path>
                </a:pathLst>
              </a:custGeom>
              <a:solidFill>
                <a:schemeClr val="accent2"/>
              </a:solidFill>
              <a:ln w="9525"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363" name="Freeform 629">
                <a:extLst>
                  <a:ext uri="{FF2B5EF4-FFF2-40B4-BE49-F238E27FC236}">
                    <a16:creationId xmlns:a16="http://schemas.microsoft.com/office/drawing/2014/main" id="{A158EB71-29F6-5F4E-B078-CF632C310116}"/>
                  </a:ext>
                </a:extLst>
              </p:cNvPr>
              <p:cNvSpPr>
                <a:spLocks/>
              </p:cNvSpPr>
              <p:nvPr/>
            </p:nvSpPr>
            <p:spPr bwMode="auto">
              <a:xfrm>
                <a:off x="4481836" y="5242840"/>
                <a:ext cx="125829" cy="130608"/>
              </a:xfrm>
              <a:custGeom>
                <a:avLst/>
                <a:gdLst>
                  <a:gd name="T0" fmla="*/ 21 w 27"/>
                  <a:gd name="T1" fmla="*/ 10 h 28"/>
                  <a:gd name="T2" fmla="*/ 17 w 27"/>
                  <a:gd name="T3" fmla="*/ 7 h 28"/>
                  <a:gd name="T4" fmla="*/ 14 w 27"/>
                  <a:gd name="T5" fmla="*/ 6 h 28"/>
                  <a:gd name="T6" fmla="*/ 11 w 27"/>
                  <a:gd name="T7" fmla="*/ 3 h 28"/>
                  <a:gd name="T8" fmla="*/ 6 w 27"/>
                  <a:gd name="T9" fmla="*/ 2 h 28"/>
                  <a:gd name="T10" fmla="*/ 4 w 27"/>
                  <a:gd name="T11" fmla="*/ 3 h 28"/>
                  <a:gd name="T12" fmla="*/ 3 w 27"/>
                  <a:gd name="T13" fmla="*/ 6 h 28"/>
                  <a:gd name="T14" fmla="*/ 3 w 27"/>
                  <a:gd name="T15" fmla="*/ 12 h 28"/>
                  <a:gd name="T16" fmla="*/ 2 w 27"/>
                  <a:gd name="T17" fmla="*/ 17 h 28"/>
                  <a:gd name="T18" fmla="*/ 1 w 27"/>
                  <a:gd name="T19" fmla="*/ 22 h 28"/>
                  <a:gd name="T20" fmla="*/ 4 w 27"/>
                  <a:gd name="T21" fmla="*/ 25 h 28"/>
                  <a:gd name="T22" fmla="*/ 9 w 27"/>
                  <a:gd name="T23" fmla="*/ 26 h 28"/>
                  <a:gd name="T24" fmla="*/ 13 w 27"/>
                  <a:gd name="T25" fmla="*/ 28 h 28"/>
                  <a:gd name="T26" fmla="*/ 19 w 27"/>
                  <a:gd name="T27" fmla="*/ 28 h 28"/>
                  <a:gd name="T28" fmla="*/ 24 w 27"/>
                  <a:gd name="T29" fmla="*/ 25 h 28"/>
                  <a:gd name="T30" fmla="*/ 26 w 27"/>
                  <a:gd name="T31" fmla="*/ 19 h 28"/>
                  <a:gd name="T32" fmla="*/ 24 w 27"/>
                  <a:gd name="T33" fmla="*/ 14 h 28"/>
                  <a:gd name="T34" fmla="*/ 21 w 27"/>
                  <a:gd name="T35" fmla="*/ 10 h 28"/>
                  <a:gd name="T36" fmla="*/ 21 w 27"/>
                  <a:gd name="T37" fmla="*/ 1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28">
                    <a:moveTo>
                      <a:pt x="21" y="10"/>
                    </a:moveTo>
                    <a:cubicBezTo>
                      <a:pt x="20" y="8"/>
                      <a:pt x="18" y="8"/>
                      <a:pt x="17" y="7"/>
                    </a:cubicBezTo>
                    <a:cubicBezTo>
                      <a:pt x="16" y="6"/>
                      <a:pt x="15" y="7"/>
                      <a:pt x="14" y="6"/>
                    </a:cubicBezTo>
                    <a:cubicBezTo>
                      <a:pt x="13" y="5"/>
                      <a:pt x="12" y="4"/>
                      <a:pt x="11" y="3"/>
                    </a:cubicBezTo>
                    <a:cubicBezTo>
                      <a:pt x="10" y="0"/>
                      <a:pt x="9" y="1"/>
                      <a:pt x="6" y="2"/>
                    </a:cubicBezTo>
                    <a:cubicBezTo>
                      <a:pt x="5" y="2"/>
                      <a:pt x="5" y="1"/>
                      <a:pt x="4" y="3"/>
                    </a:cubicBezTo>
                    <a:cubicBezTo>
                      <a:pt x="3" y="4"/>
                      <a:pt x="3" y="5"/>
                      <a:pt x="3" y="6"/>
                    </a:cubicBezTo>
                    <a:cubicBezTo>
                      <a:pt x="3" y="8"/>
                      <a:pt x="3" y="10"/>
                      <a:pt x="3" y="12"/>
                    </a:cubicBezTo>
                    <a:cubicBezTo>
                      <a:pt x="3" y="13"/>
                      <a:pt x="3" y="15"/>
                      <a:pt x="2" y="17"/>
                    </a:cubicBezTo>
                    <a:cubicBezTo>
                      <a:pt x="0" y="19"/>
                      <a:pt x="0" y="19"/>
                      <a:pt x="1" y="22"/>
                    </a:cubicBezTo>
                    <a:cubicBezTo>
                      <a:pt x="2" y="24"/>
                      <a:pt x="2" y="24"/>
                      <a:pt x="4" y="25"/>
                    </a:cubicBezTo>
                    <a:cubicBezTo>
                      <a:pt x="6" y="25"/>
                      <a:pt x="8" y="25"/>
                      <a:pt x="9" y="26"/>
                    </a:cubicBezTo>
                    <a:cubicBezTo>
                      <a:pt x="10" y="26"/>
                      <a:pt x="12" y="28"/>
                      <a:pt x="13" y="28"/>
                    </a:cubicBezTo>
                    <a:cubicBezTo>
                      <a:pt x="15" y="27"/>
                      <a:pt x="17" y="28"/>
                      <a:pt x="19" y="28"/>
                    </a:cubicBezTo>
                    <a:cubicBezTo>
                      <a:pt x="20" y="28"/>
                      <a:pt x="23" y="26"/>
                      <a:pt x="24" y="25"/>
                    </a:cubicBezTo>
                    <a:cubicBezTo>
                      <a:pt x="26" y="23"/>
                      <a:pt x="27" y="21"/>
                      <a:pt x="26" y="19"/>
                    </a:cubicBezTo>
                    <a:cubicBezTo>
                      <a:pt x="25" y="17"/>
                      <a:pt x="25" y="16"/>
                      <a:pt x="24" y="14"/>
                    </a:cubicBezTo>
                    <a:cubicBezTo>
                      <a:pt x="24" y="12"/>
                      <a:pt x="23" y="11"/>
                      <a:pt x="21" y="10"/>
                    </a:cubicBezTo>
                    <a:cubicBezTo>
                      <a:pt x="20" y="9"/>
                      <a:pt x="22" y="10"/>
                      <a:pt x="21" y="10"/>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364" name="Freeform 630">
                <a:extLst>
                  <a:ext uri="{FF2B5EF4-FFF2-40B4-BE49-F238E27FC236}">
                    <a16:creationId xmlns:a16="http://schemas.microsoft.com/office/drawing/2014/main" id="{B911B701-3A00-FA44-80BC-CE0CD06D398A}"/>
                  </a:ext>
                </a:extLst>
              </p:cNvPr>
              <p:cNvSpPr>
                <a:spLocks/>
              </p:cNvSpPr>
              <p:nvPr/>
            </p:nvSpPr>
            <p:spPr bwMode="auto">
              <a:xfrm>
                <a:off x="4121870" y="5037372"/>
                <a:ext cx="481017" cy="836206"/>
              </a:xfrm>
              <a:custGeom>
                <a:avLst/>
                <a:gdLst>
                  <a:gd name="T0" fmla="*/ 80 w 103"/>
                  <a:gd name="T1" fmla="*/ 52 h 179"/>
                  <a:gd name="T2" fmla="*/ 85 w 103"/>
                  <a:gd name="T3" fmla="*/ 42 h 179"/>
                  <a:gd name="T4" fmla="*/ 102 w 103"/>
                  <a:gd name="T5" fmla="*/ 29 h 179"/>
                  <a:gd name="T6" fmla="*/ 99 w 103"/>
                  <a:gd name="T7" fmla="*/ 21 h 179"/>
                  <a:gd name="T8" fmla="*/ 94 w 103"/>
                  <a:gd name="T9" fmla="*/ 29 h 179"/>
                  <a:gd name="T10" fmla="*/ 82 w 103"/>
                  <a:gd name="T11" fmla="*/ 30 h 179"/>
                  <a:gd name="T12" fmla="*/ 79 w 103"/>
                  <a:gd name="T13" fmla="*/ 28 h 179"/>
                  <a:gd name="T14" fmla="*/ 81 w 103"/>
                  <a:gd name="T15" fmla="*/ 22 h 179"/>
                  <a:gd name="T16" fmla="*/ 64 w 103"/>
                  <a:gd name="T17" fmla="*/ 9 h 179"/>
                  <a:gd name="T18" fmla="*/ 57 w 103"/>
                  <a:gd name="T19" fmla="*/ 2 h 179"/>
                  <a:gd name="T20" fmla="*/ 48 w 103"/>
                  <a:gd name="T21" fmla="*/ 4 h 179"/>
                  <a:gd name="T22" fmla="*/ 39 w 103"/>
                  <a:gd name="T23" fmla="*/ 1 h 179"/>
                  <a:gd name="T24" fmla="*/ 35 w 103"/>
                  <a:gd name="T25" fmla="*/ 9 h 179"/>
                  <a:gd name="T26" fmla="*/ 27 w 103"/>
                  <a:gd name="T27" fmla="*/ 22 h 179"/>
                  <a:gd name="T28" fmla="*/ 25 w 103"/>
                  <a:gd name="T29" fmla="*/ 32 h 179"/>
                  <a:gd name="T30" fmla="*/ 21 w 103"/>
                  <a:gd name="T31" fmla="*/ 39 h 179"/>
                  <a:gd name="T32" fmla="*/ 19 w 103"/>
                  <a:gd name="T33" fmla="*/ 47 h 179"/>
                  <a:gd name="T34" fmla="*/ 17 w 103"/>
                  <a:gd name="T35" fmla="*/ 52 h 179"/>
                  <a:gd name="T36" fmla="*/ 20 w 103"/>
                  <a:gd name="T37" fmla="*/ 61 h 179"/>
                  <a:gd name="T38" fmla="*/ 18 w 103"/>
                  <a:gd name="T39" fmla="*/ 79 h 179"/>
                  <a:gd name="T40" fmla="*/ 15 w 103"/>
                  <a:gd name="T41" fmla="*/ 94 h 179"/>
                  <a:gd name="T42" fmla="*/ 10 w 103"/>
                  <a:gd name="T43" fmla="*/ 117 h 179"/>
                  <a:gd name="T44" fmla="*/ 13 w 103"/>
                  <a:gd name="T45" fmla="*/ 130 h 179"/>
                  <a:gd name="T46" fmla="*/ 12 w 103"/>
                  <a:gd name="T47" fmla="*/ 135 h 179"/>
                  <a:gd name="T48" fmla="*/ 8 w 103"/>
                  <a:gd name="T49" fmla="*/ 147 h 179"/>
                  <a:gd name="T50" fmla="*/ 5 w 103"/>
                  <a:gd name="T51" fmla="*/ 156 h 179"/>
                  <a:gd name="T52" fmla="*/ 8 w 103"/>
                  <a:gd name="T53" fmla="*/ 170 h 179"/>
                  <a:gd name="T54" fmla="*/ 13 w 103"/>
                  <a:gd name="T55" fmla="*/ 176 h 179"/>
                  <a:gd name="T56" fmla="*/ 23 w 103"/>
                  <a:gd name="T57" fmla="*/ 178 h 179"/>
                  <a:gd name="T58" fmla="*/ 27 w 103"/>
                  <a:gd name="T59" fmla="*/ 179 h 179"/>
                  <a:gd name="T60" fmla="*/ 24 w 103"/>
                  <a:gd name="T61" fmla="*/ 169 h 179"/>
                  <a:gd name="T62" fmla="*/ 25 w 103"/>
                  <a:gd name="T63" fmla="*/ 163 h 179"/>
                  <a:gd name="T64" fmla="*/ 28 w 103"/>
                  <a:gd name="T65" fmla="*/ 163 h 179"/>
                  <a:gd name="T66" fmla="*/ 31 w 103"/>
                  <a:gd name="T67" fmla="*/ 157 h 179"/>
                  <a:gd name="T68" fmla="*/ 40 w 103"/>
                  <a:gd name="T69" fmla="*/ 151 h 179"/>
                  <a:gd name="T70" fmla="*/ 41 w 103"/>
                  <a:gd name="T71" fmla="*/ 145 h 179"/>
                  <a:gd name="T72" fmla="*/ 32 w 103"/>
                  <a:gd name="T73" fmla="*/ 140 h 179"/>
                  <a:gd name="T74" fmla="*/ 39 w 103"/>
                  <a:gd name="T75" fmla="*/ 131 h 179"/>
                  <a:gd name="T76" fmla="*/ 43 w 103"/>
                  <a:gd name="T77" fmla="*/ 124 h 179"/>
                  <a:gd name="T78" fmla="*/ 48 w 103"/>
                  <a:gd name="T79" fmla="*/ 116 h 179"/>
                  <a:gd name="T80" fmla="*/ 51 w 103"/>
                  <a:gd name="T81" fmla="*/ 114 h 179"/>
                  <a:gd name="T82" fmla="*/ 45 w 103"/>
                  <a:gd name="T83" fmla="*/ 113 h 179"/>
                  <a:gd name="T84" fmla="*/ 54 w 103"/>
                  <a:gd name="T85" fmla="*/ 108 h 179"/>
                  <a:gd name="T86" fmla="*/ 58 w 103"/>
                  <a:gd name="T87" fmla="*/ 102 h 179"/>
                  <a:gd name="T88" fmla="*/ 59 w 103"/>
                  <a:gd name="T89" fmla="*/ 97 h 179"/>
                  <a:gd name="T90" fmla="*/ 60 w 103"/>
                  <a:gd name="T91" fmla="*/ 96 h 179"/>
                  <a:gd name="T92" fmla="*/ 76 w 103"/>
                  <a:gd name="T93" fmla="*/ 93 h 179"/>
                  <a:gd name="T94" fmla="*/ 84 w 103"/>
                  <a:gd name="T95" fmla="*/ 87 h 179"/>
                  <a:gd name="T96" fmla="*/ 83 w 103"/>
                  <a:gd name="T97" fmla="*/ 78 h 179"/>
                  <a:gd name="T98" fmla="*/ 78 w 103"/>
                  <a:gd name="T99" fmla="*/ 69 h 179"/>
                  <a:gd name="T100" fmla="*/ 78 w 103"/>
                  <a:gd name="T101" fmla="*/ 66 h 179"/>
                  <a:gd name="T102" fmla="*/ 78 w 103"/>
                  <a:gd name="T103" fmla="*/ 62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3" h="179">
                    <a:moveTo>
                      <a:pt x="78" y="62"/>
                    </a:moveTo>
                    <a:cubicBezTo>
                      <a:pt x="81" y="59"/>
                      <a:pt x="79" y="56"/>
                      <a:pt x="80" y="52"/>
                    </a:cubicBezTo>
                    <a:cubicBezTo>
                      <a:pt x="80" y="51"/>
                      <a:pt x="80" y="49"/>
                      <a:pt x="80" y="48"/>
                    </a:cubicBezTo>
                    <a:cubicBezTo>
                      <a:pt x="81" y="45"/>
                      <a:pt x="83" y="44"/>
                      <a:pt x="85" y="42"/>
                    </a:cubicBezTo>
                    <a:cubicBezTo>
                      <a:pt x="89" y="39"/>
                      <a:pt x="91" y="34"/>
                      <a:pt x="95" y="31"/>
                    </a:cubicBezTo>
                    <a:cubicBezTo>
                      <a:pt x="97" y="30"/>
                      <a:pt x="100" y="30"/>
                      <a:pt x="102" y="29"/>
                    </a:cubicBezTo>
                    <a:cubicBezTo>
                      <a:pt x="103" y="27"/>
                      <a:pt x="102" y="24"/>
                      <a:pt x="101" y="23"/>
                    </a:cubicBezTo>
                    <a:cubicBezTo>
                      <a:pt x="100" y="21"/>
                      <a:pt x="101" y="21"/>
                      <a:pt x="99" y="21"/>
                    </a:cubicBezTo>
                    <a:cubicBezTo>
                      <a:pt x="97" y="20"/>
                      <a:pt x="98" y="24"/>
                      <a:pt x="97" y="25"/>
                    </a:cubicBezTo>
                    <a:cubicBezTo>
                      <a:pt x="96" y="26"/>
                      <a:pt x="95" y="28"/>
                      <a:pt x="94" y="29"/>
                    </a:cubicBezTo>
                    <a:cubicBezTo>
                      <a:pt x="93" y="30"/>
                      <a:pt x="90" y="29"/>
                      <a:pt x="88" y="30"/>
                    </a:cubicBezTo>
                    <a:cubicBezTo>
                      <a:pt x="87" y="32"/>
                      <a:pt x="84" y="30"/>
                      <a:pt x="82" y="30"/>
                    </a:cubicBezTo>
                    <a:cubicBezTo>
                      <a:pt x="81" y="30"/>
                      <a:pt x="79" y="31"/>
                      <a:pt x="78" y="30"/>
                    </a:cubicBezTo>
                    <a:cubicBezTo>
                      <a:pt x="76" y="30"/>
                      <a:pt x="79" y="28"/>
                      <a:pt x="79" y="28"/>
                    </a:cubicBezTo>
                    <a:cubicBezTo>
                      <a:pt x="80" y="27"/>
                      <a:pt x="79" y="26"/>
                      <a:pt x="79" y="26"/>
                    </a:cubicBezTo>
                    <a:cubicBezTo>
                      <a:pt x="79" y="24"/>
                      <a:pt x="80" y="23"/>
                      <a:pt x="81" y="22"/>
                    </a:cubicBezTo>
                    <a:cubicBezTo>
                      <a:pt x="85" y="18"/>
                      <a:pt x="77" y="16"/>
                      <a:pt x="74" y="14"/>
                    </a:cubicBezTo>
                    <a:cubicBezTo>
                      <a:pt x="71" y="12"/>
                      <a:pt x="67" y="12"/>
                      <a:pt x="64" y="9"/>
                    </a:cubicBezTo>
                    <a:cubicBezTo>
                      <a:pt x="63" y="8"/>
                      <a:pt x="61" y="7"/>
                      <a:pt x="60" y="6"/>
                    </a:cubicBezTo>
                    <a:cubicBezTo>
                      <a:pt x="59" y="4"/>
                      <a:pt x="58" y="2"/>
                      <a:pt x="57" y="2"/>
                    </a:cubicBezTo>
                    <a:cubicBezTo>
                      <a:pt x="56" y="1"/>
                      <a:pt x="53" y="1"/>
                      <a:pt x="52" y="2"/>
                    </a:cubicBezTo>
                    <a:cubicBezTo>
                      <a:pt x="51" y="3"/>
                      <a:pt x="50" y="6"/>
                      <a:pt x="48" y="4"/>
                    </a:cubicBezTo>
                    <a:cubicBezTo>
                      <a:pt x="47" y="2"/>
                      <a:pt x="45" y="2"/>
                      <a:pt x="43" y="2"/>
                    </a:cubicBezTo>
                    <a:cubicBezTo>
                      <a:pt x="41" y="2"/>
                      <a:pt x="41" y="0"/>
                      <a:pt x="39" y="1"/>
                    </a:cubicBezTo>
                    <a:cubicBezTo>
                      <a:pt x="38" y="2"/>
                      <a:pt x="35" y="3"/>
                      <a:pt x="35" y="4"/>
                    </a:cubicBezTo>
                    <a:cubicBezTo>
                      <a:pt x="34" y="6"/>
                      <a:pt x="35" y="8"/>
                      <a:pt x="35" y="9"/>
                    </a:cubicBezTo>
                    <a:cubicBezTo>
                      <a:pt x="34" y="13"/>
                      <a:pt x="31" y="13"/>
                      <a:pt x="28" y="14"/>
                    </a:cubicBezTo>
                    <a:cubicBezTo>
                      <a:pt x="26" y="15"/>
                      <a:pt x="27" y="20"/>
                      <a:pt x="27" y="22"/>
                    </a:cubicBezTo>
                    <a:cubicBezTo>
                      <a:pt x="27" y="24"/>
                      <a:pt x="28" y="26"/>
                      <a:pt x="28" y="27"/>
                    </a:cubicBezTo>
                    <a:cubicBezTo>
                      <a:pt x="28" y="28"/>
                      <a:pt x="25" y="31"/>
                      <a:pt x="25" y="32"/>
                    </a:cubicBezTo>
                    <a:cubicBezTo>
                      <a:pt x="24" y="33"/>
                      <a:pt x="21" y="35"/>
                      <a:pt x="21" y="36"/>
                    </a:cubicBezTo>
                    <a:cubicBezTo>
                      <a:pt x="21" y="37"/>
                      <a:pt x="21" y="38"/>
                      <a:pt x="21" y="39"/>
                    </a:cubicBezTo>
                    <a:cubicBezTo>
                      <a:pt x="21" y="40"/>
                      <a:pt x="20" y="41"/>
                      <a:pt x="20" y="42"/>
                    </a:cubicBezTo>
                    <a:cubicBezTo>
                      <a:pt x="20" y="43"/>
                      <a:pt x="21" y="46"/>
                      <a:pt x="19" y="47"/>
                    </a:cubicBezTo>
                    <a:cubicBezTo>
                      <a:pt x="19" y="48"/>
                      <a:pt x="19" y="50"/>
                      <a:pt x="19" y="51"/>
                    </a:cubicBezTo>
                    <a:cubicBezTo>
                      <a:pt x="18" y="51"/>
                      <a:pt x="17" y="51"/>
                      <a:pt x="17" y="52"/>
                    </a:cubicBezTo>
                    <a:cubicBezTo>
                      <a:pt x="17" y="54"/>
                      <a:pt x="19" y="55"/>
                      <a:pt x="19" y="57"/>
                    </a:cubicBezTo>
                    <a:cubicBezTo>
                      <a:pt x="19" y="58"/>
                      <a:pt x="19" y="60"/>
                      <a:pt x="20" y="61"/>
                    </a:cubicBezTo>
                    <a:cubicBezTo>
                      <a:pt x="22" y="65"/>
                      <a:pt x="18" y="69"/>
                      <a:pt x="18" y="73"/>
                    </a:cubicBezTo>
                    <a:cubicBezTo>
                      <a:pt x="17" y="75"/>
                      <a:pt x="19" y="77"/>
                      <a:pt x="18" y="79"/>
                    </a:cubicBezTo>
                    <a:cubicBezTo>
                      <a:pt x="17" y="80"/>
                      <a:pt x="15" y="81"/>
                      <a:pt x="14" y="83"/>
                    </a:cubicBezTo>
                    <a:cubicBezTo>
                      <a:pt x="13" y="85"/>
                      <a:pt x="17" y="93"/>
                      <a:pt x="15" y="94"/>
                    </a:cubicBezTo>
                    <a:cubicBezTo>
                      <a:pt x="11" y="96"/>
                      <a:pt x="12" y="101"/>
                      <a:pt x="11" y="105"/>
                    </a:cubicBezTo>
                    <a:cubicBezTo>
                      <a:pt x="9" y="108"/>
                      <a:pt x="10" y="113"/>
                      <a:pt x="10" y="117"/>
                    </a:cubicBezTo>
                    <a:cubicBezTo>
                      <a:pt x="10" y="120"/>
                      <a:pt x="10" y="123"/>
                      <a:pt x="10" y="126"/>
                    </a:cubicBezTo>
                    <a:cubicBezTo>
                      <a:pt x="10" y="127"/>
                      <a:pt x="15" y="130"/>
                      <a:pt x="13" y="130"/>
                    </a:cubicBezTo>
                    <a:cubicBezTo>
                      <a:pt x="13" y="130"/>
                      <a:pt x="9" y="131"/>
                      <a:pt x="11" y="132"/>
                    </a:cubicBezTo>
                    <a:cubicBezTo>
                      <a:pt x="13" y="132"/>
                      <a:pt x="13" y="133"/>
                      <a:pt x="12" y="135"/>
                    </a:cubicBezTo>
                    <a:cubicBezTo>
                      <a:pt x="11" y="137"/>
                      <a:pt x="11" y="139"/>
                      <a:pt x="11" y="142"/>
                    </a:cubicBezTo>
                    <a:cubicBezTo>
                      <a:pt x="11" y="144"/>
                      <a:pt x="9" y="145"/>
                      <a:pt x="8" y="147"/>
                    </a:cubicBezTo>
                    <a:cubicBezTo>
                      <a:pt x="7" y="148"/>
                      <a:pt x="8" y="150"/>
                      <a:pt x="8" y="152"/>
                    </a:cubicBezTo>
                    <a:cubicBezTo>
                      <a:pt x="8" y="153"/>
                      <a:pt x="6" y="156"/>
                      <a:pt x="5" y="156"/>
                    </a:cubicBezTo>
                    <a:cubicBezTo>
                      <a:pt x="0" y="158"/>
                      <a:pt x="3" y="164"/>
                      <a:pt x="4" y="167"/>
                    </a:cubicBezTo>
                    <a:cubicBezTo>
                      <a:pt x="5" y="169"/>
                      <a:pt x="8" y="166"/>
                      <a:pt x="8" y="170"/>
                    </a:cubicBezTo>
                    <a:cubicBezTo>
                      <a:pt x="8" y="171"/>
                      <a:pt x="7" y="174"/>
                      <a:pt x="9" y="175"/>
                    </a:cubicBezTo>
                    <a:cubicBezTo>
                      <a:pt x="10" y="176"/>
                      <a:pt x="11" y="176"/>
                      <a:pt x="13" y="176"/>
                    </a:cubicBezTo>
                    <a:cubicBezTo>
                      <a:pt x="15" y="177"/>
                      <a:pt x="18" y="177"/>
                      <a:pt x="20" y="177"/>
                    </a:cubicBezTo>
                    <a:cubicBezTo>
                      <a:pt x="21" y="177"/>
                      <a:pt x="22" y="177"/>
                      <a:pt x="23" y="178"/>
                    </a:cubicBezTo>
                    <a:cubicBezTo>
                      <a:pt x="23" y="177"/>
                      <a:pt x="24" y="177"/>
                      <a:pt x="25" y="177"/>
                    </a:cubicBezTo>
                    <a:cubicBezTo>
                      <a:pt x="25" y="178"/>
                      <a:pt x="27" y="179"/>
                      <a:pt x="27" y="179"/>
                    </a:cubicBezTo>
                    <a:cubicBezTo>
                      <a:pt x="28" y="179"/>
                      <a:pt x="26" y="176"/>
                      <a:pt x="26" y="175"/>
                    </a:cubicBezTo>
                    <a:cubicBezTo>
                      <a:pt x="24" y="173"/>
                      <a:pt x="24" y="171"/>
                      <a:pt x="24" y="169"/>
                    </a:cubicBezTo>
                    <a:cubicBezTo>
                      <a:pt x="24" y="167"/>
                      <a:pt x="24" y="166"/>
                      <a:pt x="27" y="164"/>
                    </a:cubicBezTo>
                    <a:cubicBezTo>
                      <a:pt x="29" y="163"/>
                      <a:pt x="25" y="163"/>
                      <a:pt x="25" y="163"/>
                    </a:cubicBezTo>
                    <a:cubicBezTo>
                      <a:pt x="25" y="163"/>
                      <a:pt x="27" y="162"/>
                      <a:pt x="26" y="162"/>
                    </a:cubicBezTo>
                    <a:cubicBezTo>
                      <a:pt x="27" y="162"/>
                      <a:pt x="27" y="163"/>
                      <a:pt x="28" y="163"/>
                    </a:cubicBezTo>
                    <a:cubicBezTo>
                      <a:pt x="29" y="164"/>
                      <a:pt x="30" y="163"/>
                      <a:pt x="31" y="163"/>
                    </a:cubicBezTo>
                    <a:cubicBezTo>
                      <a:pt x="32" y="161"/>
                      <a:pt x="31" y="159"/>
                      <a:pt x="31" y="157"/>
                    </a:cubicBezTo>
                    <a:cubicBezTo>
                      <a:pt x="32" y="155"/>
                      <a:pt x="34" y="154"/>
                      <a:pt x="37" y="153"/>
                    </a:cubicBezTo>
                    <a:cubicBezTo>
                      <a:pt x="38" y="152"/>
                      <a:pt x="39" y="152"/>
                      <a:pt x="40" y="151"/>
                    </a:cubicBezTo>
                    <a:cubicBezTo>
                      <a:pt x="41" y="150"/>
                      <a:pt x="39" y="149"/>
                      <a:pt x="39" y="149"/>
                    </a:cubicBezTo>
                    <a:cubicBezTo>
                      <a:pt x="39" y="148"/>
                      <a:pt x="42" y="147"/>
                      <a:pt x="41" y="145"/>
                    </a:cubicBezTo>
                    <a:cubicBezTo>
                      <a:pt x="40" y="143"/>
                      <a:pt x="36" y="145"/>
                      <a:pt x="35" y="143"/>
                    </a:cubicBezTo>
                    <a:cubicBezTo>
                      <a:pt x="34" y="142"/>
                      <a:pt x="33" y="142"/>
                      <a:pt x="32" y="140"/>
                    </a:cubicBezTo>
                    <a:cubicBezTo>
                      <a:pt x="31" y="138"/>
                      <a:pt x="33" y="135"/>
                      <a:pt x="34" y="134"/>
                    </a:cubicBezTo>
                    <a:cubicBezTo>
                      <a:pt x="36" y="133"/>
                      <a:pt x="37" y="131"/>
                      <a:pt x="39" y="131"/>
                    </a:cubicBezTo>
                    <a:cubicBezTo>
                      <a:pt x="41" y="130"/>
                      <a:pt x="41" y="132"/>
                      <a:pt x="42" y="129"/>
                    </a:cubicBezTo>
                    <a:cubicBezTo>
                      <a:pt x="42" y="127"/>
                      <a:pt x="44" y="126"/>
                      <a:pt x="43" y="124"/>
                    </a:cubicBezTo>
                    <a:cubicBezTo>
                      <a:pt x="42" y="121"/>
                      <a:pt x="47" y="121"/>
                      <a:pt x="48" y="119"/>
                    </a:cubicBezTo>
                    <a:cubicBezTo>
                      <a:pt x="48" y="119"/>
                      <a:pt x="43" y="115"/>
                      <a:pt x="48" y="116"/>
                    </a:cubicBezTo>
                    <a:cubicBezTo>
                      <a:pt x="49" y="117"/>
                      <a:pt x="49" y="118"/>
                      <a:pt x="50" y="118"/>
                    </a:cubicBezTo>
                    <a:cubicBezTo>
                      <a:pt x="52" y="118"/>
                      <a:pt x="52" y="115"/>
                      <a:pt x="51" y="114"/>
                    </a:cubicBezTo>
                    <a:cubicBezTo>
                      <a:pt x="51" y="113"/>
                      <a:pt x="49" y="115"/>
                      <a:pt x="49" y="115"/>
                    </a:cubicBezTo>
                    <a:cubicBezTo>
                      <a:pt x="47" y="115"/>
                      <a:pt x="45" y="114"/>
                      <a:pt x="45" y="113"/>
                    </a:cubicBezTo>
                    <a:cubicBezTo>
                      <a:pt x="45" y="112"/>
                      <a:pt x="43" y="105"/>
                      <a:pt x="45" y="105"/>
                    </a:cubicBezTo>
                    <a:cubicBezTo>
                      <a:pt x="48" y="106"/>
                      <a:pt x="50" y="108"/>
                      <a:pt x="54" y="108"/>
                    </a:cubicBezTo>
                    <a:cubicBezTo>
                      <a:pt x="55" y="108"/>
                      <a:pt x="56" y="107"/>
                      <a:pt x="57" y="107"/>
                    </a:cubicBezTo>
                    <a:cubicBezTo>
                      <a:pt x="59" y="105"/>
                      <a:pt x="57" y="104"/>
                      <a:pt x="58" y="102"/>
                    </a:cubicBezTo>
                    <a:cubicBezTo>
                      <a:pt x="58" y="101"/>
                      <a:pt x="59" y="100"/>
                      <a:pt x="59" y="100"/>
                    </a:cubicBezTo>
                    <a:cubicBezTo>
                      <a:pt x="60" y="98"/>
                      <a:pt x="59" y="98"/>
                      <a:pt x="59" y="97"/>
                    </a:cubicBezTo>
                    <a:cubicBezTo>
                      <a:pt x="58" y="96"/>
                      <a:pt x="58" y="94"/>
                      <a:pt x="59" y="94"/>
                    </a:cubicBezTo>
                    <a:cubicBezTo>
                      <a:pt x="61" y="94"/>
                      <a:pt x="60" y="96"/>
                      <a:pt x="60" y="96"/>
                    </a:cubicBezTo>
                    <a:cubicBezTo>
                      <a:pt x="59" y="95"/>
                      <a:pt x="65" y="95"/>
                      <a:pt x="65" y="95"/>
                    </a:cubicBezTo>
                    <a:cubicBezTo>
                      <a:pt x="69" y="95"/>
                      <a:pt x="72" y="93"/>
                      <a:pt x="76" y="93"/>
                    </a:cubicBezTo>
                    <a:cubicBezTo>
                      <a:pt x="77" y="92"/>
                      <a:pt x="80" y="91"/>
                      <a:pt x="82" y="90"/>
                    </a:cubicBezTo>
                    <a:cubicBezTo>
                      <a:pt x="83" y="89"/>
                      <a:pt x="83" y="88"/>
                      <a:pt x="84" y="87"/>
                    </a:cubicBezTo>
                    <a:cubicBezTo>
                      <a:pt x="85" y="86"/>
                      <a:pt x="86" y="85"/>
                      <a:pt x="87" y="83"/>
                    </a:cubicBezTo>
                    <a:cubicBezTo>
                      <a:pt x="87" y="80"/>
                      <a:pt x="85" y="80"/>
                      <a:pt x="83" y="78"/>
                    </a:cubicBezTo>
                    <a:cubicBezTo>
                      <a:pt x="82" y="76"/>
                      <a:pt x="85" y="75"/>
                      <a:pt x="83" y="73"/>
                    </a:cubicBezTo>
                    <a:cubicBezTo>
                      <a:pt x="82" y="72"/>
                      <a:pt x="78" y="71"/>
                      <a:pt x="78" y="69"/>
                    </a:cubicBezTo>
                    <a:cubicBezTo>
                      <a:pt x="78" y="69"/>
                      <a:pt x="78" y="68"/>
                      <a:pt x="79" y="68"/>
                    </a:cubicBezTo>
                    <a:cubicBezTo>
                      <a:pt x="79" y="67"/>
                      <a:pt x="78" y="67"/>
                      <a:pt x="78" y="66"/>
                    </a:cubicBezTo>
                    <a:cubicBezTo>
                      <a:pt x="78" y="65"/>
                      <a:pt x="77" y="63"/>
                      <a:pt x="78" y="62"/>
                    </a:cubicBezTo>
                    <a:cubicBezTo>
                      <a:pt x="79" y="61"/>
                      <a:pt x="77" y="63"/>
                      <a:pt x="78" y="62"/>
                    </a:cubicBezTo>
                    <a:close/>
                  </a:path>
                </a:pathLst>
              </a:custGeom>
              <a:solidFill>
                <a:schemeClr val="accent2"/>
              </a:solid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365" name="Freeform 631">
                <a:extLst>
                  <a:ext uri="{FF2B5EF4-FFF2-40B4-BE49-F238E27FC236}">
                    <a16:creationId xmlns:a16="http://schemas.microsoft.com/office/drawing/2014/main" id="{0C16DD37-29F2-EB41-9A5E-61691420A419}"/>
                  </a:ext>
                </a:extLst>
              </p:cNvPr>
              <p:cNvSpPr>
                <a:spLocks/>
              </p:cNvSpPr>
              <p:nvPr/>
            </p:nvSpPr>
            <p:spPr bwMode="auto">
              <a:xfrm>
                <a:off x="3809685" y="4156570"/>
                <a:ext cx="101938" cy="113087"/>
              </a:xfrm>
              <a:custGeom>
                <a:avLst/>
                <a:gdLst>
                  <a:gd name="T0" fmla="*/ 15 w 22"/>
                  <a:gd name="T1" fmla="*/ 23 h 24"/>
                  <a:gd name="T2" fmla="*/ 19 w 22"/>
                  <a:gd name="T3" fmla="*/ 24 h 24"/>
                  <a:gd name="T4" fmla="*/ 19 w 22"/>
                  <a:gd name="T5" fmla="*/ 17 h 24"/>
                  <a:gd name="T6" fmla="*/ 20 w 22"/>
                  <a:gd name="T7" fmla="*/ 10 h 24"/>
                  <a:gd name="T8" fmla="*/ 21 w 22"/>
                  <a:gd name="T9" fmla="*/ 7 h 24"/>
                  <a:gd name="T10" fmla="*/ 22 w 22"/>
                  <a:gd name="T11" fmla="*/ 3 h 24"/>
                  <a:gd name="T12" fmla="*/ 17 w 22"/>
                  <a:gd name="T13" fmla="*/ 4 h 24"/>
                  <a:gd name="T14" fmla="*/ 12 w 22"/>
                  <a:gd name="T15" fmla="*/ 5 h 24"/>
                  <a:gd name="T16" fmla="*/ 9 w 22"/>
                  <a:gd name="T17" fmla="*/ 8 h 24"/>
                  <a:gd name="T18" fmla="*/ 4 w 22"/>
                  <a:gd name="T19" fmla="*/ 9 h 24"/>
                  <a:gd name="T20" fmla="*/ 3 w 22"/>
                  <a:gd name="T21" fmla="*/ 12 h 24"/>
                  <a:gd name="T22" fmla="*/ 0 w 22"/>
                  <a:gd name="T23" fmla="*/ 13 h 24"/>
                  <a:gd name="T24" fmla="*/ 6 w 22"/>
                  <a:gd name="T25" fmla="*/ 19 h 24"/>
                  <a:gd name="T26" fmla="*/ 11 w 22"/>
                  <a:gd name="T27" fmla="*/ 22 h 24"/>
                  <a:gd name="T28" fmla="*/ 15 w 22"/>
                  <a:gd name="T29" fmla="*/ 23 h 24"/>
                  <a:gd name="T30" fmla="*/ 15 w 22"/>
                  <a:gd name="T31" fmla="*/ 2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4">
                    <a:moveTo>
                      <a:pt x="15" y="23"/>
                    </a:moveTo>
                    <a:cubicBezTo>
                      <a:pt x="16" y="24"/>
                      <a:pt x="17" y="24"/>
                      <a:pt x="19" y="24"/>
                    </a:cubicBezTo>
                    <a:cubicBezTo>
                      <a:pt x="17" y="21"/>
                      <a:pt x="19" y="20"/>
                      <a:pt x="19" y="17"/>
                    </a:cubicBezTo>
                    <a:cubicBezTo>
                      <a:pt x="19" y="15"/>
                      <a:pt x="20" y="12"/>
                      <a:pt x="20" y="10"/>
                    </a:cubicBezTo>
                    <a:cubicBezTo>
                      <a:pt x="20" y="9"/>
                      <a:pt x="21" y="8"/>
                      <a:pt x="21" y="7"/>
                    </a:cubicBezTo>
                    <a:cubicBezTo>
                      <a:pt x="22" y="6"/>
                      <a:pt x="21" y="5"/>
                      <a:pt x="22" y="3"/>
                    </a:cubicBezTo>
                    <a:cubicBezTo>
                      <a:pt x="22" y="0"/>
                      <a:pt x="18" y="4"/>
                      <a:pt x="17" y="4"/>
                    </a:cubicBezTo>
                    <a:cubicBezTo>
                      <a:pt x="15" y="4"/>
                      <a:pt x="14" y="3"/>
                      <a:pt x="12" y="5"/>
                    </a:cubicBezTo>
                    <a:cubicBezTo>
                      <a:pt x="12" y="5"/>
                      <a:pt x="10" y="9"/>
                      <a:pt x="9" y="8"/>
                    </a:cubicBezTo>
                    <a:cubicBezTo>
                      <a:pt x="7" y="8"/>
                      <a:pt x="6" y="8"/>
                      <a:pt x="4" y="9"/>
                    </a:cubicBezTo>
                    <a:cubicBezTo>
                      <a:pt x="4" y="10"/>
                      <a:pt x="4" y="12"/>
                      <a:pt x="3" y="12"/>
                    </a:cubicBezTo>
                    <a:cubicBezTo>
                      <a:pt x="3" y="13"/>
                      <a:pt x="1" y="13"/>
                      <a:pt x="0" y="13"/>
                    </a:cubicBezTo>
                    <a:cubicBezTo>
                      <a:pt x="2" y="15"/>
                      <a:pt x="4" y="18"/>
                      <a:pt x="6" y="19"/>
                    </a:cubicBezTo>
                    <a:cubicBezTo>
                      <a:pt x="7" y="21"/>
                      <a:pt x="9" y="22"/>
                      <a:pt x="11" y="22"/>
                    </a:cubicBezTo>
                    <a:cubicBezTo>
                      <a:pt x="12" y="22"/>
                      <a:pt x="14" y="22"/>
                      <a:pt x="15" y="23"/>
                    </a:cubicBezTo>
                    <a:cubicBezTo>
                      <a:pt x="16" y="23"/>
                      <a:pt x="15" y="22"/>
                      <a:pt x="15" y="23"/>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366" name="Freeform 632">
                <a:extLst>
                  <a:ext uri="{FF2B5EF4-FFF2-40B4-BE49-F238E27FC236}">
                    <a16:creationId xmlns:a16="http://schemas.microsoft.com/office/drawing/2014/main" id="{047A9685-15C2-1F40-B2AA-BF03F6184615}"/>
                  </a:ext>
                </a:extLst>
              </p:cNvPr>
              <p:cNvSpPr>
                <a:spLocks/>
              </p:cNvSpPr>
              <p:nvPr/>
            </p:nvSpPr>
            <p:spPr bwMode="auto">
              <a:xfrm>
                <a:off x="3841542" y="4260099"/>
                <a:ext cx="79638" cy="70082"/>
              </a:xfrm>
              <a:custGeom>
                <a:avLst/>
                <a:gdLst>
                  <a:gd name="T0" fmla="*/ 16 w 17"/>
                  <a:gd name="T1" fmla="*/ 10 h 15"/>
                  <a:gd name="T2" fmla="*/ 17 w 17"/>
                  <a:gd name="T3" fmla="*/ 8 h 15"/>
                  <a:gd name="T4" fmla="*/ 15 w 17"/>
                  <a:gd name="T5" fmla="*/ 6 h 15"/>
                  <a:gd name="T6" fmla="*/ 12 w 17"/>
                  <a:gd name="T7" fmla="*/ 2 h 15"/>
                  <a:gd name="T8" fmla="*/ 8 w 17"/>
                  <a:gd name="T9" fmla="*/ 1 h 15"/>
                  <a:gd name="T10" fmla="*/ 3 w 17"/>
                  <a:gd name="T11" fmla="*/ 0 h 15"/>
                  <a:gd name="T12" fmla="*/ 3 w 17"/>
                  <a:gd name="T13" fmla="*/ 6 h 15"/>
                  <a:gd name="T14" fmla="*/ 6 w 17"/>
                  <a:gd name="T15" fmla="*/ 7 h 15"/>
                  <a:gd name="T16" fmla="*/ 4 w 17"/>
                  <a:gd name="T17" fmla="*/ 5 h 15"/>
                  <a:gd name="T18" fmla="*/ 7 w 17"/>
                  <a:gd name="T19" fmla="*/ 7 h 15"/>
                  <a:gd name="T20" fmla="*/ 11 w 17"/>
                  <a:gd name="T21" fmla="*/ 10 h 15"/>
                  <a:gd name="T22" fmla="*/ 14 w 17"/>
                  <a:gd name="T23" fmla="*/ 14 h 15"/>
                  <a:gd name="T24" fmla="*/ 16 w 17"/>
                  <a:gd name="T25" fmla="*/ 10 h 15"/>
                  <a:gd name="T26" fmla="*/ 16 w 17"/>
                  <a:gd name="T27" fmla="*/ 1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15">
                    <a:moveTo>
                      <a:pt x="16" y="10"/>
                    </a:moveTo>
                    <a:cubicBezTo>
                      <a:pt x="16" y="9"/>
                      <a:pt x="16" y="8"/>
                      <a:pt x="17" y="8"/>
                    </a:cubicBezTo>
                    <a:cubicBezTo>
                      <a:pt x="16" y="7"/>
                      <a:pt x="16" y="6"/>
                      <a:pt x="15" y="6"/>
                    </a:cubicBezTo>
                    <a:cubicBezTo>
                      <a:pt x="14" y="5"/>
                      <a:pt x="13" y="2"/>
                      <a:pt x="12" y="2"/>
                    </a:cubicBezTo>
                    <a:cubicBezTo>
                      <a:pt x="10" y="2"/>
                      <a:pt x="9" y="2"/>
                      <a:pt x="8" y="1"/>
                    </a:cubicBezTo>
                    <a:cubicBezTo>
                      <a:pt x="7" y="0"/>
                      <a:pt x="4" y="0"/>
                      <a:pt x="3" y="0"/>
                    </a:cubicBezTo>
                    <a:cubicBezTo>
                      <a:pt x="4" y="1"/>
                      <a:pt x="0" y="6"/>
                      <a:pt x="3" y="6"/>
                    </a:cubicBezTo>
                    <a:cubicBezTo>
                      <a:pt x="4" y="6"/>
                      <a:pt x="4" y="8"/>
                      <a:pt x="6" y="7"/>
                    </a:cubicBezTo>
                    <a:cubicBezTo>
                      <a:pt x="7" y="6"/>
                      <a:pt x="4" y="5"/>
                      <a:pt x="4" y="5"/>
                    </a:cubicBezTo>
                    <a:cubicBezTo>
                      <a:pt x="5" y="5"/>
                      <a:pt x="7" y="6"/>
                      <a:pt x="7" y="7"/>
                    </a:cubicBezTo>
                    <a:cubicBezTo>
                      <a:pt x="8" y="9"/>
                      <a:pt x="10" y="8"/>
                      <a:pt x="11" y="10"/>
                    </a:cubicBezTo>
                    <a:cubicBezTo>
                      <a:pt x="12" y="11"/>
                      <a:pt x="12" y="13"/>
                      <a:pt x="14" y="14"/>
                    </a:cubicBezTo>
                    <a:cubicBezTo>
                      <a:pt x="17" y="15"/>
                      <a:pt x="17" y="12"/>
                      <a:pt x="16" y="10"/>
                    </a:cubicBezTo>
                    <a:cubicBezTo>
                      <a:pt x="16" y="9"/>
                      <a:pt x="16" y="11"/>
                      <a:pt x="16" y="10"/>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367" name="Freeform 633">
                <a:extLst>
                  <a:ext uri="{FF2B5EF4-FFF2-40B4-BE49-F238E27FC236}">
                    <a16:creationId xmlns:a16="http://schemas.microsoft.com/office/drawing/2014/main" id="{1D458982-B920-5142-8CDC-9622199FF71E}"/>
                  </a:ext>
                </a:extLst>
              </p:cNvPr>
              <p:cNvSpPr>
                <a:spLocks/>
              </p:cNvSpPr>
              <p:nvPr/>
            </p:nvSpPr>
            <p:spPr bwMode="auto">
              <a:xfrm>
                <a:off x="3752346" y="4180460"/>
                <a:ext cx="52562" cy="41414"/>
              </a:xfrm>
              <a:custGeom>
                <a:avLst/>
                <a:gdLst>
                  <a:gd name="T0" fmla="*/ 4 w 11"/>
                  <a:gd name="T1" fmla="*/ 1 h 9"/>
                  <a:gd name="T2" fmla="*/ 4 w 11"/>
                  <a:gd name="T3" fmla="*/ 0 h 9"/>
                  <a:gd name="T4" fmla="*/ 0 w 11"/>
                  <a:gd name="T5" fmla="*/ 4 h 9"/>
                  <a:gd name="T6" fmla="*/ 11 w 11"/>
                  <a:gd name="T7" fmla="*/ 5 h 9"/>
                  <a:gd name="T8" fmla="*/ 4 w 11"/>
                  <a:gd name="T9" fmla="*/ 1 h 9"/>
                </a:gdLst>
                <a:ahLst/>
                <a:cxnLst>
                  <a:cxn ang="0">
                    <a:pos x="T0" y="T1"/>
                  </a:cxn>
                  <a:cxn ang="0">
                    <a:pos x="T2" y="T3"/>
                  </a:cxn>
                  <a:cxn ang="0">
                    <a:pos x="T4" y="T5"/>
                  </a:cxn>
                  <a:cxn ang="0">
                    <a:pos x="T6" y="T7"/>
                  </a:cxn>
                  <a:cxn ang="0">
                    <a:pos x="T8" y="T9"/>
                  </a:cxn>
                </a:cxnLst>
                <a:rect l="0" t="0" r="r" b="b"/>
                <a:pathLst>
                  <a:path w="11" h="9">
                    <a:moveTo>
                      <a:pt x="4" y="1"/>
                    </a:moveTo>
                    <a:cubicBezTo>
                      <a:pt x="4" y="0"/>
                      <a:pt x="4" y="0"/>
                      <a:pt x="4" y="0"/>
                    </a:cubicBezTo>
                    <a:cubicBezTo>
                      <a:pt x="3" y="1"/>
                      <a:pt x="1" y="3"/>
                      <a:pt x="0" y="4"/>
                    </a:cubicBezTo>
                    <a:cubicBezTo>
                      <a:pt x="2" y="5"/>
                      <a:pt x="11" y="9"/>
                      <a:pt x="11" y="5"/>
                    </a:cubicBezTo>
                    <a:cubicBezTo>
                      <a:pt x="11" y="2"/>
                      <a:pt x="6" y="3"/>
                      <a:pt x="4" y="1"/>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368" name="Freeform 634">
                <a:extLst>
                  <a:ext uri="{FF2B5EF4-FFF2-40B4-BE49-F238E27FC236}">
                    <a16:creationId xmlns:a16="http://schemas.microsoft.com/office/drawing/2014/main" id="{0079D1F2-4A3E-DD4D-8788-91463640DBB4}"/>
                  </a:ext>
                </a:extLst>
              </p:cNvPr>
              <p:cNvSpPr>
                <a:spLocks/>
              </p:cNvSpPr>
              <p:nvPr/>
            </p:nvSpPr>
            <p:spPr bwMode="auto">
              <a:xfrm>
                <a:off x="3696599" y="4096045"/>
                <a:ext cx="93975" cy="108308"/>
              </a:xfrm>
              <a:custGeom>
                <a:avLst/>
                <a:gdLst>
                  <a:gd name="T0" fmla="*/ 16 w 20"/>
                  <a:gd name="T1" fmla="*/ 16 h 23"/>
                  <a:gd name="T2" fmla="*/ 20 w 20"/>
                  <a:gd name="T3" fmla="*/ 12 h 23"/>
                  <a:gd name="T4" fmla="*/ 16 w 20"/>
                  <a:gd name="T5" fmla="*/ 8 h 23"/>
                  <a:gd name="T6" fmla="*/ 16 w 20"/>
                  <a:gd name="T7" fmla="*/ 1 h 23"/>
                  <a:gd name="T8" fmla="*/ 8 w 20"/>
                  <a:gd name="T9" fmla="*/ 1 h 23"/>
                  <a:gd name="T10" fmla="*/ 7 w 20"/>
                  <a:gd name="T11" fmla="*/ 6 h 23"/>
                  <a:gd name="T12" fmla="*/ 8 w 20"/>
                  <a:gd name="T13" fmla="*/ 10 h 23"/>
                  <a:gd name="T14" fmla="*/ 4 w 20"/>
                  <a:gd name="T15" fmla="*/ 10 h 23"/>
                  <a:gd name="T16" fmla="*/ 2 w 20"/>
                  <a:gd name="T17" fmla="*/ 15 h 23"/>
                  <a:gd name="T18" fmla="*/ 12 w 20"/>
                  <a:gd name="T19" fmla="*/ 21 h 23"/>
                  <a:gd name="T20" fmla="*/ 16 w 20"/>
                  <a:gd name="T21" fmla="*/ 1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23">
                    <a:moveTo>
                      <a:pt x="16" y="16"/>
                    </a:moveTo>
                    <a:cubicBezTo>
                      <a:pt x="16" y="14"/>
                      <a:pt x="19" y="13"/>
                      <a:pt x="20" y="12"/>
                    </a:cubicBezTo>
                    <a:cubicBezTo>
                      <a:pt x="17" y="11"/>
                      <a:pt x="16" y="11"/>
                      <a:pt x="16" y="8"/>
                    </a:cubicBezTo>
                    <a:cubicBezTo>
                      <a:pt x="16" y="7"/>
                      <a:pt x="17" y="2"/>
                      <a:pt x="16" y="1"/>
                    </a:cubicBezTo>
                    <a:cubicBezTo>
                      <a:pt x="15" y="0"/>
                      <a:pt x="10" y="1"/>
                      <a:pt x="8" y="1"/>
                    </a:cubicBezTo>
                    <a:cubicBezTo>
                      <a:pt x="6" y="1"/>
                      <a:pt x="6" y="4"/>
                      <a:pt x="7" y="6"/>
                    </a:cubicBezTo>
                    <a:cubicBezTo>
                      <a:pt x="8" y="7"/>
                      <a:pt x="12" y="10"/>
                      <a:pt x="8" y="10"/>
                    </a:cubicBezTo>
                    <a:cubicBezTo>
                      <a:pt x="7" y="10"/>
                      <a:pt x="5" y="10"/>
                      <a:pt x="4" y="10"/>
                    </a:cubicBezTo>
                    <a:cubicBezTo>
                      <a:pt x="2" y="10"/>
                      <a:pt x="2" y="14"/>
                      <a:pt x="2" y="15"/>
                    </a:cubicBezTo>
                    <a:cubicBezTo>
                      <a:pt x="0" y="21"/>
                      <a:pt x="8" y="20"/>
                      <a:pt x="12" y="21"/>
                    </a:cubicBezTo>
                    <a:cubicBezTo>
                      <a:pt x="13" y="23"/>
                      <a:pt x="16" y="17"/>
                      <a:pt x="16" y="16"/>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369" name="Freeform 635">
                <a:extLst>
                  <a:ext uri="{FF2B5EF4-FFF2-40B4-BE49-F238E27FC236}">
                    <a16:creationId xmlns:a16="http://schemas.microsoft.com/office/drawing/2014/main" id="{C42B4973-3573-374F-A36E-31F5F977EEAF}"/>
                  </a:ext>
                </a:extLst>
              </p:cNvPr>
              <p:cNvSpPr>
                <a:spLocks/>
              </p:cNvSpPr>
              <p:nvPr/>
            </p:nvSpPr>
            <p:spPr bwMode="auto">
              <a:xfrm>
                <a:off x="3127979" y="3726521"/>
                <a:ext cx="699228" cy="449162"/>
              </a:xfrm>
              <a:custGeom>
                <a:avLst/>
                <a:gdLst>
                  <a:gd name="T0" fmla="*/ 132 w 150"/>
                  <a:gd name="T1" fmla="*/ 88 h 96"/>
                  <a:gd name="T2" fmla="*/ 130 w 150"/>
                  <a:gd name="T3" fmla="*/ 80 h 96"/>
                  <a:gd name="T4" fmla="*/ 144 w 150"/>
                  <a:gd name="T5" fmla="*/ 78 h 96"/>
                  <a:gd name="T6" fmla="*/ 146 w 150"/>
                  <a:gd name="T7" fmla="*/ 68 h 96"/>
                  <a:gd name="T8" fmla="*/ 146 w 150"/>
                  <a:gd name="T9" fmla="*/ 61 h 96"/>
                  <a:gd name="T10" fmla="*/ 132 w 150"/>
                  <a:gd name="T11" fmla="*/ 64 h 96"/>
                  <a:gd name="T12" fmla="*/ 126 w 150"/>
                  <a:gd name="T13" fmla="*/ 76 h 96"/>
                  <a:gd name="T14" fmla="*/ 110 w 150"/>
                  <a:gd name="T15" fmla="*/ 76 h 96"/>
                  <a:gd name="T16" fmla="*/ 102 w 150"/>
                  <a:gd name="T17" fmla="*/ 69 h 96"/>
                  <a:gd name="T18" fmla="*/ 96 w 150"/>
                  <a:gd name="T19" fmla="*/ 51 h 96"/>
                  <a:gd name="T20" fmla="*/ 98 w 150"/>
                  <a:gd name="T21" fmla="*/ 38 h 96"/>
                  <a:gd name="T22" fmla="*/ 90 w 150"/>
                  <a:gd name="T23" fmla="*/ 35 h 96"/>
                  <a:gd name="T24" fmla="*/ 82 w 150"/>
                  <a:gd name="T25" fmla="*/ 24 h 96"/>
                  <a:gd name="T26" fmla="*/ 75 w 150"/>
                  <a:gd name="T27" fmla="*/ 17 h 96"/>
                  <a:gd name="T28" fmla="*/ 68 w 150"/>
                  <a:gd name="T29" fmla="*/ 20 h 96"/>
                  <a:gd name="T30" fmla="*/ 59 w 150"/>
                  <a:gd name="T31" fmla="*/ 10 h 96"/>
                  <a:gd name="T32" fmla="*/ 45 w 150"/>
                  <a:gd name="T33" fmla="*/ 6 h 96"/>
                  <a:gd name="T34" fmla="*/ 29 w 150"/>
                  <a:gd name="T35" fmla="*/ 8 h 96"/>
                  <a:gd name="T36" fmla="*/ 13 w 150"/>
                  <a:gd name="T37" fmla="*/ 1 h 96"/>
                  <a:gd name="T38" fmla="*/ 7 w 150"/>
                  <a:gd name="T39" fmla="*/ 16 h 96"/>
                  <a:gd name="T40" fmla="*/ 15 w 150"/>
                  <a:gd name="T41" fmla="*/ 28 h 96"/>
                  <a:gd name="T42" fmla="*/ 15 w 150"/>
                  <a:gd name="T43" fmla="*/ 32 h 96"/>
                  <a:gd name="T44" fmla="*/ 25 w 150"/>
                  <a:gd name="T45" fmla="*/ 38 h 96"/>
                  <a:gd name="T46" fmla="*/ 26 w 150"/>
                  <a:gd name="T47" fmla="*/ 44 h 96"/>
                  <a:gd name="T48" fmla="*/ 36 w 150"/>
                  <a:gd name="T49" fmla="*/ 53 h 96"/>
                  <a:gd name="T50" fmla="*/ 36 w 150"/>
                  <a:gd name="T51" fmla="*/ 47 h 96"/>
                  <a:gd name="T52" fmla="*/ 32 w 150"/>
                  <a:gd name="T53" fmla="*/ 42 h 96"/>
                  <a:gd name="T54" fmla="*/ 26 w 150"/>
                  <a:gd name="T55" fmla="*/ 32 h 96"/>
                  <a:gd name="T56" fmla="*/ 20 w 150"/>
                  <a:gd name="T57" fmla="*/ 23 h 96"/>
                  <a:gd name="T58" fmla="*/ 13 w 150"/>
                  <a:gd name="T59" fmla="*/ 16 h 96"/>
                  <a:gd name="T60" fmla="*/ 11 w 150"/>
                  <a:gd name="T61" fmla="*/ 5 h 96"/>
                  <a:gd name="T62" fmla="*/ 15 w 150"/>
                  <a:gd name="T63" fmla="*/ 7 h 96"/>
                  <a:gd name="T64" fmla="*/ 20 w 150"/>
                  <a:gd name="T65" fmla="*/ 9 h 96"/>
                  <a:gd name="T66" fmla="*/ 23 w 150"/>
                  <a:gd name="T67" fmla="*/ 19 h 96"/>
                  <a:gd name="T68" fmla="*/ 23 w 150"/>
                  <a:gd name="T69" fmla="*/ 20 h 96"/>
                  <a:gd name="T70" fmla="*/ 32 w 150"/>
                  <a:gd name="T71" fmla="*/ 27 h 96"/>
                  <a:gd name="T72" fmla="*/ 36 w 150"/>
                  <a:gd name="T73" fmla="*/ 33 h 96"/>
                  <a:gd name="T74" fmla="*/ 38 w 150"/>
                  <a:gd name="T75" fmla="*/ 38 h 96"/>
                  <a:gd name="T76" fmla="*/ 46 w 150"/>
                  <a:gd name="T77" fmla="*/ 45 h 96"/>
                  <a:gd name="T78" fmla="*/ 54 w 150"/>
                  <a:gd name="T79" fmla="*/ 53 h 96"/>
                  <a:gd name="T80" fmla="*/ 56 w 150"/>
                  <a:gd name="T81" fmla="*/ 59 h 96"/>
                  <a:gd name="T82" fmla="*/ 58 w 150"/>
                  <a:gd name="T83" fmla="*/ 65 h 96"/>
                  <a:gd name="T84" fmla="*/ 60 w 150"/>
                  <a:gd name="T85" fmla="*/ 72 h 96"/>
                  <a:gd name="T86" fmla="*/ 68 w 150"/>
                  <a:gd name="T87" fmla="*/ 77 h 96"/>
                  <a:gd name="T88" fmla="*/ 89 w 150"/>
                  <a:gd name="T89" fmla="*/ 86 h 96"/>
                  <a:gd name="T90" fmla="*/ 113 w 150"/>
                  <a:gd name="T91" fmla="*/ 88 h 96"/>
                  <a:gd name="T92" fmla="*/ 126 w 150"/>
                  <a:gd name="T93" fmla="*/ 8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0" h="96">
                    <a:moveTo>
                      <a:pt x="126" y="89"/>
                    </a:moveTo>
                    <a:cubicBezTo>
                      <a:pt x="127" y="89"/>
                      <a:pt x="134" y="90"/>
                      <a:pt x="132" y="88"/>
                    </a:cubicBezTo>
                    <a:cubicBezTo>
                      <a:pt x="131" y="86"/>
                      <a:pt x="129" y="85"/>
                      <a:pt x="128" y="83"/>
                    </a:cubicBezTo>
                    <a:cubicBezTo>
                      <a:pt x="128" y="83"/>
                      <a:pt x="129" y="80"/>
                      <a:pt x="130" y="80"/>
                    </a:cubicBezTo>
                    <a:cubicBezTo>
                      <a:pt x="131" y="79"/>
                      <a:pt x="136" y="80"/>
                      <a:pt x="138" y="80"/>
                    </a:cubicBezTo>
                    <a:cubicBezTo>
                      <a:pt x="141" y="80"/>
                      <a:pt x="140" y="75"/>
                      <a:pt x="144" y="78"/>
                    </a:cubicBezTo>
                    <a:cubicBezTo>
                      <a:pt x="145" y="76"/>
                      <a:pt x="146" y="75"/>
                      <a:pt x="146" y="73"/>
                    </a:cubicBezTo>
                    <a:cubicBezTo>
                      <a:pt x="146" y="71"/>
                      <a:pt x="145" y="69"/>
                      <a:pt x="146" y="68"/>
                    </a:cubicBezTo>
                    <a:cubicBezTo>
                      <a:pt x="147" y="66"/>
                      <a:pt x="150" y="64"/>
                      <a:pt x="150" y="63"/>
                    </a:cubicBezTo>
                    <a:cubicBezTo>
                      <a:pt x="149" y="61"/>
                      <a:pt x="148" y="61"/>
                      <a:pt x="146" y="61"/>
                    </a:cubicBezTo>
                    <a:cubicBezTo>
                      <a:pt x="143" y="61"/>
                      <a:pt x="139" y="61"/>
                      <a:pt x="136" y="62"/>
                    </a:cubicBezTo>
                    <a:cubicBezTo>
                      <a:pt x="134" y="62"/>
                      <a:pt x="133" y="63"/>
                      <a:pt x="132" y="64"/>
                    </a:cubicBezTo>
                    <a:cubicBezTo>
                      <a:pt x="131" y="66"/>
                      <a:pt x="132" y="68"/>
                      <a:pt x="131" y="70"/>
                    </a:cubicBezTo>
                    <a:cubicBezTo>
                      <a:pt x="131" y="71"/>
                      <a:pt x="126" y="76"/>
                      <a:pt x="126" y="76"/>
                    </a:cubicBezTo>
                    <a:cubicBezTo>
                      <a:pt x="122" y="75"/>
                      <a:pt x="118" y="76"/>
                      <a:pt x="114" y="78"/>
                    </a:cubicBezTo>
                    <a:cubicBezTo>
                      <a:pt x="112" y="78"/>
                      <a:pt x="111" y="77"/>
                      <a:pt x="110" y="76"/>
                    </a:cubicBezTo>
                    <a:cubicBezTo>
                      <a:pt x="109" y="75"/>
                      <a:pt x="107" y="75"/>
                      <a:pt x="105" y="74"/>
                    </a:cubicBezTo>
                    <a:cubicBezTo>
                      <a:pt x="103" y="74"/>
                      <a:pt x="103" y="71"/>
                      <a:pt x="102" y="69"/>
                    </a:cubicBezTo>
                    <a:cubicBezTo>
                      <a:pt x="101" y="67"/>
                      <a:pt x="99" y="66"/>
                      <a:pt x="98" y="64"/>
                    </a:cubicBezTo>
                    <a:cubicBezTo>
                      <a:pt x="97" y="60"/>
                      <a:pt x="95" y="55"/>
                      <a:pt x="96" y="51"/>
                    </a:cubicBezTo>
                    <a:cubicBezTo>
                      <a:pt x="96" y="48"/>
                      <a:pt x="95" y="44"/>
                      <a:pt x="97" y="41"/>
                    </a:cubicBezTo>
                    <a:cubicBezTo>
                      <a:pt x="98" y="40"/>
                      <a:pt x="98" y="39"/>
                      <a:pt x="98" y="38"/>
                    </a:cubicBezTo>
                    <a:cubicBezTo>
                      <a:pt x="99" y="36"/>
                      <a:pt x="97" y="37"/>
                      <a:pt x="96" y="36"/>
                    </a:cubicBezTo>
                    <a:cubicBezTo>
                      <a:pt x="94" y="36"/>
                      <a:pt x="92" y="35"/>
                      <a:pt x="90" y="35"/>
                    </a:cubicBezTo>
                    <a:cubicBezTo>
                      <a:pt x="89" y="34"/>
                      <a:pt x="87" y="32"/>
                      <a:pt x="87" y="30"/>
                    </a:cubicBezTo>
                    <a:cubicBezTo>
                      <a:pt x="87" y="27"/>
                      <a:pt x="84" y="26"/>
                      <a:pt x="82" y="24"/>
                    </a:cubicBezTo>
                    <a:cubicBezTo>
                      <a:pt x="81" y="22"/>
                      <a:pt x="81" y="20"/>
                      <a:pt x="80" y="18"/>
                    </a:cubicBezTo>
                    <a:cubicBezTo>
                      <a:pt x="79" y="17"/>
                      <a:pt x="77" y="17"/>
                      <a:pt x="75" y="17"/>
                    </a:cubicBezTo>
                    <a:cubicBezTo>
                      <a:pt x="74" y="16"/>
                      <a:pt x="72" y="16"/>
                      <a:pt x="71" y="17"/>
                    </a:cubicBezTo>
                    <a:cubicBezTo>
                      <a:pt x="71" y="18"/>
                      <a:pt x="70" y="20"/>
                      <a:pt x="68" y="20"/>
                    </a:cubicBezTo>
                    <a:cubicBezTo>
                      <a:pt x="66" y="20"/>
                      <a:pt x="63" y="18"/>
                      <a:pt x="62" y="16"/>
                    </a:cubicBezTo>
                    <a:cubicBezTo>
                      <a:pt x="61" y="13"/>
                      <a:pt x="61" y="12"/>
                      <a:pt x="59" y="10"/>
                    </a:cubicBezTo>
                    <a:cubicBezTo>
                      <a:pt x="57" y="9"/>
                      <a:pt x="54" y="6"/>
                      <a:pt x="52" y="6"/>
                    </a:cubicBezTo>
                    <a:cubicBezTo>
                      <a:pt x="51" y="5"/>
                      <a:pt x="45" y="5"/>
                      <a:pt x="45" y="6"/>
                    </a:cubicBezTo>
                    <a:cubicBezTo>
                      <a:pt x="43" y="9"/>
                      <a:pt x="42" y="8"/>
                      <a:pt x="39" y="8"/>
                    </a:cubicBezTo>
                    <a:cubicBezTo>
                      <a:pt x="35" y="8"/>
                      <a:pt x="32" y="8"/>
                      <a:pt x="29" y="8"/>
                    </a:cubicBezTo>
                    <a:cubicBezTo>
                      <a:pt x="28" y="8"/>
                      <a:pt x="25" y="6"/>
                      <a:pt x="23" y="5"/>
                    </a:cubicBezTo>
                    <a:cubicBezTo>
                      <a:pt x="20" y="4"/>
                      <a:pt x="17" y="3"/>
                      <a:pt x="13" y="1"/>
                    </a:cubicBezTo>
                    <a:cubicBezTo>
                      <a:pt x="9" y="0"/>
                      <a:pt x="4" y="1"/>
                      <a:pt x="0" y="2"/>
                    </a:cubicBezTo>
                    <a:cubicBezTo>
                      <a:pt x="1" y="7"/>
                      <a:pt x="5" y="11"/>
                      <a:pt x="7" y="16"/>
                    </a:cubicBezTo>
                    <a:cubicBezTo>
                      <a:pt x="8" y="18"/>
                      <a:pt x="11" y="20"/>
                      <a:pt x="13" y="21"/>
                    </a:cubicBezTo>
                    <a:cubicBezTo>
                      <a:pt x="14" y="23"/>
                      <a:pt x="16" y="26"/>
                      <a:pt x="15" y="28"/>
                    </a:cubicBezTo>
                    <a:cubicBezTo>
                      <a:pt x="15" y="28"/>
                      <a:pt x="8" y="26"/>
                      <a:pt x="12" y="29"/>
                    </a:cubicBezTo>
                    <a:cubicBezTo>
                      <a:pt x="13" y="30"/>
                      <a:pt x="14" y="31"/>
                      <a:pt x="15" y="32"/>
                    </a:cubicBezTo>
                    <a:cubicBezTo>
                      <a:pt x="17" y="32"/>
                      <a:pt x="18" y="32"/>
                      <a:pt x="19" y="33"/>
                    </a:cubicBezTo>
                    <a:cubicBezTo>
                      <a:pt x="21" y="34"/>
                      <a:pt x="23" y="36"/>
                      <a:pt x="25" y="38"/>
                    </a:cubicBezTo>
                    <a:cubicBezTo>
                      <a:pt x="26" y="39"/>
                      <a:pt x="25" y="41"/>
                      <a:pt x="24" y="42"/>
                    </a:cubicBezTo>
                    <a:cubicBezTo>
                      <a:pt x="23" y="43"/>
                      <a:pt x="25" y="44"/>
                      <a:pt x="26" y="44"/>
                    </a:cubicBezTo>
                    <a:cubicBezTo>
                      <a:pt x="29" y="46"/>
                      <a:pt x="31" y="48"/>
                      <a:pt x="33" y="50"/>
                    </a:cubicBezTo>
                    <a:cubicBezTo>
                      <a:pt x="34" y="51"/>
                      <a:pt x="35" y="53"/>
                      <a:pt x="36" y="53"/>
                    </a:cubicBezTo>
                    <a:cubicBezTo>
                      <a:pt x="37" y="53"/>
                      <a:pt x="38" y="51"/>
                      <a:pt x="37" y="50"/>
                    </a:cubicBezTo>
                    <a:cubicBezTo>
                      <a:pt x="37" y="49"/>
                      <a:pt x="36" y="48"/>
                      <a:pt x="36" y="47"/>
                    </a:cubicBezTo>
                    <a:cubicBezTo>
                      <a:pt x="35" y="46"/>
                      <a:pt x="33" y="47"/>
                      <a:pt x="32" y="46"/>
                    </a:cubicBezTo>
                    <a:cubicBezTo>
                      <a:pt x="30" y="44"/>
                      <a:pt x="32" y="44"/>
                      <a:pt x="32" y="42"/>
                    </a:cubicBezTo>
                    <a:cubicBezTo>
                      <a:pt x="32" y="42"/>
                      <a:pt x="30" y="40"/>
                      <a:pt x="30" y="39"/>
                    </a:cubicBezTo>
                    <a:cubicBezTo>
                      <a:pt x="28" y="37"/>
                      <a:pt x="28" y="34"/>
                      <a:pt x="26" y="32"/>
                    </a:cubicBezTo>
                    <a:cubicBezTo>
                      <a:pt x="24" y="31"/>
                      <a:pt x="22" y="29"/>
                      <a:pt x="21" y="27"/>
                    </a:cubicBezTo>
                    <a:cubicBezTo>
                      <a:pt x="21" y="26"/>
                      <a:pt x="21" y="24"/>
                      <a:pt x="20" y="23"/>
                    </a:cubicBezTo>
                    <a:cubicBezTo>
                      <a:pt x="19" y="22"/>
                      <a:pt x="18" y="21"/>
                      <a:pt x="17" y="20"/>
                    </a:cubicBezTo>
                    <a:cubicBezTo>
                      <a:pt x="16" y="18"/>
                      <a:pt x="15" y="17"/>
                      <a:pt x="13" y="16"/>
                    </a:cubicBezTo>
                    <a:cubicBezTo>
                      <a:pt x="12" y="15"/>
                      <a:pt x="12" y="13"/>
                      <a:pt x="12" y="12"/>
                    </a:cubicBezTo>
                    <a:cubicBezTo>
                      <a:pt x="12" y="11"/>
                      <a:pt x="10" y="6"/>
                      <a:pt x="11" y="5"/>
                    </a:cubicBezTo>
                    <a:cubicBezTo>
                      <a:pt x="12" y="4"/>
                      <a:pt x="13" y="7"/>
                      <a:pt x="14" y="7"/>
                    </a:cubicBezTo>
                    <a:cubicBezTo>
                      <a:pt x="15" y="7"/>
                      <a:pt x="15" y="7"/>
                      <a:pt x="15" y="7"/>
                    </a:cubicBezTo>
                    <a:cubicBezTo>
                      <a:pt x="17" y="6"/>
                      <a:pt x="17" y="7"/>
                      <a:pt x="18" y="8"/>
                    </a:cubicBezTo>
                    <a:cubicBezTo>
                      <a:pt x="19" y="8"/>
                      <a:pt x="20" y="8"/>
                      <a:pt x="20" y="9"/>
                    </a:cubicBezTo>
                    <a:cubicBezTo>
                      <a:pt x="20" y="11"/>
                      <a:pt x="21" y="13"/>
                      <a:pt x="22" y="15"/>
                    </a:cubicBezTo>
                    <a:cubicBezTo>
                      <a:pt x="22" y="16"/>
                      <a:pt x="23" y="18"/>
                      <a:pt x="23" y="19"/>
                    </a:cubicBezTo>
                    <a:cubicBezTo>
                      <a:pt x="23" y="20"/>
                      <a:pt x="22" y="21"/>
                      <a:pt x="22" y="22"/>
                    </a:cubicBezTo>
                    <a:cubicBezTo>
                      <a:pt x="23" y="22"/>
                      <a:pt x="23" y="20"/>
                      <a:pt x="23" y="20"/>
                    </a:cubicBezTo>
                    <a:cubicBezTo>
                      <a:pt x="24" y="19"/>
                      <a:pt x="25" y="22"/>
                      <a:pt x="26" y="22"/>
                    </a:cubicBezTo>
                    <a:cubicBezTo>
                      <a:pt x="27" y="23"/>
                      <a:pt x="32" y="26"/>
                      <a:pt x="32" y="27"/>
                    </a:cubicBezTo>
                    <a:cubicBezTo>
                      <a:pt x="32" y="29"/>
                      <a:pt x="33" y="30"/>
                      <a:pt x="34" y="30"/>
                    </a:cubicBezTo>
                    <a:cubicBezTo>
                      <a:pt x="35" y="31"/>
                      <a:pt x="35" y="32"/>
                      <a:pt x="36" y="33"/>
                    </a:cubicBezTo>
                    <a:cubicBezTo>
                      <a:pt x="37" y="34"/>
                      <a:pt x="38" y="33"/>
                      <a:pt x="38" y="34"/>
                    </a:cubicBezTo>
                    <a:cubicBezTo>
                      <a:pt x="39" y="35"/>
                      <a:pt x="37" y="36"/>
                      <a:pt x="38" y="38"/>
                    </a:cubicBezTo>
                    <a:cubicBezTo>
                      <a:pt x="40" y="39"/>
                      <a:pt x="42" y="40"/>
                      <a:pt x="44" y="42"/>
                    </a:cubicBezTo>
                    <a:cubicBezTo>
                      <a:pt x="45" y="43"/>
                      <a:pt x="45" y="44"/>
                      <a:pt x="46" y="45"/>
                    </a:cubicBezTo>
                    <a:cubicBezTo>
                      <a:pt x="47" y="46"/>
                      <a:pt x="48" y="46"/>
                      <a:pt x="49" y="48"/>
                    </a:cubicBezTo>
                    <a:cubicBezTo>
                      <a:pt x="51" y="49"/>
                      <a:pt x="52" y="51"/>
                      <a:pt x="54" y="53"/>
                    </a:cubicBezTo>
                    <a:cubicBezTo>
                      <a:pt x="55" y="54"/>
                      <a:pt x="56" y="55"/>
                      <a:pt x="57" y="56"/>
                    </a:cubicBezTo>
                    <a:cubicBezTo>
                      <a:pt x="58" y="58"/>
                      <a:pt x="56" y="58"/>
                      <a:pt x="56" y="59"/>
                    </a:cubicBezTo>
                    <a:cubicBezTo>
                      <a:pt x="56" y="60"/>
                      <a:pt x="59" y="59"/>
                      <a:pt x="59" y="61"/>
                    </a:cubicBezTo>
                    <a:cubicBezTo>
                      <a:pt x="58" y="63"/>
                      <a:pt x="57" y="63"/>
                      <a:pt x="58" y="65"/>
                    </a:cubicBezTo>
                    <a:cubicBezTo>
                      <a:pt x="58" y="65"/>
                      <a:pt x="56" y="67"/>
                      <a:pt x="57" y="68"/>
                    </a:cubicBezTo>
                    <a:cubicBezTo>
                      <a:pt x="58" y="69"/>
                      <a:pt x="59" y="71"/>
                      <a:pt x="60" y="72"/>
                    </a:cubicBezTo>
                    <a:cubicBezTo>
                      <a:pt x="61" y="73"/>
                      <a:pt x="62" y="73"/>
                      <a:pt x="63" y="73"/>
                    </a:cubicBezTo>
                    <a:cubicBezTo>
                      <a:pt x="66" y="74"/>
                      <a:pt x="66" y="76"/>
                      <a:pt x="68" y="77"/>
                    </a:cubicBezTo>
                    <a:cubicBezTo>
                      <a:pt x="71" y="79"/>
                      <a:pt x="75" y="79"/>
                      <a:pt x="77" y="81"/>
                    </a:cubicBezTo>
                    <a:cubicBezTo>
                      <a:pt x="81" y="83"/>
                      <a:pt x="85" y="85"/>
                      <a:pt x="89" y="86"/>
                    </a:cubicBezTo>
                    <a:cubicBezTo>
                      <a:pt x="92" y="88"/>
                      <a:pt x="97" y="90"/>
                      <a:pt x="101" y="91"/>
                    </a:cubicBezTo>
                    <a:cubicBezTo>
                      <a:pt x="105" y="91"/>
                      <a:pt x="108" y="87"/>
                      <a:pt x="113" y="88"/>
                    </a:cubicBezTo>
                    <a:cubicBezTo>
                      <a:pt x="117" y="89"/>
                      <a:pt x="120" y="93"/>
                      <a:pt x="123" y="96"/>
                    </a:cubicBezTo>
                    <a:cubicBezTo>
                      <a:pt x="123" y="95"/>
                      <a:pt x="124" y="90"/>
                      <a:pt x="126" y="89"/>
                    </a:cubicBezTo>
                    <a:cubicBezTo>
                      <a:pt x="127" y="89"/>
                      <a:pt x="125" y="89"/>
                      <a:pt x="126" y="89"/>
                    </a:cubicBezTo>
                    <a:close/>
                  </a:path>
                </a:pathLst>
              </a:custGeom>
              <a:solidFill>
                <a:schemeClr val="accent2"/>
              </a:solid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370" name="Freeform 636">
                <a:extLst>
                  <a:ext uri="{FF2B5EF4-FFF2-40B4-BE49-F238E27FC236}">
                    <a16:creationId xmlns:a16="http://schemas.microsoft.com/office/drawing/2014/main" id="{1C54DBF5-10DD-7648-988F-8C8F2EB8FFAC}"/>
                  </a:ext>
                </a:extLst>
              </p:cNvPr>
              <p:cNvSpPr>
                <a:spLocks/>
              </p:cNvSpPr>
              <p:nvPr/>
            </p:nvSpPr>
            <p:spPr bwMode="auto">
              <a:xfrm>
                <a:off x="3766682" y="4143828"/>
                <a:ext cx="140164" cy="74861"/>
              </a:xfrm>
              <a:custGeom>
                <a:avLst/>
                <a:gdLst>
                  <a:gd name="T0" fmla="*/ 12 w 30"/>
                  <a:gd name="T1" fmla="*/ 15 h 16"/>
                  <a:gd name="T2" fmla="*/ 13 w 30"/>
                  <a:gd name="T3" fmla="*/ 13 h 16"/>
                  <a:gd name="T4" fmla="*/ 16 w 30"/>
                  <a:gd name="T5" fmla="*/ 11 h 16"/>
                  <a:gd name="T6" fmla="*/ 20 w 30"/>
                  <a:gd name="T7" fmla="*/ 10 h 16"/>
                  <a:gd name="T8" fmla="*/ 24 w 30"/>
                  <a:gd name="T9" fmla="*/ 7 h 16"/>
                  <a:gd name="T10" fmla="*/ 30 w 30"/>
                  <a:gd name="T11" fmla="*/ 5 h 16"/>
                  <a:gd name="T12" fmla="*/ 20 w 30"/>
                  <a:gd name="T13" fmla="*/ 1 h 16"/>
                  <a:gd name="T14" fmla="*/ 14 w 30"/>
                  <a:gd name="T15" fmla="*/ 2 h 16"/>
                  <a:gd name="T16" fmla="*/ 8 w 30"/>
                  <a:gd name="T17" fmla="*/ 1 h 16"/>
                  <a:gd name="T18" fmla="*/ 2 w 30"/>
                  <a:gd name="T19" fmla="*/ 4 h 16"/>
                  <a:gd name="T20" fmla="*/ 1 w 30"/>
                  <a:gd name="T21" fmla="*/ 9 h 16"/>
                  <a:gd name="T22" fmla="*/ 8 w 30"/>
                  <a:gd name="T23" fmla="*/ 14 h 16"/>
                  <a:gd name="T24" fmla="*/ 10 w 30"/>
                  <a:gd name="T25" fmla="*/ 14 h 16"/>
                  <a:gd name="T26" fmla="*/ 9 w 30"/>
                  <a:gd name="T27" fmla="*/ 16 h 16"/>
                  <a:gd name="T28" fmla="*/ 12 w 30"/>
                  <a:gd name="T29"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16">
                    <a:moveTo>
                      <a:pt x="12" y="15"/>
                    </a:moveTo>
                    <a:cubicBezTo>
                      <a:pt x="13" y="15"/>
                      <a:pt x="13" y="14"/>
                      <a:pt x="13" y="13"/>
                    </a:cubicBezTo>
                    <a:cubicBezTo>
                      <a:pt x="13" y="12"/>
                      <a:pt x="15" y="11"/>
                      <a:pt x="16" y="11"/>
                    </a:cubicBezTo>
                    <a:cubicBezTo>
                      <a:pt x="18" y="10"/>
                      <a:pt x="18" y="12"/>
                      <a:pt x="20" y="10"/>
                    </a:cubicBezTo>
                    <a:cubicBezTo>
                      <a:pt x="21" y="9"/>
                      <a:pt x="22" y="6"/>
                      <a:pt x="24" y="7"/>
                    </a:cubicBezTo>
                    <a:cubicBezTo>
                      <a:pt x="27" y="7"/>
                      <a:pt x="27" y="6"/>
                      <a:pt x="30" y="5"/>
                    </a:cubicBezTo>
                    <a:cubicBezTo>
                      <a:pt x="26" y="3"/>
                      <a:pt x="25" y="0"/>
                      <a:pt x="20" y="1"/>
                    </a:cubicBezTo>
                    <a:cubicBezTo>
                      <a:pt x="18" y="1"/>
                      <a:pt x="16" y="2"/>
                      <a:pt x="14" y="2"/>
                    </a:cubicBezTo>
                    <a:cubicBezTo>
                      <a:pt x="12" y="2"/>
                      <a:pt x="10" y="1"/>
                      <a:pt x="8" y="1"/>
                    </a:cubicBezTo>
                    <a:cubicBezTo>
                      <a:pt x="5" y="2"/>
                      <a:pt x="4" y="2"/>
                      <a:pt x="2" y="4"/>
                    </a:cubicBezTo>
                    <a:cubicBezTo>
                      <a:pt x="2" y="5"/>
                      <a:pt x="0" y="7"/>
                      <a:pt x="1" y="9"/>
                    </a:cubicBezTo>
                    <a:cubicBezTo>
                      <a:pt x="4" y="11"/>
                      <a:pt x="8" y="9"/>
                      <a:pt x="8" y="14"/>
                    </a:cubicBezTo>
                    <a:cubicBezTo>
                      <a:pt x="8" y="14"/>
                      <a:pt x="10" y="14"/>
                      <a:pt x="10" y="14"/>
                    </a:cubicBezTo>
                    <a:cubicBezTo>
                      <a:pt x="10" y="14"/>
                      <a:pt x="9" y="16"/>
                      <a:pt x="9" y="16"/>
                    </a:cubicBezTo>
                    <a:cubicBezTo>
                      <a:pt x="10" y="16"/>
                      <a:pt x="12" y="16"/>
                      <a:pt x="12" y="15"/>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371" name="Freeform 637">
                <a:extLst>
                  <a:ext uri="{FF2B5EF4-FFF2-40B4-BE49-F238E27FC236}">
                    <a16:creationId xmlns:a16="http://schemas.microsoft.com/office/drawing/2014/main" id="{B865D632-FAA9-9846-AAF2-338C2C5851F2}"/>
                  </a:ext>
                </a:extLst>
              </p:cNvPr>
              <p:cNvSpPr>
                <a:spLocks/>
              </p:cNvSpPr>
              <p:nvPr/>
            </p:nvSpPr>
            <p:spPr bwMode="auto">
              <a:xfrm>
                <a:off x="3766682" y="4081710"/>
                <a:ext cx="33448" cy="70082"/>
              </a:xfrm>
              <a:custGeom>
                <a:avLst/>
                <a:gdLst>
                  <a:gd name="T0" fmla="*/ 5 w 7"/>
                  <a:gd name="T1" fmla="*/ 1 h 15"/>
                  <a:gd name="T2" fmla="*/ 2 w 7"/>
                  <a:gd name="T3" fmla="*/ 4 h 15"/>
                  <a:gd name="T4" fmla="*/ 1 w 7"/>
                  <a:gd name="T5" fmla="*/ 6 h 15"/>
                  <a:gd name="T6" fmla="*/ 2 w 7"/>
                  <a:gd name="T7" fmla="*/ 14 h 15"/>
                  <a:gd name="T8" fmla="*/ 6 w 7"/>
                  <a:gd name="T9" fmla="*/ 8 h 15"/>
                  <a:gd name="T10" fmla="*/ 7 w 7"/>
                  <a:gd name="T11" fmla="*/ 2 h 15"/>
                  <a:gd name="T12" fmla="*/ 5 w 7"/>
                  <a:gd name="T13" fmla="*/ 1 h 15"/>
                  <a:gd name="T14" fmla="*/ 5 w 7"/>
                  <a:gd name="T15" fmla="*/ 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5">
                    <a:moveTo>
                      <a:pt x="5" y="1"/>
                    </a:moveTo>
                    <a:cubicBezTo>
                      <a:pt x="4" y="0"/>
                      <a:pt x="2" y="3"/>
                      <a:pt x="2" y="4"/>
                    </a:cubicBezTo>
                    <a:cubicBezTo>
                      <a:pt x="1" y="5"/>
                      <a:pt x="1" y="4"/>
                      <a:pt x="1" y="6"/>
                    </a:cubicBezTo>
                    <a:cubicBezTo>
                      <a:pt x="1" y="7"/>
                      <a:pt x="0" y="15"/>
                      <a:pt x="2" y="14"/>
                    </a:cubicBezTo>
                    <a:cubicBezTo>
                      <a:pt x="2" y="13"/>
                      <a:pt x="5" y="10"/>
                      <a:pt x="6" y="8"/>
                    </a:cubicBezTo>
                    <a:cubicBezTo>
                      <a:pt x="6" y="5"/>
                      <a:pt x="6" y="4"/>
                      <a:pt x="7" y="2"/>
                    </a:cubicBezTo>
                    <a:cubicBezTo>
                      <a:pt x="7" y="1"/>
                      <a:pt x="6" y="1"/>
                      <a:pt x="5" y="1"/>
                    </a:cubicBezTo>
                    <a:cubicBezTo>
                      <a:pt x="4" y="0"/>
                      <a:pt x="6" y="1"/>
                      <a:pt x="5" y="1"/>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372" name="Freeform 640">
                <a:extLst>
                  <a:ext uri="{FF2B5EF4-FFF2-40B4-BE49-F238E27FC236}">
                    <a16:creationId xmlns:a16="http://schemas.microsoft.com/office/drawing/2014/main" id="{FAFBBDBB-3A8B-4C4E-8F62-2A50D1CE2205}"/>
                  </a:ext>
                </a:extLst>
              </p:cNvPr>
              <p:cNvSpPr>
                <a:spLocks/>
              </p:cNvSpPr>
              <p:nvPr/>
            </p:nvSpPr>
            <p:spPr bwMode="auto">
              <a:xfrm>
                <a:off x="1922250" y="2482565"/>
                <a:ext cx="906289" cy="608439"/>
              </a:xfrm>
              <a:custGeom>
                <a:avLst/>
                <a:gdLst>
                  <a:gd name="T0" fmla="*/ 184 w 194"/>
                  <a:gd name="T1" fmla="*/ 118 h 130"/>
                  <a:gd name="T2" fmla="*/ 161 w 194"/>
                  <a:gd name="T3" fmla="*/ 97 h 130"/>
                  <a:gd name="T4" fmla="*/ 143 w 194"/>
                  <a:gd name="T5" fmla="*/ 92 h 130"/>
                  <a:gd name="T6" fmla="*/ 138 w 194"/>
                  <a:gd name="T7" fmla="*/ 76 h 130"/>
                  <a:gd name="T8" fmla="*/ 135 w 194"/>
                  <a:gd name="T9" fmla="*/ 14 h 130"/>
                  <a:gd name="T10" fmla="*/ 84 w 194"/>
                  <a:gd name="T11" fmla="*/ 8 h 130"/>
                  <a:gd name="T12" fmla="*/ 71 w 194"/>
                  <a:gd name="T13" fmla="*/ 5 h 130"/>
                  <a:gd name="T14" fmla="*/ 62 w 194"/>
                  <a:gd name="T15" fmla="*/ 1 h 130"/>
                  <a:gd name="T16" fmla="*/ 43 w 194"/>
                  <a:gd name="T17" fmla="*/ 8 h 130"/>
                  <a:gd name="T18" fmla="*/ 32 w 194"/>
                  <a:gd name="T19" fmla="*/ 11 h 130"/>
                  <a:gd name="T20" fmla="*/ 12 w 194"/>
                  <a:gd name="T21" fmla="*/ 23 h 130"/>
                  <a:gd name="T22" fmla="*/ 26 w 194"/>
                  <a:gd name="T23" fmla="*/ 38 h 130"/>
                  <a:gd name="T24" fmla="*/ 33 w 194"/>
                  <a:gd name="T25" fmla="*/ 42 h 130"/>
                  <a:gd name="T26" fmla="*/ 38 w 194"/>
                  <a:gd name="T27" fmla="*/ 45 h 130"/>
                  <a:gd name="T28" fmla="*/ 24 w 194"/>
                  <a:gd name="T29" fmla="*/ 42 h 130"/>
                  <a:gd name="T30" fmla="*/ 9 w 194"/>
                  <a:gd name="T31" fmla="*/ 46 h 130"/>
                  <a:gd name="T32" fmla="*/ 12 w 194"/>
                  <a:gd name="T33" fmla="*/ 58 h 130"/>
                  <a:gd name="T34" fmla="*/ 32 w 194"/>
                  <a:gd name="T35" fmla="*/ 58 h 130"/>
                  <a:gd name="T36" fmla="*/ 38 w 194"/>
                  <a:gd name="T37" fmla="*/ 61 h 130"/>
                  <a:gd name="T38" fmla="*/ 21 w 194"/>
                  <a:gd name="T39" fmla="*/ 71 h 130"/>
                  <a:gd name="T40" fmla="*/ 15 w 194"/>
                  <a:gd name="T41" fmla="*/ 78 h 130"/>
                  <a:gd name="T42" fmla="*/ 17 w 194"/>
                  <a:gd name="T43" fmla="*/ 84 h 130"/>
                  <a:gd name="T44" fmla="*/ 26 w 194"/>
                  <a:gd name="T45" fmla="*/ 89 h 130"/>
                  <a:gd name="T46" fmla="*/ 22 w 194"/>
                  <a:gd name="T47" fmla="*/ 94 h 130"/>
                  <a:gd name="T48" fmla="*/ 31 w 194"/>
                  <a:gd name="T49" fmla="*/ 93 h 130"/>
                  <a:gd name="T50" fmla="*/ 38 w 194"/>
                  <a:gd name="T51" fmla="*/ 102 h 130"/>
                  <a:gd name="T52" fmla="*/ 48 w 194"/>
                  <a:gd name="T53" fmla="*/ 105 h 130"/>
                  <a:gd name="T54" fmla="*/ 54 w 194"/>
                  <a:gd name="T55" fmla="*/ 103 h 130"/>
                  <a:gd name="T56" fmla="*/ 55 w 194"/>
                  <a:gd name="T57" fmla="*/ 106 h 130"/>
                  <a:gd name="T58" fmla="*/ 51 w 194"/>
                  <a:gd name="T59" fmla="*/ 114 h 130"/>
                  <a:gd name="T60" fmla="*/ 41 w 194"/>
                  <a:gd name="T61" fmla="*/ 124 h 130"/>
                  <a:gd name="T62" fmla="*/ 36 w 194"/>
                  <a:gd name="T63" fmla="*/ 126 h 130"/>
                  <a:gd name="T64" fmla="*/ 43 w 194"/>
                  <a:gd name="T65" fmla="*/ 125 h 130"/>
                  <a:gd name="T66" fmla="*/ 54 w 194"/>
                  <a:gd name="T67" fmla="*/ 118 h 130"/>
                  <a:gd name="T68" fmla="*/ 72 w 194"/>
                  <a:gd name="T69" fmla="*/ 107 h 130"/>
                  <a:gd name="T70" fmla="*/ 77 w 194"/>
                  <a:gd name="T71" fmla="*/ 91 h 130"/>
                  <a:gd name="T72" fmla="*/ 94 w 194"/>
                  <a:gd name="T73" fmla="*/ 86 h 130"/>
                  <a:gd name="T74" fmla="*/ 87 w 194"/>
                  <a:gd name="T75" fmla="*/ 97 h 130"/>
                  <a:gd name="T76" fmla="*/ 101 w 194"/>
                  <a:gd name="T77" fmla="*/ 88 h 130"/>
                  <a:gd name="T78" fmla="*/ 119 w 194"/>
                  <a:gd name="T79" fmla="*/ 92 h 130"/>
                  <a:gd name="T80" fmla="*/ 136 w 194"/>
                  <a:gd name="T81" fmla="*/ 95 h 130"/>
                  <a:gd name="T82" fmla="*/ 145 w 194"/>
                  <a:gd name="T83" fmla="*/ 98 h 130"/>
                  <a:gd name="T84" fmla="*/ 160 w 194"/>
                  <a:gd name="T85" fmla="*/ 102 h 130"/>
                  <a:gd name="T86" fmla="*/ 169 w 194"/>
                  <a:gd name="T87" fmla="*/ 104 h 130"/>
                  <a:gd name="T88" fmla="*/ 176 w 194"/>
                  <a:gd name="T89" fmla="*/ 111 h 130"/>
                  <a:gd name="T90" fmla="*/ 184 w 194"/>
                  <a:gd name="T91" fmla="*/ 121 h 130"/>
                  <a:gd name="T92" fmla="*/ 186 w 194"/>
                  <a:gd name="T93" fmla="*/ 125 h 130"/>
                  <a:gd name="T94" fmla="*/ 194 w 194"/>
                  <a:gd name="T95" fmla="*/ 126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4" h="130">
                    <a:moveTo>
                      <a:pt x="194" y="126"/>
                    </a:moveTo>
                    <a:cubicBezTo>
                      <a:pt x="193" y="125"/>
                      <a:pt x="191" y="125"/>
                      <a:pt x="193" y="123"/>
                    </a:cubicBezTo>
                    <a:cubicBezTo>
                      <a:pt x="193" y="122"/>
                      <a:pt x="192" y="122"/>
                      <a:pt x="191" y="122"/>
                    </a:cubicBezTo>
                    <a:cubicBezTo>
                      <a:pt x="189" y="120"/>
                      <a:pt x="185" y="119"/>
                      <a:pt x="184" y="118"/>
                    </a:cubicBezTo>
                    <a:cubicBezTo>
                      <a:pt x="180" y="113"/>
                      <a:pt x="178" y="107"/>
                      <a:pt x="174" y="103"/>
                    </a:cubicBezTo>
                    <a:cubicBezTo>
                      <a:pt x="172" y="102"/>
                      <a:pt x="170" y="100"/>
                      <a:pt x="169" y="99"/>
                    </a:cubicBezTo>
                    <a:cubicBezTo>
                      <a:pt x="167" y="98"/>
                      <a:pt x="167" y="95"/>
                      <a:pt x="165" y="95"/>
                    </a:cubicBezTo>
                    <a:cubicBezTo>
                      <a:pt x="164" y="95"/>
                      <a:pt x="161" y="97"/>
                      <a:pt x="161" y="97"/>
                    </a:cubicBezTo>
                    <a:cubicBezTo>
                      <a:pt x="162" y="99"/>
                      <a:pt x="159" y="100"/>
                      <a:pt x="158" y="100"/>
                    </a:cubicBezTo>
                    <a:cubicBezTo>
                      <a:pt x="155" y="101"/>
                      <a:pt x="152" y="97"/>
                      <a:pt x="150" y="95"/>
                    </a:cubicBezTo>
                    <a:cubicBezTo>
                      <a:pt x="149" y="94"/>
                      <a:pt x="148" y="94"/>
                      <a:pt x="147" y="92"/>
                    </a:cubicBezTo>
                    <a:cubicBezTo>
                      <a:pt x="146" y="90"/>
                      <a:pt x="144" y="91"/>
                      <a:pt x="143" y="92"/>
                    </a:cubicBezTo>
                    <a:cubicBezTo>
                      <a:pt x="141" y="92"/>
                      <a:pt x="141" y="91"/>
                      <a:pt x="139" y="92"/>
                    </a:cubicBezTo>
                    <a:cubicBezTo>
                      <a:pt x="139" y="92"/>
                      <a:pt x="138" y="92"/>
                      <a:pt x="138" y="91"/>
                    </a:cubicBezTo>
                    <a:cubicBezTo>
                      <a:pt x="138" y="90"/>
                      <a:pt x="138" y="90"/>
                      <a:pt x="138" y="89"/>
                    </a:cubicBezTo>
                    <a:cubicBezTo>
                      <a:pt x="138" y="85"/>
                      <a:pt x="138" y="80"/>
                      <a:pt x="138" y="76"/>
                    </a:cubicBezTo>
                    <a:cubicBezTo>
                      <a:pt x="138" y="64"/>
                      <a:pt x="138" y="51"/>
                      <a:pt x="138" y="38"/>
                    </a:cubicBezTo>
                    <a:cubicBezTo>
                      <a:pt x="138" y="33"/>
                      <a:pt x="138" y="27"/>
                      <a:pt x="138" y="21"/>
                    </a:cubicBezTo>
                    <a:cubicBezTo>
                      <a:pt x="138" y="20"/>
                      <a:pt x="138" y="18"/>
                      <a:pt x="138" y="16"/>
                    </a:cubicBezTo>
                    <a:cubicBezTo>
                      <a:pt x="138" y="15"/>
                      <a:pt x="137" y="15"/>
                      <a:pt x="135" y="14"/>
                    </a:cubicBezTo>
                    <a:cubicBezTo>
                      <a:pt x="130" y="12"/>
                      <a:pt x="127" y="12"/>
                      <a:pt x="122" y="12"/>
                    </a:cubicBezTo>
                    <a:cubicBezTo>
                      <a:pt x="117" y="12"/>
                      <a:pt x="113" y="11"/>
                      <a:pt x="108" y="10"/>
                    </a:cubicBezTo>
                    <a:cubicBezTo>
                      <a:pt x="102" y="10"/>
                      <a:pt x="97" y="8"/>
                      <a:pt x="92" y="8"/>
                    </a:cubicBezTo>
                    <a:cubicBezTo>
                      <a:pt x="89" y="8"/>
                      <a:pt x="87" y="9"/>
                      <a:pt x="84" y="8"/>
                    </a:cubicBezTo>
                    <a:cubicBezTo>
                      <a:pt x="84" y="8"/>
                      <a:pt x="80" y="7"/>
                      <a:pt x="80" y="7"/>
                    </a:cubicBezTo>
                    <a:cubicBezTo>
                      <a:pt x="80" y="7"/>
                      <a:pt x="81" y="5"/>
                      <a:pt x="81" y="4"/>
                    </a:cubicBezTo>
                    <a:cubicBezTo>
                      <a:pt x="81" y="4"/>
                      <a:pt x="78" y="4"/>
                      <a:pt x="78" y="4"/>
                    </a:cubicBezTo>
                    <a:cubicBezTo>
                      <a:pt x="76" y="4"/>
                      <a:pt x="73" y="5"/>
                      <a:pt x="71" y="5"/>
                    </a:cubicBezTo>
                    <a:cubicBezTo>
                      <a:pt x="69" y="5"/>
                      <a:pt x="70" y="1"/>
                      <a:pt x="67" y="3"/>
                    </a:cubicBezTo>
                    <a:cubicBezTo>
                      <a:pt x="66" y="3"/>
                      <a:pt x="65" y="5"/>
                      <a:pt x="64" y="4"/>
                    </a:cubicBezTo>
                    <a:cubicBezTo>
                      <a:pt x="62" y="4"/>
                      <a:pt x="62" y="3"/>
                      <a:pt x="64" y="2"/>
                    </a:cubicBezTo>
                    <a:cubicBezTo>
                      <a:pt x="66" y="2"/>
                      <a:pt x="63" y="1"/>
                      <a:pt x="62" y="1"/>
                    </a:cubicBezTo>
                    <a:cubicBezTo>
                      <a:pt x="58" y="0"/>
                      <a:pt x="58" y="1"/>
                      <a:pt x="56" y="3"/>
                    </a:cubicBezTo>
                    <a:cubicBezTo>
                      <a:pt x="53" y="6"/>
                      <a:pt x="49" y="4"/>
                      <a:pt x="45" y="5"/>
                    </a:cubicBezTo>
                    <a:cubicBezTo>
                      <a:pt x="41" y="6"/>
                      <a:pt x="45" y="8"/>
                      <a:pt x="45" y="8"/>
                    </a:cubicBezTo>
                    <a:cubicBezTo>
                      <a:pt x="44" y="8"/>
                      <a:pt x="43" y="8"/>
                      <a:pt x="43" y="8"/>
                    </a:cubicBezTo>
                    <a:cubicBezTo>
                      <a:pt x="43" y="8"/>
                      <a:pt x="44" y="10"/>
                      <a:pt x="43" y="10"/>
                    </a:cubicBezTo>
                    <a:cubicBezTo>
                      <a:pt x="42" y="10"/>
                      <a:pt x="42" y="8"/>
                      <a:pt x="42" y="7"/>
                    </a:cubicBezTo>
                    <a:cubicBezTo>
                      <a:pt x="41" y="7"/>
                      <a:pt x="38" y="10"/>
                      <a:pt x="38" y="10"/>
                    </a:cubicBezTo>
                    <a:cubicBezTo>
                      <a:pt x="36" y="11"/>
                      <a:pt x="34" y="9"/>
                      <a:pt x="32" y="11"/>
                    </a:cubicBezTo>
                    <a:cubicBezTo>
                      <a:pt x="30" y="12"/>
                      <a:pt x="28" y="13"/>
                      <a:pt x="27" y="15"/>
                    </a:cubicBezTo>
                    <a:cubicBezTo>
                      <a:pt x="27" y="17"/>
                      <a:pt x="27" y="19"/>
                      <a:pt x="25" y="20"/>
                    </a:cubicBezTo>
                    <a:cubicBezTo>
                      <a:pt x="23" y="21"/>
                      <a:pt x="22" y="22"/>
                      <a:pt x="20" y="22"/>
                    </a:cubicBezTo>
                    <a:cubicBezTo>
                      <a:pt x="19" y="22"/>
                      <a:pt x="13" y="22"/>
                      <a:pt x="12" y="23"/>
                    </a:cubicBezTo>
                    <a:cubicBezTo>
                      <a:pt x="12" y="24"/>
                      <a:pt x="10" y="27"/>
                      <a:pt x="10" y="27"/>
                    </a:cubicBezTo>
                    <a:cubicBezTo>
                      <a:pt x="11" y="28"/>
                      <a:pt x="14" y="28"/>
                      <a:pt x="15" y="29"/>
                    </a:cubicBezTo>
                    <a:cubicBezTo>
                      <a:pt x="18" y="30"/>
                      <a:pt x="21" y="32"/>
                      <a:pt x="23" y="34"/>
                    </a:cubicBezTo>
                    <a:cubicBezTo>
                      <a:pt x="24" y="35"/>
                      <a:pt x="24" y="37"/>
                      <a:pt x="26" y="38"/>
                    </a:cubicBezTo>
                    <a:cubicBezTo>
                      <a:pt x="28" y="38"/>
                      <a:pt x="29" y="38"/>
                      <a:pt x="31" y="37"/>
                    </a:cubicBezTo>
                    <a:cubicBezTo>
                      <a:pt x="31" y="37"/>
                      <a:pt x="34" y="38"/>
                      <a:pt x="34" y="38"/>
                    </a:cubicBezTo>
                    <a:cubicBezTo>
                      <a:pt x="36" y="41"/>
                      <a:pt x="31" y="39"/>
                      <a:pt x="31" y="39"/>
                    </a:cubicBezTo>
                    <a:cubicBezTo>
                      <a:pt x="29" y="39"/>
                      <a:pt x="32" y="41"/>
                      <a:pt x="33" y="42"/>
                    </a:cubicBezTo>
                    <a:cubicBezTo>
                      <a:pt x="34" y="44"/>
                      <a:pt x="35" y="43"/>
                      <a:pt x="37" y="42"/>
                    </a:cubicBezTo>
                    <a:cubicBezTo>
                      <a:pt x="38" y="41"/>
                      <a:pt x="41" y="41"/>
                      <a:pt x="42" y="42"/>
                    </a:cubicBezTo>
                    <a:cubicBezTo>
                      <a:pt x="43" y="43"/>
                      <a:pt x="38" y="44"/>
                      <a:pt x="38" y="44"/>
                    </a:cubicBezTo>
                    <a:cubicBezTo>
                      <a:pt x="37" y="44"/>
                      <a:pt x="38" y="44"/>
                      <a:pt x="38" y="45"/>
                    </a:cubicBezTo>
                    <a:cubicBezTo>
                      <a:pt x="38" y="46"/>
                      <a:pt x="36" y="45"/>
                      <a:pt x="36" y="45"/>
                    </a:cubicBezTo>
                    <a:cubicBezTo>
                      <a:pt x="35" y="45"/>
                      <a:pt x="34" y="46"/>
                      <a:pt x="32" y="46"/>
                    </a:cubicBezTo>
                    <a:cubicBezTo>
                      <a:pt x="30" y="46"/>
                      <a:pt x="26" y="47"/>
                      <a:pt x="24" y="46"/>
                    </a:cubicBezTo>
                    <a:cubicBezTo>
                      <a:pt x="22" y="45"/>
                      <a:pt x="25" y="43"/>
                      <a:pt x="24" y="42"/>
                    </a:cubicBezTo>
                    <a:cubicBezTo>
                      <a:pt x="23" y="42"/>
                      <a:pt x="21" y="42"/>
                      <a:pt x="20" y="43"/>
                    </a:cubicBezTo>
                    <a:cubicBezTo>
                      <a:pt x="19" y="43"/>
                      <a:pt x="17" y="43"/>
                      <a:pt x="16" y="43"/>
                    </a:cubicBezTo>
                    <a:cubicBezTo>
                      <a:pt x="14" y="44"/>
                      <a:pt x="15" y="46"/>
                      <a:pt x="15" y="46"/>
                    </a:cubicBezTo>
                    <a:cubicBezTo>
                      <a:pt x="13" y="46"/>
                      <a:pt x="11" y="45"/>
                      <a:pt x="9" y="46"/>
                    </a:cubicBezTo>
                    <a:cubicBezTo>
                      <a:pt x="8" y="47"/>
                      <a:pt x="6" y="48"/>
                      <a:pt x="5" y="49"/>
                    </a:cubicBezTo>
                    <a:cubicBezTo>
                      <a:pt x="0" y="52"/>
                      <a:pt x="12" y="52"/>
                      <a:pt x="12" y="53"/>
                    </a:cubicBezTo>
                    <a:cubicBezTo>
                      <a:pt x="11" y="54"/>
                      <a:pt x="8" y="54"/>
                      <a:pt x="10" y="55"/>
                    </a:cubicBezTo>
                    <a:cubicBezTo>
                      <a:pt x="11" y="56"/>
                      <a:pt x="11" y="58"/>
                      <a:pt x="12" y="58"/>
                    </a:cubicBezTo>
                    <a:cubicBezTo>
                      <a:pt x="16" y="59"/>
                      <a:pt x="19" y="58"/>
                      <a:pt x="23" y="58"/>
                    </a:cubicBezTo>
                    <a:cubicBezTo>
                      <a:pt x="24" y="59"/>
                      <a:pt x="25" y="59"/>
                      <a:pt x="26" y="59"/>
                    </a:cubicBezTo>
                    <a:cubicBezTo>
                      <a:pt x="28" y="59"/>
                      <a:pt x="27" y="59"/>
                      <a:pt x="29" y="60"/>
                    </a:cubicBezTo>
                    <a:cubicBezTo>
                      <a:pt x="29" y="60"/>
                      <a:pt x="31" y="58"/>
                      <a:pt x="32" y="58"/>
                    </a:cubicBezTo>
                    <a:cubicBezTo>
                      <a:pt x="33" y="57"/>
                      <a:pt x="34" y="57"/>
                      <a:pt x="35" y="57"/>
                    </a:cubicBezTo>
                    <a:cubicBezTo>
                      <a:pt x="36" y="56"/>
                      <a:pt x="37" y="55"/>
                      <a:pt x="37" y="55"/>
                    </a:cubicBezTo>
                    <a:cubicBezTo>
                      <a:pt x="38" y="56"/>
                      <a:pt x="39" y="57"/>
                      <a:pt x="38" y="58"/>
                    </a:cubicBezTo>
                    <a:cubicBezTo>
                      <a:pt x="37" y="59"/>
                      <a:pt x="36" y="59"/>
                      <a:pt x="38" y="61"/>
                    </a:cubicBezTo>
                    <a:cubicBezTo>
                      <a:pt x="40" y="65"/>
                      <a:pt x="38" y="68"/>
                      <a:pt x="33" y="67"/>
                    </a:cubicBezTo>
                    <a:cubicBezTo>
                      <a:pt x="33" y="67"/>
                      <a:pt x="32" y="66"/>
                      <a:pt x="31" y="67"/>
                    </a:cubicBezTo>
                    <a:cubicBezTo>
                      <a:pt x="30" y="68"/>
                      <a:pt x="29" y="70"/>
                      <a:pt x="28" y="70"/>
                    </a:cubicBezTo>
                    <a:cubicBezTo>
                      <a:pt x="26" y="71"/>
                      <a:pt x="20" y="68"/>
                      <a:pt x="21" y="71"/>
                    </a:cubicBezTo>
                    <a:cubicBezTo>
                      <a:pt x="21" y="71"/>
                      <a:pt x="18" y="73"/>
                      <a:pt x="19" y="73"/>
                    </a:cubicBezTo>
                    <a:cubicBezTo>
                      <a:pt x="19" y="73"/>
                      <a:pt x="20" y="73"/>
                      <a:pt x="20" y="73"/>
                    </a:cubicBezTo>
                    <a:cubicBezTo>
                      <a:pt x="21" y="74"/>
                      <a:pt x="18" y="75"/>
                      <a:pt x="17" y="76"/>
                    </a:cubicBezTo>
                    <a:cubicBezTo>
                      <a:pt x="16" y="76"/>
                      <a:pt x="15" y="77"/>
                      <a:pt x="15" y="78"/>
                    </a:cubicBezTo>
                    <a:cubicBezTo>
                      <a:pt x="14" y="80"/>
                      <a:pt x="16" y="80"/>
                      <a:pt x="14" y="81"/>
                    </a:cubicBezTo>
                    <a:cubicBezTo>
                      <a:pt x="12" y="82"/>
                      <a:pt x="14" y="84"/>
                      <a:pt x="15" y="85"/>
                    </a:cubicBezTo>
                    <a:cubicBezTo>
                      <a:pt x="15" y="86"/>
                      <a:pt x="18" y="81"/>
                      <a:pt x="19" y="81"/>
                    </a:cubicBezTo>
                    <a:cubicBezTo>
                      <a:pt x="19" y="81"/>
                      <a:pt x="17" y="84"/>
                      <a:pt x="17" y="84"/>
                    </a:cubicBezTo>
                    <a:cubicBezTo>
                      <a:pt x="16" y="85"/>
                      <a:pt x="19" y="87"/>
                      <a:pt x="20" y="87"/>
                    </a:cubicBezTo>
                    <a:cubicBezTo>
                      <a:pt x="21" y="88"/>
                      <a:pt x="21" y="89"/>
                      <a:pt x="22" y="88"/>
                    </a:cubicBezTo>
                    <a:cubicBezTo>
                      <a:pt x="23" y="87"/>
                      <a:pt x="24" y="86"/>
                      <a:pt x="24" y="86"/>
                    </a:cubicBezTo>
                    <a:cubicBezTo>
                      <a:pt x="24" y="87"/>
                      <a:pt x="25" y="89"/>
                      <a:pt x="26" y="89"/>
                    </a:cubicBezTo>
                    <a:cubicBezTo>
                      <a:pt x="24" y="90"/>
                      <a:pt x="23" y="89"/>
                      <a:pt x="22" y="89"/>
                    </a:cubicBezTo>
                    <a:cubicBezTo>
                      <a:pt x="21" y="90"/>
                      <a:pt x="20" y="87"/>
                      <a:pt x="19" y="87"/>
                    </a:cubicBezTo>
                    <a:cubicBezTo>
                      <a:pt x="18" y="87"/>
                      <a:pt x="16" y="90"/>
                      <a:pt x="18" y="91"/>
                    </a:cubicBezTo>
                    <a:cubicBezTo>
                      <a:pt x="20" y="92"/>
                      <a:pt x="20" y="93"/>
                      <a:pt x="22" y="94"/>
                    </a:cubicBezTo>
                    <a:cubicBezTo>
                      <a:pt x="23" y="96"/>
                      <a:pt x="25" y="95"/>
                      <a:pt x="27" y="95"/>
                    </a:cubicBezTo>
                    <a:cubicBezTo>
                      <a:pt x="28" y="94"/>
                      <a:pt x="30" y="95"/>
                      <a:pt x="30" y="93"/>
                    </a:cubicBezTo>
                    <a:cubicBezTo>
                      <a:pt x="30" y="91"/>
                      <a:pt x="31" y="88"/>
                      <a:pt x="33" y="89"/>
                    </a:cubicBezTo>
                    <a:cubicBezTo>
                      <a:pt x="33" y="88"/>
                      <a:pt x="31" y="92"/>
                      <a:pt x="31" y="93"/>
                    </a:cubicBezTo>
                    <a:cubicBezTo>
                      <a:pt x="31" y="94"/>
                      <a:pt x="35" y="97"/>
                      <a:pt x="34" y="98"/>
                    </a:cubicBezTo>
                    <a:cubicBezTo>
                      <a:pt x="32" y="100"/>
                      <a:pt x="35" y="101"/>
                      <a:pt x="35" y="101"/>
                    </a:cubicBezTo>
                    <a:cubicBezTo>
                      <a:pt x="34" y="101"/>
                      <a:pt x="32" y="104"/>
                      <a:pt x="32" y="104"/>
                    </a:cubicBezTo>
                    <a:cubicBezTo>
                      <a:pt x="33" y="105"/>
                      <a:pt x="38" y="102"/>
                      <a:pt x="38" y="102"/>
                    </a:cubicBezTo>
                    <a:cubicBezTo>
                      <a:pt x="38" y="103"/>
                      <a:pt x="37" y="103"/>
                      <a:pt x="37" y="104"/>
                    </a:cubicBezTo>
                    <a:cubicBezTo>
                      <a:pt x="37" y="104"/>
                      <a:pt x="39" y="102"/>
                      <a:pt x="40" y="101"/>
                    </a:cubicBezTo>
                    <a:cubicBezTo>
                      <a:pt x="41" y="101"/>
                      <a:pt x="45" y="102"/>
                      <a:pt x="45" y="103"/>
                    </a:cubicBezTo>
                    <a:cubicBezTo>
                      <a:pt x="46" y="104"/>
                      <a:pt x="48" y="107"/>
                      <a:pt x="48" y="105"/>
                    </a:cubicBezTo>
                    <a:cubicBezTo>
                      <a:pt x="48" y="104"/>
                      <a:pt x="50" y="100"/>
                      <a:pt x="50" y="100"/>
                    </a:cubicBezTo>
                    <a:cubicBezTo>
                      <a:pt x="50" y="99"/>
                      <a:pt x="53" y="102"/>
                      <a:pt x="53" y="101"/>
                    </a:cubicBezTo>
                    <a:cubicBezTo>
                      <a:pt x="53" y="101"/>
                      <a:pt x="50" y="101"/>
                      <a:pt x="50" y="102"/>
                    </a:cubicBezTo>
                    <a:cubicBezTo>
                      <a:pt x="50" y="104"/>
                      <a:pt x="53" y="104"/>
                      <a:pt x="54" y="103"/>
                    </a:cubicBezTo>
                    <a:cubicBezTo>
                      <a:pt x="55" y="102"/>
                      <a:pt x="56" y="103"/>
                      <a:pt x="57" y="102"/>
                    </a:cubicBezTo>
                    <a:cubicBezTo>
                      <a:pt x="57" y="102"/>
                      <a:pt x="59" y="100"/>
                      <a:pt x="59" y="100"/>
                    </a:cubicBezTo>
                    <a:cubicBezTo>
                      <a:pt x="59" y="100"/>
                      <a:pt x="57" y="103"/>
                      <a:pt x="56" y="104"/>
                    </a:cubicBezTo>
                    <a:cubicBezTo>
                      <a:pt x="56" y="105"/>
                      <a:pt x="56" y="105"/>
                      <a:pt x="55" y="106"/>
                    </a:cubicBezTo>
                    <a:cubicBezTo>
                      <a:pt x="55" y="107"/>
                      <a:pt x="56" y="106"/>
                      <a:pt x="56" y="107"/>
                    </a:cubicBezTo>
                    <a:cubicBezTo>
                      <a:pt x="56" y="107"/>
                      <a:pt x="55" y="108"/>
                      <a:pt x="54" y="109"/>
                    </a:cubicBezTo>
                    <a:cubicBezTo>
                      <a:pt x="54" y="111"/>
                      <a:pt x="54" y="111"/>
                      <a:pt x="55" y="112"/>
                    </a:cubicBezTo>
                    <a:cubicBezTo>
                      <a:pt x="55" y="112"/>
                      <a:pt x="52" y="114"/>
                      <a:pt x="51" y="114"/>
                    </a:cubicBezTo>
                    <a:cubicBezTo>
                      <a:pt x="50" y="116"/>
                      <a:pt x="49" y="117"/>
                      <a:pt x="47" y="118"/>
                    </a:cubicBezTo>
                    <a:cubicBezTo>
                      <a:pt x="45" y="118"/>
                      <a:pt x="43" y="120"/>
                      <a:pt x="42" y="121"/>
                    </a:cubicBezTo>
                    <a:cubicBezTo>
                      <a:pt x="41" y="121"/>
                      <a:pt x="41" y="122"/>
                      <a:pt x="40" y="122"/>
                    </a:cubicBezTo>
                    <a:cubicBezTo>
                      <a:pt x="40" y="123"/>
                      <a:pt x="41" y="124"/>
                      <a:pt x="41" y="124"/>
                    </a:cubicBezTo>
                    <a:cubicBezTo>
                      <a:pt x="40" y="125"/>
                      <a:pt x="37" y="124"/>
                      <a:pt x="36" y="124"/>
                    </a:cubicBezTo>
                    <a:cubicBezTo>
                      <a:pt x="33" y="124"/>
                      <a:pt x="32" y="125"/>
                      <a:pt x="30" y="127"/>
                    </a:cubicBezTo>
                    <a:cubicBezTo>
                      <a:pt x="29" y="128"/>
                      <a:pt x="30" y="130"/>
                      <a:pt x="31" y="129"/>
                    </a:cubicBezTo>
                    <a:cubicBezTo>
                      <a:pt x="33" y="128"/>
                      <a:pt x="35" y="125"/>
                      <a:pt x="36" y="126"/>
                    </a:cubicBezTo>
                    <a:cubicBezTo>
                      <a:pt x="36" y="125"/>
                      <a:pt x="35" y="129"/>
                      <a:pt x="38" y="126"/>
                    </a:cubicBezTo>
                    <a:cubicBezTo>
                      <a:pt x="38" y="126"/>
                      <a:pt x="40" y="129"/>
                      <a:pt x="41" y="127"/>
                    </a:cubicBezTo>
                    <a:cubicBezTo>
                      <a:pt x="41" y="126"/>
                      <a:pt x="40" y="126"/>
                      <a:pt x="41" y="126"/>
                    </a:cubicBezTo>
                    <a:cubicBezTo>
                      <a:pt x="42" y="125"/>
                      <a:pt x="42" y="125"/>
                      <a:pt x="43" y="125"/>
                    </a:cubicBezTo>
                    <a:cubicBezTo>
                      <a:pt x="44" y="125"/>
                      <a:pt x="44" y="125"/>
                      <a:pt x="45" y="124"/>
                    </a:cubicBezTo>
                    <a:cubicBezTo>
                      <a:pt x="46" y="123"/>
                      <a:pt x="48" y="123"/>
                      <a:pt x="50" y="122"/>
                    </a:cubicBezTo>
                    <a:cubicBezTo>
                      <a:pt x="53" y="121"/>
                      <a:pt x="49" y="121"/>
                      <a:pt x="51" y="120"/>
                    </a:cubicBezTo>
                    <a:cubicBezTo>
                      <a:pt x="52" y="119"/>
                      <a:pt x="53" y="118"/>
                      <a:pt x="54" y="118"/>
                    </a:cubicBezTo>
                    <a:cubicBezTo>
                      <a:pt x="56" y="117"/>
                      <a:pt x="58" y="116"/>
                      <a:pt x="59" y="116"/>
                    </a:cubicBezTo>
                    <a:cubicBezTo>
                      <a:pt x="62" y="114"/>
                      <a:pt x="60" y="115"/>
                      <a:pt x="60" y="113"/>
                    </a:cubicBezTo>
                    <a:cubicBezTo>
                      <a:pt x="60" y="113"/>
                      <a:pt x="68" y="109"/>
                      <a:pt x="69" y="108"/>
                    </a:cubicBezTo>
                    <a:cubicBezTo>
                      <a:pt x="70" y="108"/>
                      <a:pt x="72" y="108"/>
                      <a:pt x="72" y="107"/>
                    </a:cubicBezTo>
                    <a:cubicBezTo>
                      <a:pt x="72" y="104"/>
                      <a:pt x="73" y="105"/>
                      <a:pt x="75" y="104"/>
                    </a:cubicBezTo>
                    <a:cubicBezTo>
                      <a:pt x="78" y="102"/>
                      <a:pt x="69" y="101"/>
                      <a:pt x="73" y="97"/>
                    </a:cubicBezTo>
                    <a:cubicBezTo>
                      <a:pt x="75" y="96"/>
                      <a:pt x="77" y="96"/>
                      <a:pt x="78" y="95"/>
                    </a:cubicBezTo>
                    <a:cubicBezTo>
                      <a:pt x="79" y="94"/>
                      <a:pt x="79" y="91"/>
                      <a:pt x="77" y="91"/>
                    </a:cubicBezTo>
                    <a:cubicBezTo>
                      <a:pt x="79" y="91"/>
                      <a:pt x="79" y="92"/>
                      <a:pt x="81" y="91"/>
                    </a:cubicBezTo>
                    <a:cubicBezTo>
                      <a:pt x="82" y="90"/>
                      <a:pt x="83" y="88"/>
                      <a:pt x="85" y="87"/>
                    </a:cubicBezTo>
                    <a:cubicBezTo>
                      <a:pt x="86" y="86"/>
                      <a:pt x="88" y="84"/>
                      <a:pt x="89" y="84"/>
                    </a:cubicBezTo>
                    <a:cubicBezTo>
                      <a:pt x="90" y="84"/>
                      <a:pt x="95" y="84"/>
                      <a:pt x="94" y="86"/>
                    </a:cubicBezTo>
                    <a:cubicBezTo>
                      <a:pt x="93" y="87"/>
                      <a:pt x="91" y="85"/>
                      <a:pt x="89" y="86"/>
                    </a:cubicBezTo>
                    <a:cubicBezTo>
                      <a:pt x="87" y="87"/>
                      <a:pt x="87" y="88"/>
                      <a:pt x="86" y="90"/>
                    </a:cubicBezTo>
                    <a:cubicBezTo>
                      <a:pt x="86" y="92"/>
                      <a:pt x="84" y="94"/>
                      <a:pt x="84" y="96"/>
                    </a:cubicBezTo>
                    <a:cubicBezTo>
                      <a:pt x="83" y="97"/>
                      <a:pt x="87" y="96"/>
                      <a:pt x="87" y="97"/>
                    </a:cubicBezTo>
                    <a:cubicBezTo>
                      <a:pt x="86" y="97"/>
                      <a:pt x="81" y="99"/>
                      <a:pt x="85" y="99"/>
                    </a:cubicBezTo>
                    <a:cubicBezTo>
                      <a:pt x="88" y="99"/>
                      <a:pt x="90" y="97"/>
                      <a:pt x="93" y="96"/>
                    </a:cubicBezTo>
                    <a:cubicBezTo>
                      <a:pt x="95" y="94"/>
                      <a:pt x="97" y="94"/>
                      <a:pt x="99" y="93"/>
                    </a:cubicBezTo>
                    <a:cubicBezTo>
                      <a:pt x="103" y="92"/>
                      <a:pt x="101" y="90"/>
                      <a:pt x="101" y="88"/>
                    </a:cubicBezTo>
                    <a:cubicBezTo>
                      <a:pt x="100" y="84"/>
                      <a:pt x="109" y="87"/>
                      <a:pt x="111" y="88"/>
                    </a:cubicBezTo>
                    <a:cubicBezTo>
                      <a:pt x="113" y="88"/>
                      <a:pt x="114" y="90"/>
                      <a:pt x="116" y="91"/>
                    </a:cubicBezTo>
                    <a:cubicBezTo>
                      <a:pt x="116" y="91"/>
                      <a:pt x="118" y="88"/>
                      <a:pt x="119" y="89"/>
                    </a:cubicBezTo>
                    <a:cubicBezTo>
                      <a:pt x="119" y="89"/>
                      <a:pt x="119" y="91"/>
                      <a:pt x="119" y="92"/>
                    </a:cubicBezTo>
                    <a:cubicBezTo>
                      <a:pt x="121" y="93"/>
                      <a:pt x="122" y="93"/>
                      <a:pt x="123" y="93"/>
                    </a:cubicBezTo>
                    <a:cubicBezTo>
                      <a:pt x="126" y="93"/>
                      <a:pt x="129" y="92"/>
                      <a:pt x="131" y="93"/>
                    </a:cubicBezTo>
                    <a:cubicBezTo>
                      <a:pt x="132" y="93"/>
                      <a:pt x="133" y="94"/>
                      <a:pt x="134" y="93"/>
                    </a:cubicBezTo>
                    <a:cubicBezTo>
                      <a:pt x="135" y="93"/>
                      <a:pt x="135" y="94"/>
                      <a:pt x="136" y="95"/>
                    </a:cubicBezTo>
                    <a:cubicBezTo>
                      <a:pt x="137" y="95"/>
                      <a:pt x="139" y="96"/>
                      <a:pt x="140" y="96"/>
                    </a:cubicBezTo>
                    <a:cubicBezTo>
                      <a:pt x="142" y="96"/>
                      <a:pt x="143" y="94"/>
                      <a:pt x="144" y="94"/>
                    </a:cubicBezTo>
                    <a:cubicBezTo>
                      <a:pt x="146" y="93"/>
                      <a:pt x="145" y="96"/>
                      <a:pt x="145" y="96"/>
                    </a:cubicBezTo>
                    <a:cubicBezTo>
                      <a:pt x="144" y="97"/>
                      <a:pt x="144" y="97"/>
                      <a:pt x="145" y="98"/>
                    </a:cubicBezTo>
                    <a:cubicBezTo>
                      <a:pt x="148" y="99"/>
                      <a:pt x="150" y="100"/>
                      <a:pt x="152" y="101"/>
                    </a:cubicBezTo>
                    <a:cubicBezTo>
                      <a:pt x="154" y="103"/>
                      <a:pt x="156" y="105"/>
                      <a:pt x="158" y="106"/>
                    </a:cubicBezTo>
                    <a:cubicBezTo>
                      <a:pt x="159" y="106"/>
                      <a:pt x="160" y="105"/>
                      <a:pt x="161" y="105"/>
                    </a:cubicBezTo>
                    <a:cubicBezTo>
                      <a:pt x="162" y="104"/>
                      <a:pt x="160" y="103"/>
                      <a:pt x="160" y="102"/>
                    </a:cubicBezTo>
                    <a:cubicBezTo>
                      <a:pt x="160" y="101"/>
                      <a:pt x="163" y="103"/>
                      <a:pt x="163" y="103"/>
                    </a:cubicBezTo>
                    <a:cubicBezTo>
                      <a:pt x="163" y="104"/>
                      <a:pt x="166" y="106"/>
                      <a:pt x="167" y="105"/>
                    </a:cubicBezTo>
                    <a:cubicBezTo>
                      <a:pt x="167" y="105"/>
                      <a:pt x="165" y="99"/>
                      <a:pt x="165" y="99"/>
                    </a:cubicBezTo>
                    <a:cubicBezTo>
                      <a:pt x="166" y="99"/>
                      <a:pt x="168" y="104"/>
                      <a:pt x="169" y="104"/>
                    </a:cubicBezTo>
                    <a:cubicBezTo>
                      <a:pt x="169" y="105"/>
                      <a:pt x="170" y="107"/>
                      <a:pt x="171" y="107"/>
                    </a:cubicBezTo>
                    <a:cubicBezTo>
                      <a:pt x="172" y="107"/>
                      <a:pt x="173" y="105"/>
                      <a:pt x="173" y="105"/>
                    </a:cubicBezTo>
                    <a:cubicBezTo>
                      <a:pt x="171" y="106"/>
                      <a:pt x="177" y="110"/>
                      <a:pt x="177" y="111"/>
                    </a:cubicBezTo>
                    <a:cubicBezTo>
                      <a:pt x="176" y="111"/>
                      <a:pt x="176" y="111"/>
                      <a:pt x="176" y="111"/>
                    </a:cubicBezTo>
                    <a:cubicBezTo>
                      <a:pt x="175" y="112"/>
                      <a:pt x="177" y="112"/>
                      <a:pt x="177" y="113"/>
                    </a:cubicBezTo>
                    <a:cubicBezTo>
                      <a:pt x="177" y="113"/>
                      <a:pt x="175" y="114"/>
                      <a:pt x="176" y="114"/>
                    </a:cubicBezTo>
                    <a:cubicBezTo>
                      <a:pt x="177" y="115"/>
                      <a:pt x="178" y="116"/>
                      <a:pt x="179" y="117"/>
                    </a:cubicBezTo>
                    <a:cubicBezTo>
                      <a:pt x="181" y="119"/>
                      <a:pt x="182" y="120"/>
                      <a:pt x="184" y="121"/>
                    </a:cubicBezTo>
                    <a:cubicBezTo>
                      <a:pt x="184" y="121"/>
                      <a:pt x="182" y="125"/>
                      <a:pt x="183" y="125"/>
                    </a:cubicBezTo>
                    <a:cubicBezTo>
                      <a:pt x="184" y="126"/>
                      <a:pt x="184" y="124"/>
                      <a:pt x="184" y="124"/>
                    </a:cubicBezTo>
                    <a:cubicBezTo>
                      <a:pt x="185" y="123"/>
                      <a:pt x="185" y="126"/>
                      <a:pt x="186" y="127"/>
                    </a:cubicBezTo>
                    <a:cubicBezTo>
                      <a:pt x="186" y="127"/>
                      <a:pt x="186" y="126"/>
                      <a:pt x="186" y="125"/>
                    </a:cubicBezTo>
                    <a:cubicBezTo>
                      <a:pt x="186" y="127"/>
                      <a:pt x="192" y="130"/>
                      <a:pt x="193" y="127"/>
                    </a:cubicBezTo>
                    <a:cubicBezTo>
                      <a:pt x="193" y="127"/>
                      <a:pt x="193" y="128"/>
                      <a:pt x="193" y="128"/>
                    </a:cubicBezTo>
                    <a:cubicBezTo>
                      <a:pt x="193" y="128"/>
                      <a:pt x="194" y="127"/>
                      <a:pt x="194" y="126"/>
                    </a:cubicBezTo>
                    <a:cubicBezTo>
                      <a:pt x="193" y="126"/>
                      <a:pt x="194" y="127"/>
                      <a:pt x="194" y="126"/>
                    </a:cubicBezTo>
                    <a:close/>
                  </a:path>
                </a:pathLst>
              </a:custGeom>
              <a:solidFill>
                <a:schemeClr val="accent1"/>
              </a:solid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373" name="Freeform 641">
                <a:extLst>
                  <a:ext uri="{FF2B5EF4-FFF2-40B4-BE49-F238E27FC236}">
                    <a16:creationId xmlns:a16="http://schemas.microsoft.com/office/drawing/2014/main" id="{CA073C6E-F0B4-6E40-B4F0-BBF1BD1C67F6}"/>
                  </a:ext>
                </a:extLst>
              </p:cNvPr>
              <p:cNvSpPr>
                <a:spLocks/>
              </p:cNvSpPr>
              <p:nvPr/>
            </p:nvSpPr>
            <p:spPr bwMode="auto">
              <a:xfrm>
                <a:off x="2944810" y="3258244"/>
                <a:ext cx="1349079" cy="668965"/>
              </a:xfrm>
              <a:custGeom>
                <a:avLst/>
                <a:gdLst>
                  <a:gd name="T0" fmla="*/ 84 w 289"/>
                  <a:gd name="T1" fmla="*/ 106 h 143"/>
                  <a:gd name="T2" fmla="*/ 105 w 289"/>
                  <a:gd name="T3" fmla="*/ 119 h 143"/>
                  <a:gd name="T4" fmla="*/ 125 w 289"/>
                  <a:gd name="T5" fmla="*/ 127 h 143"/>
                  <a:gd name="T6" fmla="*/ 137 w 289"/>
                  <a:gd name="T7" fmla="*/ 127 h 143"/>
                  <a:gd name="T8" fmla="*/ 149 w 289"/>
                  <a:gd name="T9" fmla="*/ 119 h 143"/>
                  <a:gd name="T10" fmla="*/ 162 w 289"/>
                  <a:gd name="T11" fmla="*/ 118 h 143"/>
                  <a:gd name="T12" fmla="*/ 177 w 289"/>
                  <a:gd name="T13" fmla="*/ 119 h 143"/>
                  <a:gd name="T14" fmla="*/ 171 w 289"/>
                  <a:gd name="T15" fmla="*/ 113 h 143"/>
                  <a:gd name="T16" fmla="*/ 186 w 289"/>
                  <a:gd name="T17" fmla="*/ 113 h 143"/>
                  <a:gd name="T18" fmla="*/ 209 w 289"/>
                  <a:gd name="T19" fmla="*/ 122 h 143"/>
                  <a:gd name="T20" fmla="*/ 213 w 289"/>
                  <a:gd name="T21" fmla="*/ 133 h 143"/>
                  <a:gd name="T22" fmla="*/ 220 w 289"/>
                  <a:gd name="T23" fmla="*/ 143 h 143"/>
                  <a:gd name="T24" fmla="*/ 215 w 289"/>
                  <a:gd name="T25" fmla="*/ 108 h 143"/>
                  <a:gd name="T26" fmla="*/ 234 w 289"/>
                  <a:gd name="T27" fmla="*/ 92 h 143"/>
                  <a:gd name="T28" fmla="*/ 239 w 289"/>
                  <a:gd name="T29" fmla="*/ 86 h 143"/>
                  <a:gd name="T30" fmla="*/ 244 w 289"/>
                  <a:gd name="T31" fmla="*/ 82 h 143"/>
                  <a:gd name="T32" fmla="*/ 242 w 289"/>
                  <a:gd name="T33" fmla="*/ 78 h 143"/>
                  <a:gd name="T34" fmla="*/ 238 w 289"/>
                  <a:gd name="T35" fmla="*/ 71 h 143"/>
                  <a:gd name="T36" fmla="*/ 239 w 289"/>
                  <a:gd name="T37" fmla="*/ 69 h 143"/>
                  <a:gd name="T38" fmla="*/ 242 w 289"/>
                  <a:gd name="T39" fmla="*/ 75 h 143"/>
                  <a:gd name="T40" fmla="*/ 246 w 289"/>
                  <a:gd name="T41" fmla="*/ 62 h 143"/>
                  <a:gd name="T42" fmla="*/ 253 w 289"/>
                  <a:gd name="T43" fmla="*/ 52 h 143"/>
                  <a:gd name="T44" fmla="*/ 265 w 289"/>
                  <a:gd name="T45" fmla="*/ 48 h 143"/>
                  <a:gd name="T46" fmla="*/ 271 w 289"/>
                  <a:gd name="T47" fmla="*/ 48 h 143"/>
                  <a:gd name="T48" fmla="*/ 274 w 289"/>
                  <a:gd name="T49" fmla="*/ 35 h 143"/>
                  <a:gd name="T50" fmla="*/ 288 w 289"/>
                  <a:gd name="T51" fmla="*/ 28 h 143"/>
                  <a:gd name="T52" fmla="*/ 276 w 289"/>
                  <a:gd name="T53" fmla="*/ 13 h 143"/>
                  <a:gd name="T54" fmla="*/ 264 w 289"/>
                  <a:gd name="T55" fmla="*/ 28 h 143"/>
                  <a:gd name="T56" fmla="*/ 237 w 289"/>
                  <a:gd name="T57" fmla="*/ 39 h 143"/>
                  <a:gd name="T58" fmla="*/ 224 w 289"/>
                  <a:gd name="T59" fmla="*/ 45 h 143"/>
                  <a:gd name="T60" fmla="*/ 208 w 289"/>
                  <a:gd name="T61" fmla="*/ 44 h 143"/>
                  <a:gd name="T62" fmla="*/ 203 w 289"/>
                  <a:gd name="T63" fmla="*/ 36 h 143"/>
                  <a:gd name="T64" fmla="*/ 196 w 289"/>
                  <a:gd name="T65" fmla="*/ 28 h 143"/>
                  <a:gd name="T66" fmla="*/ 185 w 289"/>
                  <a:gd name="T67" fmla="*/ 48 h 143"/>
                  <a:gd name="T68" fmla="*/ 187 w 289"/>
                  <a:gd name="T69" fmla="*/ 25 h 143"/>
                  <a:gd name="T70" fmla="*/ 196 w 289"/>
                  <a:gd name="T71" fmla="*/ 17 h 143"/>
                  <a:gd name="T72" fmla="*/ 184 w 289"/>
                  <a:gd name="T73" fmla="*/ 13 h 143"/>
                  <a:gd name="T74" fmla="*/ 165 w 289"/>
                  <a:gd name="T75" fmla="*/ 15 h 143"/>
                  <a:gd name="T76" fmla="*/ 158 w 289"/>
                  <a:gd name="T77" fmla="*/ 5 h 143"/>
                  <a:gd name="T78" fmla="*/ 147 w 289"/>
                  <a:gd name="T79" fmla="*/ 4 h 143"/>
                  <a:gd name="T80" fmla="*/ 30 w 289"/>
                  <a:gd name="T81" fmla="*/ 4 h 143"/>
                  <a:gd name="T82" fmla="*/ 7 w 289"/>
                  <a:gd name="T83" fmla="*/ 9 h 143"/>
                  <a:gd name="T84" fmla="*/ 8 w 289"/>
                  <a:gd name="T85" fmla="*/ 21 h 143"/>
                  <a:gd name="T86" fmla="*/ 2 w 289"/>
                  <a:gd name="T87" fmla="*/ 40 h 143"/>
                  <a:gd name="T88" fmla="*/ 5 w 289"/>
                  <a:gd name="T89" fmla="*/ 63 h 143"/>
                  <a:gd name="T90" fmla="*/ 12 w 289"/>
                  <a:gd name="T91" fmla="*/ 73 h 143"/>
                  <a:gd name="T92" fmla="*/ 21 w 289"/>
                  <a:gd name="T93" fmla="*/ 88 h 143"/>
                  <a:gd name="T94" fmla="*/ 39 w 289"/>
                  <a:gd name="T95" fmla="*/ 102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89" h="143">
                    <a:moveTo>
                      <a:pt x="68" y="108"/>
                    </a:moveTo>
                    <a:cubicBezTo>
                      <a:pt x="71" y="108"/>
                      <a:pt x="74" y="108"/>
                      <a:pt x="78" y="108"/>
                    </a:cubicBezTo>
                    <a:cubicBezTo>
                      <a:pt x="79" y="108"/>
                      <a:pt x="81" y="108"/>
                      <a:pt x="82" y="108"/>
                    </a:cubicBezTo>
                    <a:cubicBezTo>
                      <a:pt x="83" y="108"/>
                      <a:pt x="83" y="106"/>
                      <a:pt x="84" y="106"/>
                    </a:cubicBezTo>
                    <a:cubicBezTo>
                      <a:pt x="85" y="105"/>
                      <a:pt x="91" y="105"/>
                      <a:pt x="91" y="106"/>
                    </a:cubicBezTo>
                    <a:cubicBezTo>
                      <a:pt x="94" y="108"/>
                      <a:pt x="97" y="110"/>
                      <a:pt x="100" y="112"/>
                    </a:cubicBezTo>
                    <a:cubicBezTo>
                      <a:pt x="100" y="112"/>
                      <a:pt x="101" y="115"/>
                      <a:pt x="101" y="116"/>
                    </a:cubicBezTo>
                    <a:cubicBezTo>
                      <a:pt x="102" y="118"/>
                      <a:pt x="102" y="118"/>
                      <a:pt x="105" y="119"/>
                    </a:cubicBezTo>
                    <a:cubicBezTo>
                      <a:pt x="107" y="120"/>
                      <a:pt x="108" y="121"/>
                      <a:pt x="109" y="119"/>
                    </a:cubicBezTo>
                    <a:cubicBezTo>
                      <a:pt x="110" y="116"/>
                      <a:pt x="111" y="116"/>
                      <a:pt x="114" y="117"/>
                    </a:cubicBezTo>
                    <a:cubicBezTo>
                      <a:pt x="116" y="117"/>
                      <a:pt x="119" y="118"/>
                      <a:pt x="119" y="120"/>
                    </a:cubicBezTo>
                    <a:cubicBezTo>
                      <a:pt x="121" y="123"/>
                      <a:pt x="123" y="124"/>
                      <a:pt x="125" y="127"/>
                    </a:cubicBezTo>
                    <a:cubicBezTo>
                      <a:pt x="127" y="129"/>
                      <a:pt x="126" y="133"/>
                      <a:pt x="129" y="134"/>
                    </a:cubicBezTo>
                    <a:cubicBezTo>
                      <a:pt x="131" y="136"/>
                      <a:pt x="135" y="136"/>
                      <a:pt x="137" y="137"/>
                    </a:cubicBezTo>
                    <a:cubicBezTo>
                      <a:pt x="137" y="136"/>
                      <a:pt x="135" y="129"/>
                      <a:pt x="135" y="129"/>
                    </a:cubicBezTo>
                    <a:cubicBezTo>
                      <a:pt x="137" y="130"/>
                      <a:pt x="136" y="127"/>
                      <a:pt x="137" y="127"/>
                    </a:cubicBezTo>
                    <a:cubicBezTo>
                      <a:pt x="137" y="126"/>
                      <a:pt x="139" y="126"/>
                      <a:pt x="140" y="125"/>
                    </a:cubicBezTo>
                    <a:cubicBezTo>
                      <a:pt x="141" y="125"/>
                      <a:pt x="142" y="122"/>
                      <a:pt x="142" y="122"/>
                    </a:cubicBezTo>
                    <a:cubicBezTo>
                      <a:pt x="143" y="123"/>
                      <a:pt x="144" y="123"/>
                      <a:pt x="145" y="122"/>
                    </a:cubicBezTo>
                    <a:cubicBezTo>
                      <a:pt x="147" y="121"/>
                      <a:pt x="148" y="121"/>
                      <a:pt x="149" y="119"/>
                    </a:cubicBezTo>
                    <a:cubicBezTo>
                      <a:pt x="151" y="118"/>
                      <a:pt x="148" y="118"/>
                      <a:pt x="148" y="117"/>
                    </a:cubicBezTo>
                    <a:cubicBezTo>
                      <a:pt x="148" y="117"/>
                      <a:pt x="151" y="118"/>
                      <a:pt x="152" y="117"/>
                    </a:cubicBezTo>
                    <a:cubicBezTo>
                      <a:pt x="154" y="116"/>
                      <a:pt x="155" y="116"/>
                      <a:pt x="157" y="116"/>
                    </a:cubicBezTo>
                    <a:cubicBezTo>
                      <a:pt x="159" y="116"/>
                      <a:pt x="160" y="119"/>
                      <a:pt x="162" y="118"/>
                    </a:cubicBezTo>
                    <a:cubicBezTo>
                      <a:pt x="165" y="116"/>
                      <a:pt x="166" y="118"/>
                      <a:pt x="168" y="119"/>
                    </a:cubicBezTo>
                    <a:cubicBezTo>
                      <a:pt x="170" y="120"/>
                      <a:pt x="171" y="118"/>
                      <a:pt x="172" y="118"/>
                    </a:cubicBezTo>
                    <a:cubicBezTo>
                      <a:pt x="173" y="117"/>
                      <a:pt x="176" y="119"/>
                      <a:pt x="176" y="120"/>
                    </a:cubicBezTo>
                    <a:cubicBezTo>
                      <a:pt x="177" y="121"/>
                      <a:pt x="178" y="120"/>
                      <a:pt x="177" y="119"/>
                    </a:cubicBezTo>
                    <a:cubicBezTo>
                      <a:pt x="177" y="119"/>
                      <a:pt x="176" y="118"/>
                      <a:pt x="175" y="118"/>
                    </a:cubicBezTo>
                    <a:cubicBezTo>
                      <a:pt x="174" y="117"/>
                      <a:pt x="176" y="117"/>
                      <a:pt x="176" y="117"/>
                    </a:cubicBezTo>
                    <a:cubicBezTo>
                      <a:pt x="175" y="115"/>
                      <a:pt x="175" y="114"/>
                      <a:pt x="173" y="115"/>
                    </a:cubicBezTo>
                    <a:cubicBezTo>
                      <a:pt x="173" y="115"/>
                      <a:pt x="169" y="115"/>
                      <a:pt x="171" y="113"/>
                    </a:cubicBezTo>
                    <a:cubicBezTo>
                      <a:pt x="173" y="113"/>
                      <a:pt x="174" y="114"/>
                      <a:pt x="175" y="114"/>
                    </a:cubicBezTo>
                    <a:cubicBezTo>
                      <a:pt x="178" y="113"/>
                      <a:pt x="180" y="113"/>
                      <a:pt x="183" y="113"/>
                    </a:cubicBezTo>
                    <a:cubicBezTo>
                      <a:pt x="184" y="113"/>
                      <a:pt x="183" y="113"/>
                      <a:pt x="184" y="114"/>
                    </a:cubicBezTo>
                    <a:cubicBezTo>
                      <a:pt x="184" y="114"/>
                      <a:pt x="185" y="114"/>
                      <a:pt x="186" y="113"/>
                    </a:cubicBezTo>
                    <a:cubicBezTo>
                      <a:pt x="188" y="113"/>
                      <a:pt x="190" y="113"/>
                      <a:pt x="192" y="113"/>
                    </a:cubicBezTo>
                    <a:cubicBezTo>
                      <a:pt x="194" y="113"/>
                      <a:pt x="194" y="115"/>
                      <a:pt x="196" y="116"/>
                    </a:cubicBezTo>
                    <a:cubicBezTo>
                      <a:pt x="198" y="118"/>
                      <a:pt x="200" y="116"/>
                      <a:pt x="202" y="115"/>
                    </a:cubicBezTo>
                    <a:cubicBezTo>
                      <a:pt x="203" y="115"/>
                      <a:pt x="209" y="121"/>
                      <a:pt x="209" y="122"/>
                    </a:cubicBezTo>
                    <a:cubicBezTo>
                      <a:pt x="210" y="123"/>
                      <a:pt x="208" y="125"/>
                      <a:pt x="209" y="126"/>
                    </a:cubicBezTo>
                    <a:cubicBezTo>
                      <a:pt x="210" y="128"/>
                      <a:pt x="209" y="128"/>
                      <a:pt x="210" y="130"/>
                    </a:cubicBezTo>
                    <a:cubicBezTo>
                      <a:pt x="210" y="131"/>
                      <a:pt x="211" y="132"/>
                      <a:pt x="211" y="132"/>
                    </a:cubicBezTo>
                    <a:cubicBezTo>
                      <a:pt x="212" y="132"/>
                      <a:pt x="212" y="133"/>
                      <a:pt x="213" y="133"/>
                    </a:cubicBezTo>
                    <a:cubicBezTo>
                      <a:pt x="214" y="134"/>
                      <a:pt x="213" y="136"/>
                      <a:pt x="214" y="137"/>
                    </a:cubicBezTo>
                    <a:cubicBezTo>
                      <a:pt x="215" y="138"/>
                      <a:pt x="216" y="138"/>
                      <a:pt x="217" y="140"/>
                    </a:cubicBezTo>
                    <a:cubicBezTo>
                      <a:pt x="219" y="143"/>
                      <a:pt x="218" y="140"/>
                      <a:pt x="220" y="141"/>
                    </a:cubicBezTo>
                    <a:cubicBezTo>
                      <a:pt x="220" y="141"/>
                      <a:pt x="220" y="143"/>
                      <a:pt x="220" y="143"/>
                    </a:cubicBezTo>
                    <a:cubicBezTo>
                      <a:pt x="221" y="143"/>
                      <a:pt x="222" y="136"/>
                      <a:pt x="222" y="135"/>
                    </a:cubicBezTo>
                    <a:cubicBezTo>
                      <a:pt x="222" y="132"/>
                      <a:pt x="221" y="130"/>
                      <a:pt x="220" y="126"/>
                    </a:cubicBezTo>
                    <a:cubicBezTo>
                      <a:pt x="218" y="123"/>
                      <a:pt x="218" y="120"/>
                      <a:pt x="217" y="117"/>
                    </a:cubicBezTo>
                    <a:cubicBezTo>
                      <a:pt x="215" y="115"/>
                      <a:pt x="214" y="111"/>
                      <a:pt x="215" y="108"/>
                    </a:cubicBezTo>
                    <a:cubicBezTo>
                      <a:pt x="216" y="105"/>
                      <a:pt x="218" y="103"/>
                      <a:pt x="221" y="101"/>
                    </a:cubicBezTo>
                    <a:cubicBezTo>
                      <a:pt x="222" y="100"/>
                      <a:pt x="223" y="100"/>
                      <a:pt x="224" y="99"/>
                    </a:cubicBezTo>
                    <a:cubicBezTo>
                      <a:pt x="225" y="98"/>
                      <a:pt x="226" y="96"/>
                      <a:pt x="227" y="96"/>
                    </a:cubicBezTo>
                    <a:cubicBezTo>
                      <a:pt x="229" y="94"/>
                      <a:pt x="232" y="94"/>
                      <a:pt x="234" y="92"/>
                    </a:cubicBezTo>
                    <a:cubicBezTo>
                      <a:pt x="235" y="91"/>
                      <a:pt x="236" y="89"/>
                      <a:pt x="238" y="89"/>
                    </a:cubicBezTo>
                    <a:cubicBezTo>
                      <a:pt x="238" y="89"/>
                      <a:pt x="242" y="89"/>
                      <a:pt x="241" y="87"/>
                    </a:cubicBezTo>
                    <a:cubicBezTo>
                      <a:pt x="241" y="87"/>
                      <a:pt x="238" y="88"/>
                      <a:pt x="238" y="88"/>
                    </a:cubicBezTo>
                    <a:cubicBezTo>
                      <a:pt x="238" y="87"/>
                      <a:pt x="240" y="88"/>
                      <a:pt x="239" y="86"/>
                    </a:cubicBezTo>
                    <a:cubicBezTo>
                      <a:pt x="239" y="86"/>
                      <a:pt x="238" y="85"/>
                      <a:pt x="239" y="85"/>
                    </a:cubicBezTo>
                    <a:cubicBezTo>
                      <a:pt x="239" y="84"/>
                      <a:pt x="239" y="85"/>
                      <a:pt x="240" y="84"/>
                    </a:cubicBezTo>
                    <a:cubicBezTo>
                      <a:pt x="239" y="85"/>
                      <a:pt x="241" y="86"/>
                      <a:pt x="241" y="85"/>
                    </a:cubicBezTo>
                    <a:cubicBezTo>
                      <a:pt x="242" y="85"/>
                      <a:pt x="245" y="83"/>
                      <a:pt x="244" y="82"/>
                    </a:cubicBezTo>
                    <a:cubicBezTo>
                      <a:pt x="244" y="83"/>
                      <a:pt x="238" y="82"/>
                      <a:pt x="239" y="81"/>
                    </a:cubicBezTo>
                    <a:cubicBezTo>
                      <a:pt x="239" y="80"/>
                      <a:pt x="240" y="82"/>
                      <a:pt x="241" y="81"/>
                    </a:cubicBezTo>
                    <a:cubicBezTo>
                      <a:pt x="241" y="81"/>
                      <a:pt x="243" y="80"/>
                      <a:pt x="243" y="80"/>
                    </a:cubicBezTo>
                    <a:cubicBezTo>
                      <a:pt x="243" y="80"/>
                      <a:pt x="242" y="79"/>
                      <a:pt x="242" y="78"/>
                    </a:cubicBezTo>
                    <a:cubicBezTo>
                      <a:pt x="243" y="77"/>
                      <a:pt x="243" y="76"/>
                      <a:pt x="241" y="76"/>
                    </a:cubicBezTo>
                    <a:cubicBezTo>
                      <a:pt x="241" y="76"/>
                      <a:pt x="237" y="74"/>
                      <a:pt x="237" y="74"/>
                    </a:cubicBezTo>
                    <a:cubicBezTo>
                      <a:pt x="238" y="73"/>
                      <a:pt x="239" y="74"/>
                      <a:pt x="240" y="74"/>
                    </a:cubicBezTo>
                    <a:cubicBezTo>
                      <a:pt x="241" y="73"/>
                      <a:pt x="239" y="71"/>
                      <a:pt x="238" y="71"/>
                    </a:cubicBezTo>
                    <a:cubicBezTo>
                      <a:pt x="237" y="70"/>
                      <a:pt x="236" y="69"/>
                      <a:pt x="236" y="68"/>
                    </a:cubicBezTo>
                    <a:cubicBezTo>
                      <a:pt x="235" y="67"/>
                      <a:pt x="238" y="65"/>
                      <a:pt x="237" y="64"/>
                    </a:cubicBezTo>
                    <a:cubicBezTo>
                      <a:pt x="238" y="65"/>
                      <a:pt x="237" y="66"/>
                      <a:pt x="237" y="67"/>
                    </a:cubicBezTo>
                    <a:cubicBezTo>
                      <a:pt x="237" y="67"/>
                      <a:pt x="239" y="69"/>
                      <a:pt x="239" y="69"/>
                    </a:cubicBezTo>
                    <a:cubicBezTo>
                      <a:pt x="241" y="67"/>
                      <a:pt x="239" y="62"/>
                      <a:pt x="242" y="61"/>
                    </a:cubicBezTo>
                    <a:cubicBezTo>
                      <a:pt x="241" y="61"/>
                      <a:pt x="241" y="66"/>
                      <a:pt x="242" y="67"/>
                    </a:cubicBezTo>
                    <a:cubicBezTo>
                      <a:pt x="242" y="69"/>
                      <a:pt x="244" y="69"/>
                      <a:pt x="244" y="71"/>
                    </a:cubicBezTo>
                    <a:cubicBezTo>
                      <a:pt x="244" y="72"/>
                      <a:pt x="241" y="74"/>
                      <a:pt x="242" y="75"/>
                    </a:cubicBezTo>
                    <a:cubicBezTo>
                      <a:pt x="242" y="75"/>
                      <a:pt x="248" y="69"/>
                      <a:pt x="247" y="67"/>
                    </a:cubicBezTo>
                    <a:cubicBezTo>
                      <a:pt x="247" y="65"/>
                      <a:pt x="245" y="64"/>
                      <a:pt x="245" y="62"/>
                    </a:cubicBezTo>
                    <a:cubicBezTo>
                      <a:pt x="244" y="61"/>
                      <a:pt x="245" y="58"/>
                      <a:pt x="247" y="59"/>
                    </a:cubicBezTo>
                    <a:cubicBezTo>
                      <a:pt x="246" y="58"/>
                      <a:pt x="245" y="61"/>
                      <a:pt x="246" y="62"/>
                    </a:cubicBezTo>
                    <a:cubicBezTo>
                      <a:pt x="248" y="64"/>
                      <a:pt x="248" y="65"/>
                      <a:pt x="250" y="62"/>
                    </a:cubicBezTo>
                    <a:cubicBezTo>
                      <a:pt x="251" y="61"/>
                      <a:pt x="253" y="58"/>
                      <a:pt x="252" y="56"/>
                    </a:cubicBezTo>
                    <a:cubicBezTo>
                      <a:pt x="252" y="56"/>
                      <a:pt x="251" y="55"/>
                      <a:pt x="252" y="54"/>
                    </a:cubicBezTo>
                    <a:cubicBezTo>
                      <a:pt x="252" y="54"/>
                      <a:pt x="253" y="52"/>
                      <a:pt x="253" y="52"/>
                    </a:cubicBezTo>
                    <a:cubicBezTo>
                      <a:pt x="253" y="52"/>
                      <a:pt x="253" y="54"/>
                      <a:pt x="253" y="54"/>
                    </a:cubicBezTo>
                    <a:cubicBezTo>
                      <a:pt x="253" y="54"/>
                      <a:pt x="258" y="51"/>
                      <a:pt x="260" y="51"/>
                    </a:cubicBezTo>
                    <a:cubicBezTo>
                      <a:pt x="261" y="50"/>
                      <a:pt x="263" y="51"/>
                      <a:pt x="264" y="51"/>
                    </a:cubicBezTo>
                    <a:cubicBezTo>
                      <a:pt x="266" y="50"/>
                      <a:pt x="265" y="49"/>
                      <a:pt x="265" y="48"/>
                    </a:cubicBezTo>
                    <a:cubicBezTo>
                      <a:pt x="266" y="48"/>
                      <a:pt x="266" y="50"/>
                      <a:pt x="267" y="50"/>
                    </a:cubicBezTo>
                    <a:cubicBezTo>
                      <a:pt x="267" y="50"/>
                      <a:pt x="269" y="49"/>
                      <a:pt x="269" y="49"/>
                    </a:cubicBezTo>
                    <a:cubicBezTo>
                      <a:pt x="271" y="51"/>
                      <a:pt x="275" y="46"/>
                      <a:pt x="272" y="46"/>
                    </a:cubicBezTo>
                    <a:cubicBezTo>
                      <a:pt x="272" y="46"/>
                      <a:pt x="272" y="48"/>
                      <a:pt x="271" y="48"/>
                    </a:cubicBezTo>
                    <a:cubicBezTo>
                      <a:pt x="270" y="48"/>
                      <a:pt x="268" y="44"/>
                      <a:pt x="268" y="44"/>
                    </a:cubicBezTo>
                    <a:cubicBezTo>
                      <a:pt x="269" y="43"/>
                      <a:pt x="268" y="42"/>
                      <a:pt x="269" y="41"/>
                    </a:cubicBezTo>
                    <a:cubicBezTo>
                      <a:pt x="270" y="39"/>
                      <a:pt x="271" y="37"/>
                      <a:pt x="272" y="36"/>
                    </a:cubicBezTo>
                    <a:cubicBezTo>
                      <a:pt x="273" y="36"/>
                      <a:pt x="274" y="35"/>
                      <a:pt x="274" y="35"/>
                    </a:cubicBezTo>
                    <a:cubicBezTo>
                      <a:pt x="276" y="36"/>
                      <a:pt x="277" y="33"/>
                      <a:pt x="278" y="32"/>
                    </a:cubicBezTo>
                    <a:cubicBezTo>
                      <a:pt x="278" y="32"/>
                      <a:pt x="280" y="33"/>
                      <a:pt x="281" y="32"/>
                    </a:cubicBezTo>
                    <a:cubicBezTo>
                      <a:pt x="283" y="31"/>
                      <a:pt x="285" y="31"/>
                      <a:pt x="286" y="30"/>
                    </a:cubicBezTo>
                    <a:cubicBezTo>
                      <a:pt x="287" y="30"/>
                      <a:pt x="289" y="29"/>
                      <a:pt x="288" y="28"/>
                    </a:cubicBezTo>
                    <a:cubicBezTo>
                      <a:pt x="286" y="26"/>
                      <a:pt x="286" y="25"/>
                      <a:pt x="285" y="24"/>
                    </a:cubicBezTo>
                    <a:cubicBezTo>
                      <a:pt x="281" y="23"/>
                      <a:pt x="287" y="14"/>
                      <a:pt x="281" y="14"/>
                    </a:cubicBezTo>
                    <a:cubicBezTo>
                      <a:pt x="280" y="13"/>
                      <a:pt x="279" y="15"/>
                      <a:pt x="278" y="14"/>
                    </a:cubicBezTo>
                    <a:cubicBezTo>
                      <a:pt x="277" y="13"/>
                      <a:pt x="277" y="12"/>
                      <a:pt x="276" y="13"/>
                    </a:cubicBezTo>
                    <a:cubicBezTo>
                      <a:pt x="275" y="14"/>
                      <a:pt x="274" y="16"/>
                      <a:pt x="273" y="17"/>
                    </a:cubicBezTo>
                    <a:cubicBezTo>
                      <a:pt x="272" y="18"/>
                      <a:pt x="272" y="20"/>
                      <a:pt x="271" y="21"/>
                    </a:cubicBezTo>
                    <a:cubicBezTo>
                      <a:pt x="271" y="23"/>
                      <a:pt x="270" y="26"/>
                      <a:pt x="268" y="26"/>
                    </a:cubicBezTo>
                    <a:cubicBezTo>
                      <a:pt x="266" y="26"/>
                      <a:pt x="266" y="28"/>
                      <a:pt x="264" y="28"/>
                    </a:cubicBezTo>
                    <a:cubicBezTo>
                      <a:pt x="259" y="28"/>
                      <a:pt x="254" y="28"/>
                      <a:pt x="249" y="28"/>
                    </a:cubicBezTo>
                    <a:cubicBezTo>
                      <a:pt x="247" y="28"/>
                      <a:pt x="247" y="28"/>
                      <a:pt x="246" y="29"/>
                    </a:cubicBezTo>
                    <a:cubicBezTo>
                      <a:pt x="245" y="31"/>
                      <a:pt x="241" y="33"/>
                      <a:pt x="241" y="34"/>
                    </a:cubicBezTo>
                    <a:cubicBezTo>
                      <a:pt x="242" y="37"/>
                      <a:pt x="239" y="39"/>
                      <a:pt x="237" y="39"/>
                    </a:cubicBezTo>
                    <a:cubicBezTo>
                      <a:pt x="235" y="39"/>
                      <a:pt x="234" y="38"/>
                      <a:pt x="232" y="38"/>
                    </a:cubicBezTo>
                    <a:cubicBezTo>
                      <a:pt x="230" y="38"/>
                      <a:pt x="228" y="39"/>
                      <a:pt x="227" y="39"/>
                    </a:cubicBezTo>
                    <a:cubicBezTo>
                      <a:pt x="227" y="39"/>
                      <a:pt x="227" y="42"/>
                      <a:pt x="228" y="42"/>
                    </a:cubicBezTo>
                    <a:cubicBezTo>
                      <a:pt x="227" y="43"/>
                      <a:pt x="226" y="44"/>
                      <a:pt x="224" y="45"/>
                    </a:cubicBezTo>
                    <a:cubicBezTo>
                      <a:pt x="222" y="46"/>
                      <a:pt x="219" y="48"/>
                      <a:pt x="216" y="49"/>
                    </a:cubicBezTo>
                    <a:cubicBezTo>
                      <a:pt x="213" y="50"/>
                      <a:pt x="210" y="50"/>
                      <a:pt x="207" y="49"/>
                    </a:cubicBezTo>
                    <a:cubicBezTo>
                      <a:pt x="206" y="48"/>
                      <a:pt x="205" y="47"/>
                      <a:pt x="206" y="46"/>
                    </a:cubicBezTo>
                    <a:cubicBezTo>
                      <a:pt x="206" y="46"/>
                      <a:pt x="207" y="44"/>
                      <a:pt x="208" y="44"/>
                    </a:cubicBezTo>
                    <a:cubicBezTo>
                      <a:pt x="208" y="44"/>
                      <a:pt x="208" y="45"/>
                      <a:pt x="208" y="46"/>
                    </a:cubicBezTo>
                    <a:cubicBezTo>
                      <a:pt x="210" y="42"/>
                      <a:pt x="211" y="39"/>
                      <a:pt x="209" y="35"/>
                    </a:cubicBezTo>
                    <a:cubicBezTo>
                      <a:pt x="208" y="34"/>
                      <a:pt x="206" y="36"/>
                      <a:pt x="205" y="36"/>
                    </a:cubicBezTo>
                    <a:cubicBezTo>
                      <a:pt x="204" y="37"/>
                      <a:pt x="204" y="36"/>
                      <a:pt x="203" y="36"/>
                    </a:cubicBezTo>
                    <a:cubicBezTo>
                      <a:pt x="202" y="35"/>
                      <a:pt x="204" y="34"/>
                      <a:pt x="204" y="34"/>
                    </a:cubicBezTo>
                    <a:cubicBezTo>
                      <a:pt x="208" y="30"/>
                      <a:pt x="205" y="26"/>
                      <a:pt x="201" y="25"/>
                    </a:cubicBezTo>
                    <a:cubicBezTo>
                      <a:pt x="198" y="24"/>
                      <a:pt x="198" y="25"/>
                      <a:pt x="196" y="26"/>
                    </a:cubicBezTo>
                    <a:cubicBezTo>
                      <a:pt x="196" y="27"/>
                      <a:pt x="196" y="27"/>
                      <a:pt x="196" y="28"/>
                    </a:cubicBezTo>
                    <a:cubicBezTo>
                      <a:pt x="196" y="29"/>
                      <a:pt x="194" y="28"/>
                      <a:pt x="193" y="28"/>
                    </a:cubicBezTo>
                    <a:cubicBezTo>
                      <a:pt x="192" y="28"/>
                      <a:pt x="190" y="36"/>
                      <a:pt x="190" y="37"/>
                    </a:cubicBezTo>
                    <a:cubicBezTo>
                      <a:pt x="191" y="42"/>
                      <a:pt x="192" y="45"/>
                      <a:pt x="188" y="47"/>
                    </a:cubicBezTo>
                    <a:cubicBezTo>
                      <a:pt x="188" y="48"/>
                      <a:pt x="185" y="49"/>
                      <a:pt x="185" y="48"/>
                    </a:cubicBezTo>
                    <a:cubicBezTo>
                      <a:pt x="185" y="46"/>
                      <a:pt x="184" y="44"/>
                      <a:pt x="184" y="42"/>
                    </a:cubicBezTo>
                    <a:cubicBezTo>
                      <a:pt x="184" y="41"/>
                      <a:pt x="186" y="30"/>
                      <a:pt x="186" y="30"/>
                    </a:cubicBezTo>
                    <a:cubicBezTo>
                      <a:pt x="185" y="30"/>
                      <a:pt x="183" y="32"/>
                      <a:pt x="183" y="31"/>
                    </a:cubicBezTo>
                    <a:cubicBezTo>
                      <a:pt x="183" y="30"/>
                      <a:pt x="186" y="26"/>
                      <a:pt x="187" y="25"/>
                    </a:cubicBezTo>
                    <a:cubicBezTo>
                      <a:pt x="188" y="23"/>
                      <a:pt x="191" y="23"/>
                      <a:pt x="193" y="22"/>
                    </a:cubicBezTo>
                    <a:cubicBezTo>
                      <a:pt x="196" y="22"/>
                      <a:pt x="199" y="23"/>
                      <a:pt x="202" y="23"/>
                    </a:cubicBezTo>
                    <a:cubicBezTo>
                      <a:pt x="205" y="23"/>
                      <a:pt x="201" y="20"/>
                      <a:pt x="199" y="20"/>
                    </a:cubicBezTo>
                    <a:cubicBezTo>
                      <a:pt x="197" y="20"/>
                      <a:pt x="199" y="17"/>
                      <a:pt x="196" y="17"/>
                    </a:cubicBezTo>
                    <a:cubicBezTo>
                      <a:pt x="194" y="18"/>
                      <a:pt x="192" y="19"/>
                      <a:pt x="189" y="19"/>
                    </a:cubicBezTo>
                    <a:cubicBezTo>
                      <a:pt x="187" y="19"/>
                      <a:pt x="185" y="17"/>
                      <a:pt x="183" y="16"/>
                    </a:cubicBezTo>
                    <a:cubicBezTo>
                      <a:pt x="183" y="16"/>
                      <a:pt x="180" y="16"/>
                      <a:pt x="181" y="15"/>
                    </a:cubicBezTo>
                    <a:cubicBezTo>
                      <a:pt x="182" y="15"/>
                      <a:pt x="184" y="14"/>
                      <a:pt x="184" y="13"/>
                    </a:cubicBezTo>
                    <a:cubicBezTo>
                      <a:pt x="184" y="13"/>
                      <a:pt x="176" y="16"/>
                      <a:pt x="175" y="16"/>
                    </a:cubicBezTo>
                    <a:cubicBezTo>
                      <a:pt x="174" y="17"/>
                      <a:pt x="173" y="18"/>
                      <a:pt x="172" y="18"/>
                    </a:cubicBezTo>
                    <a:cubicBezTo>
                      <a:pt x="170" y="18"/>
                      <a:pt x="170" y="16"/>
                      <a:pt x="168" y="16"/>
                    </a:cubicBezTo>
                    <a:cubicBezTo>
                      <a:pt x="167" y="16"/>
                      <a:pt x="162" y="18"/>
                      <a:pt x="165" y="15"/>
                    </a:cubicBezTo>
                    <a:cubicBezTo>
                      <a:pt x="168" y="13"/>
                      <a:pt x="171" y="11"/>
                      <a:pt x="174" y="9"/>
                    </a:cubicBezTo>
                    <a:cubicBezTo>
                      <a:pt x="172" y="9"/>
                      <a:pt x="170" y="7"/>
                      <a:pt x="168" y="9"/>
                    </a:cubicBezTo>
                    <a:cubicBezTo>
                      <a:pt x="165" y="10"/>
                      <a:pt x="164" y="8"/>
                      <a:pt x="161" y="7"/>
                    </a:cubicBezTo>
                    <a:cubicBezTo>
                      <a:pt x="160" y="7"/>
                      <a:pt x="159" y="6"/>
                      <a:pt x="158" y="5"/>
                    </a:cubicBezTo>
                    <a:cubicBezTo>
                      <a:pt x="156" y="5"/>
                      <a:pt x="155" y="6"/>
                      <a:pt x="153" y="6"/>
                    </a:cubicBezTo>
                    <a:cubicBezTo>
                      <a:pt x="152" y="5"/>
                      <a:pt x="150" y="5"/>
                      <a:pt x="150" y="3"/>
                    </a:cubicBezTo>
                    <a:cubicBezTo>
                      <a:pt x="150" y="3"/>
                      <a:pt x="148" y="0"/>
                      <a:pt x="148" y="1"/>
                    </a:cubicBezTo>
                    <a:cubicBezTo>
                      <a:pt x="147" y="1"/>
                      <a:pt x="148" y="4"/>
                      <a:pt x="147" y="4"/>
                    </a:cubicBezTo>
                    <a:cubicBezTo>
                      <a:pt x="146" y="4"/>
                      <a:pt x="145" y="4"/>
                      <a:pt x="145" y="4"/>
                    </a:cubicBezTo>
                    <a:cubicBezTo>
                      <a:pt x="142" y="4"/>
                      <a:pt x="139" y="4"/>
                      <a:pt x="136" y="4"/>
                    </a:cubicBezTo>
                    <a:cubicBezTo>
                      <a:pt x="125" y="4"/>
                      <a:pt x="115" y="4"/>
                      <a:pt x="105" y="4"/>
                    </a:cubicBezTo>
                    <a:cubicBezTo>
                      <a:pt x="80" y="4"/>
                      <a:pt x="55" y="4"/>
                      <a:pt x="30" y="4"/>
                    </a:cubicBezTo>
                    <a:cubicBezTo>
                      <a:pt x="24" y="4"/>
                      <a:pt x="17" y="4"/>
                      <a:pt x="11" y="4"/>
                    </a:cubicBezTo>
                    <a:cubicBezTo>
                      <a:pt x="12" y="5"/>
                      <a:pt x="14" y="13"/>
                      <a:pt x="11" y="14"/>
                    </a:cubicBezTo>
                    <a:cubicBezTo>
                      <a:pt x="9" y="14"/>
                      <a:pt x="8" y="14"/>
                      <a:pt x="10" y="12"/>
                    </a:cubicBezTo>
                    <a:cubicBezTo>
                      <a:pt x="12" y="9"/>
                      <a:pt x="9" y="9"/>
                      <a:pt x="7" y="9"/>
                    </a:cubicBezTo>
                    <a:cubicBezTo>
                      <a:pt x="5" y="9"/>
                      <a:pt x="2" y="7"/>
                      <a:pt x="1" y="7"/>
                    </a:cubicBezTo>
                    <a:cubicBezTo>
                      <a:pt x="0" y="8"/>
                      <a:pt x="2" y="12"/>
                      <a:pt x="2" y="12"/>
                    </a:cubicBezTo>
                    <a:cubicBezTo>
                      <a:pt x="3" y="15"/>
                      <a:pt x="4" y="16"/>
                      <a:pt x="4" y="18"/>
                    </a:cubicBezTo>
                    <a:cubicBezTo>
                      <a:pt x="4" y="19"/>
                      <a:pt x="7" y="21"/>
                      <a:pt x="8" y="21"/>
                    </a:cubicBezTo>
                    <a:cubicBezTo>
                      <a:pt x="7" y="21"/>
                      <a:pt x="6" y="21"/>
                      <a:pt x="5" y="22"/>
                    </a:cubicBezTo>
                    <a:cubicBezTo>
                      <a:pt x="4" y="23"/>
                      <a:pt x="5" y="24"/>
                      <a:pt x="5" y="25"/>
                    </a:cubicBezTo>
                    <a:cubicBezTo>
                      <a:pt x="5" y="28"/>
                      <a:pt x="5" y="30"/>
                      <a:pt x="4" y="32"/>
                    </a:cubicBezTo>
                    <a:cubicBezTo>
                      <a:pt x="4" y="35"/>
                      <a:pt x="3" y="37"/>
                      <a:pt x="2" y="40"/>
                    </a:cubicBezTo>
                    <a:cubicBezTo>
                      <a:pt x="1" y="43"/>
                      <a:pt x="3" y="46"/>
                      <a:pt x="4" y="49"/>
                    </a:cubicBezTo>
                    <a:cubicBezTo>
                      <a:pt x="4" y="52"/>
                      <a:pt x="3" y="54"/>
                      <a:pt x="3" y="56"/>
                    </a:cubicBezTo>
                    <a:cubicBezTo>
                      <a:pt x="3" y="57"/>
                      <a:pt x="4" y="58"/>
                      <a:pt x="4" y="59"/>
                    </a:cubicBezTo>
                    <a:cubicBezTo>
                      <a:pt x="5" y="60"/>
                      <a:pt x="5" y="62"/>
                      <a:pt x="5" y="63"/>
                    </a:cubicBezTo>
                    <a:cubicBezTo>
                      <a:pt x="6" y="66"/>
                      <a:pt x="9" y="67"/>
                      <a:pt x="10" y="70"/>
                    </a:cubicBezTo>
                    <a:cubicBezTo>
                      <a:pt x="11" y="72"/>
                      <a:pt x="11" y="71"/>
                      <a:pt x="12" y="70"/>
                    </a:cubicBezTo>
                    <a:cubicBezTo>
                      <a:pt x="12" y="70"/>
                      <a:pt x="13" y="73"/>
                      <a:pt x="13" y="73"/>
                    </a:cubicBezTo>
                    <a:cubicBezTo>
                      <a:pt x="13" y="73"/>
                      <a:pt x="12" y="72"/>
                      <a:pt x="12" y="73"/>
                    </a:cubicBezTo>
                    <a:cubicBezTo>
                      <a:pt x="12" y="74"/>
                      <a:pt x="12" y="75"/>
                      <a:pt x="13" y="76"/>
                    </a:cubicBezTo>
                    <a:cubicBezTo>
                      <a:pt x="14" y="76"/>
                      <a:pt x="14" y="76"/>
                      <a:pt x="15" y="77"/>
                    </a:cubicBezTo>
                    <a:cubicBezTo>
                      <a:pt x="16" y="78"/>
                      <a:pt x="14" y="79"/>
                      <a:pt x="15" y="80"/>
                    </a:cubicBezTo>
                    <a:cubicBezTo>
                      <a:pt x="17" y="83"/>
                      <a:pt x="21" y="85"/>
                      <a:pt x="21" y="88"/>
                    </a:cubicBezTo>
                    <a:cubicBezTo>
                      <a:pt x="22" y="90"/>
                      <a:pt x="23" y="90"/>
                      <a:pt x="25" y="91"/>
                    </a:cubicBezTo>
                    <a:cubicBezTo>
                      <a:pt x="27" y="92"/>
                      <a:pt x="29" y="93"/>
                      <a:pt x="31" y="93"/>
                    </a:cubicBezTo>
                    <a:cubicBezTo>
                      <a:pt x="33" y="93"/>
                      <a:pt x="35" y="95"/>
                      <a:pt x="36" y="96"/>
                    </a:cubicBezTo>
                    <a:cubicBezTo>
                      <a:pt x="36" y="97"/>
                      <a:pt x="40" y="101"/>
                      <a:pt x="39" y="102"/>
                    </a:cubicBezTo>
                    <a:cubicBezTo>
                      <a:pt x="43" y="101"/>
                      <a:pt x="48" y="100"/>
                      <a:pt x="52" y="101"/>
                    </a:cubicBezTo>
                    <a:cubicBezTo>
                      <a:pt x="58" y="103"/>
                      <a:pt x="63" y="106"/>
                      <a:pt x="68" y="108"/>
                    </a:cubicBezTo>
                    <a:close/>
                  </a:path>
                </a:pathLst>
              </a:custGeom>
              <a:solidFill>
                <a:schemeClr val="accent1"/>
              </a:solidFill>
              <a:ln w="9525"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374" name="Freeform 642">
                <a:extLst>
                  <a:ext uri="{FF2B5EF4-FFF2-40B4-BE49-F238E27FC236}">
                    <a16:creationId xmlns:a16="http://schemas.microsoft.com/office/drawing/2014/main" id="{D2D49294-A8D0-854D-A11C-5BC0FE2B0831}"/>
                  </a:ext>
                </a:extLst>
              </p:cNvPr>
              <p:cNvSpPr>
                <a:spLocks noEditPoints="1"/>
              </p:cNvSpPr>
              <p:nvPr/>
            </p:nvSpPr>
            <p:spPr bwMode="auto">
              <a:xfrm>
                <a:off x="2567323" y="2453895"/>
                <a:ext cx="1992559" cy="1024154"/>
              </a:xfrm>
              <a:custGeom>
                <a:avLst/>
                <a:gdLst>
                  <a:gd name="T0" fmla="*/ 255 w 427"/>
                  <a:gd name="T1" fmla="*/ 181 h 219"/>
                  <a:gd name="T2" fmla="*/ 299 w 427"/>
                  <a:gd name="T3" fmla="*/ 195 h 219"/>
                  <a:gd name="T4" fmla="*/ 296 w 427"/>
                  <a:gd name="T5" fmla="*/ 215 h 219"/>
                  <a:gd name="T6" fmla="*/ 332 w 427"/>
                  <a:gd name="T7" fmla="*/ 200 h 219"/>
                  <a:gd name="T8" fmla="*/ 366 w 427"/>
                  <a:gd name="T9" fmla="*/ 196 h 219"/>
                  <a:gd name="T10" fmla="*/ 383 w 427"/>
                  <a:gd name="T11" fmla="*/ 200 h 219"/>
                  <a:gd name="T12" fmla="*/ 391 w 427"/>
                  <a:gd name="T13" fmla="*/ 201 h 219"/>
                  <a:gd name="T14" fmla="*/ 380 w 427"/>
                  <a:gd name="T15" fmla="*/ 188 h 219"/>
                  <a:gd name="T16" fmla="*/ 382 w 427"/>
                  <a:gd name="T17" fmla="*/ 176 h 219"/>
                  <a:gd name="T18" fmla="*/ 354 w 427"/>
                  <a:gd name="T19" fmla="*/ 180 h 219"/>
                  <a:gd name="T20" fmla="*/ 414 w 427"/>
                  <a:gd name="T21" fmla="*/ 160 h 219"/>
                  <a:gd name="T22" fmla="*/ 417 w 427"/>
                  <a:gd name="T23" fmla="*/ 144 h 219"/>
                  <a:gd name="T24" fmla="*/ 415 w 427"/>
                  <a:gd name="T25" fmla="*/ 139 h 219"/>
                  <a:gd name="T26" fmla="*/ 394 w 427"/>
                  <a:gd name="T27" fmla="*/ 126 h 219"/>
                  <a:gd name="T28" fmla="*/ 390 w 427"/>
                  <a:gd name="T29" fmla="*/ 110 h 219"/>
                  <a:gd name="T30" fmla="*/ 378 w 427"/>
                  <a:gd name="T31" fmla="*/ 104 h 219"/>
                  <a:gd name="T32" fmla="*/ 364 w 427"/>
                  <a:gd name="T33" fmla="*/ 112 h 219"/>
                  <a:gd name="T34" fmla="*/ 356 w 427"/>
                  <a:gd name="T35" fmla="*/ 107 h 219"/>
                  <a:gd name="T36" fmla="*/ 342 w 427"/>
                  <a:gd name="T37" fmla="*/ 85 h 219"/>
                  <a:gd name="T38" fmla="*/ 314 w 427"/>
                  <a:gd name="T39" fmla="*/ 91 h 219"/>
                  <a:gd name="T40" fmla="*/ 320 w 427"/>
                  <a:gd name="T41" fmla="*/ 116 h 219"/>
                  <a:gd name="T42" fmla="*/ 306 w 427"/>
                  <a:gd name="T43" fmla="*/ 159 h 219"/>
                  <a:gd name="T44" fmla="*/ 292 w 427"/>
                  <a:gd name="T45" fmla="*/ 135 h 219"/>
                  <a:gd name="T46" fmla="*/ 250 w 427"/>
                  <a:gd name="T47" fmla="*/ 119 h 219"/>
                  <a:gd name="T48" fmla="*/ 237 w 427"/>
                  <a:gd name="T49" fmla="*/ 86 h 219"/>
                  <a:gd name="T50" fmla="*/ 246 w 427"/>
                  <a:gd name="T51" fmla="*/ 77 h 219"/>
                  <a:gd name="T52" fmla="*/ 246 w 427"/>
                  <a:gd name="T53" fmla="*/ 70 h 219"/>
                  <a:gd name="T54" fmla="*/ 263 w 427"/>
                  <a:gd name="T55" fmla="*/ 58 h 219"/>
                  <a:gd name="T56" fmla="*/ 276 w 427"/>
                  <a:gd name="T57" fmla="*/ 48 h 219"/>
                  <a:gd name="T58" fmla="*/ 293 w 427"/>
                  <a:gd name="T59" fmla="*/ 36 h 219"/>
                  <a:gd name="T60" fmla="*/ 276 w 427"/>
                  <a:gd name="T61" fmla="*/ 23 h 219"/>
                  <a:gd name="T62" fmla="*/ 262 w 427"/>
                  <a:gd name="T63" fmla="*/ 35 h 219"/>
                  <a:gd name="T64" fmla="*/ 252 w 427"/>
                  <a:gd name="T65" fmla="*/ 23 h 219"/>
                  <a:gd name="T66" fmla="*/ 241 w 427"/>
                  <a:gd name="T67" fmla="*/ 10 h 219"/>
                  <a:gd name="T68" fmla="*/ 223 w 427"/>
                  <a:gd name="T69" fmla="*/ 6 h 219"/>
                  <a:gd name="T70" fmla="*/ 232 w 427"/>
                  <a:gd name="T71" fmla="*/ 27 h 219"/>
                  <a:gd name="T72" fmla="*/ 226 w 427"/>
                  <a:gd name="T73" fmla="*/ 40 h 219"/>
                  <a:gd name="T74" fmla="*/ 218 w 427"/>
                  <a:gd name="T75" fmla="*/ 37 h 219"/>
                  <a:gd name="T76" fmla="*/ 164 w 427"/>
                  <a:gd name="T77" fmla="*/ 29 h 219"/>
                  <a:gd name="T78" fmla="*/ 166 w 427"/>
                  <a:gd name="T79" fmla="*/ 41 h 219"/>
                  <a:gd name="T80" fmla="*/ 160 w 427"/>
                  <a:gd name="T81" fmla="*/ 40 h 219"/>
                  <a:gd name="T82" fmla="*/ 133 w 427"/>
                  <a:gd name="T83" fmla="*/ 30 h 219"/>
                  <a:gd name="T84" fmla="*/ 83 w 427"/>
                  <a:gd name="T85" fmla="*/ 23 h 219"/>
                  <a:gd name="T86" fmla="*/ 71 w 427"/>
                  <a:gd name="T87" fmla="*/ 18 h 219"/>
                  <a:gd name="T88" fmla="*/ 50 w 427"/>
                  <a:gd name="T89" fmla="*/ 24 h 219"/>
                  <a:gd name="T90" fmla="*/ 49 w 427"/>
                  <a:gd name="T91" fmla="*/ 22 h 219"/>
                  <a:gd name="T92" fmla="*/ 29 w 427"/>
                  <a:gd name="T93" fmla="*/ 23 h 219"/>
                  <a:gd name="T94" fmla="*/ 21 w 427"/>
                  <a:gd name="T95" fmla="*/ 28 h 219"/>
                  <a:gd name="T96" fmla="*/ 3 w 427"/>
                  <a:gd name="T97" fmla="*/ 97 h 219"/>
                  <a:gd name="T98" fmla="*/ 40 w 427"/>
                  <a:gd name="T99" fmla="*/ 116 h 219"/>
                  <a:gd name="T100" fmla="*/ 53 w 427"/>
                  <a:gd name="T101" fmla="*/ 141 h 219"/>
                  <a:gd name="T102" fmla="*/ 62 w 427"/>
                  <a:gd name="T103" fmla="*/ 150 h 219"/>
                  <a:gd name="T104" fmla="*/ 67 w 427"/>
                  <a:gd name="T105" fmla="*/ 160 h 219"/>
                  <a:gd name="T106" fmla="*/ 80 w 427"/>
                  <a:gd name="T107" fmla="*/ 166 h 219"/>
                  <a:gd name="T108" fmla="*/ 133 w 427"/>
                  <a:gd name="T109" fmla="*/ 176 h 219"/>
                  <a:gd name="T110" fmla="*/ 97 w 427"/>
                  <a:gd name="T111" fmla="*/ 57 h 219"/>
                  <a:gd name="T112" fmla="*/ 87 w 427"/>
                  <a:gd name="T113" fmla="*/ 51 h 219"/>
                  <a:gd name="T114" fmla="*/ 113 w 427"/>
                  <a:gd name="T115" fmla="*/ 49 h 219"/>
                  <a:gd name="T116" fmla="*/ 142 w 427"/>
                  <a:gd name="T117" fmla="*/ 85 h 219"/>
                  <a:gd name="T118" fmla="*/ 131 w 427"/>
                  <a:gd name="T119" fmla="*/ 85 h 219"/>
                  <a:gd name="T120" fmla="*/ 160 w 427"/>
                  <a:gd name="T121" fmla="*/ 78 h 219"/>
                  <a:gd name="T122" fmla="*/ 210 w 427"/>
                  <a:gd name="T123" fmla="*/ 150 h 219"/>
                  <a:gd name="T124" fmla="*/ 222 w 427"/>
                  <a:gd name="T125" fmla="*/ 165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27" h="219">
                    <a:moveTo>
                      <a:pt x="229" y="174"/>
                    </a:moveTo>
                    <a:cubicBezTo>
                      <a:pt x="229" y="174"/>
                      <a:pt x="229" y="173"/>
                      <a:pt x="229" y="173"/>
                    </a:cubicBezTo>
                    <a:cubicBezTo>
                      <a:pt x="229" y="173"/>
                      <a:pt x="232" y="177"/>
                      <a:pt x="232" y="177"/>
                    </a:cubicBezTo>
                    <a:cubicBezTo>
                      <a:pt x="234" y="177"/>
                      <a:pt x="235" y="178"/>
                      <a:pt x="236" y="178"/>
                    </a:cubicBezTo>
                    <a:cubicBezTo>
                      <a:pt x="238" y="178"/>
                      <a:pt x="238" y="177"/>
                      <a:pt x="239" y="178"/>
                    </a:cubicBezTo>
                    <a:cubicBezTo>
                      <a:pt x="242" y="179"/>
                      <a:pt x="244" y="180"/>
                      <a:pt x="246" y="181"/>
                    </a:cubicBezTo>
                    <a:cubicBezTo>
                      <a:pt x="247" y="182"/>
                      <a:pt x="248" y="181"/>
                      <a:pt x="249" y="181"/>
                    </a:cubicBezTo>
                    <a:cubicBezTo>
                      <a:pt x="250" y="180"/>
                      <a:pt x="251" y="180"/>
                      <a:pt x="252" y="180"/>
                    </a:cubicBezTo>
                    <a:cubicBezTo>
                      <a:pt x="253" y="180"/>
                      <a:pt x="254" y="181"/>
                      <a:pt x="255" y="181"/>
                    </a:cubicBezTo>
                    <a:cubicBezTo>
                      <a:pt x="257" y="181"/>
                      <a:pt x="258" y="180"/>
                      <a:pt x="259" y="179"/>
                    </a:cubicBezTo>
                    <a:cubicBezTo>
                      <a:pt x="260" y="178"/>
                      <a:pt x="263" y="175"/>
                      <a:pt x="264" y="175"/>
                    </a:cubicBezTo>
                    <a:cubicBezTo>
                      <a:pt x="264" y="175"/>
                      <a:pt x="265" y="176"/>
                      <a:pt x="265" y="176"/>
                    </a:cubicBezTo>
                    <a:cubicBezTo>
                      <a:pt x="267" y="176"/>
                      <a:pt x="268" y="176"/>
                      <a:pt x="269" y="176"/>
                    </a:cubicBezTo>
                    <a:cubicBezTo>
                      <a:pt x="273" y="176"/>
                      <a:pt x="272" y="179"/>
                      <a:pt x="274" y="181"/>
                    </a:cubicBezTo>
                    <a:cubicBezTo>
                      <a:pt x="275" y="182"/>
                      <a:pt x="279" y="181"/>
                      <a:pt x="279" y="183"/>
                    </a:cubicBezTo>
                    <a:cubicBezTo>
                      <a:pt x="279" y="185"/>
                      <a:pt x="280" y="187"/>
                      <a:pt x="281" y="189"/>
                    </a:cubicBezTo>
                    <a:cubicBezTo>
                      <a:pt x="281" y="194"/>
                      <a:pt x="290" y="193"/>
                      <a:pt x="293" y="194"/>
                    </a:cubicBezTo>
                    <a:cubicBezTo>
                      <a:pt x="295" y="194"/>
                      <a:pt x="298" y="194"/>
                      <a:pt x="299" y="195"/>
                    </a:cubicBezTo>
                    <a:cubicBezTo>
                      <a:pt x="300" y="196"/>
                      <a:pt x="305" y="201"/>
                      <a:pt x="304" y="201"/>
                    </a:cubicBezTo>
                    <a:cubicBezTo>
                      <a:pt x="302" y="203"/>
                      <a:pt x="302" y="203"/>
                      <a:pt x="300" y="202"/>
                    </a:cubicBezTo>
                    <a:cubicBezTo>
                      <a:pt x="299" y="201"/>
                      <a:pt x="295" y="199"/>
                      <a:pt x="295" y="199"/>
                    </a:cubicBezTo>
                    <a:cubicBezTo>
                      <a:pt x="295" y="200"/>
                      <a:pt x="298" y="201"/>
                      <a:pt x="297" y="203"/>
                    </a:cubicBezTo>
                    <a:cubicBezTo>
                      <a:pt x="296" y="204"/>
                      <a:pt x="295" y="206"/>
                      <a:pt x="295" y="207"/>
                    </a:cubicBezTo>
                    <a:cubicBezTo>
                      <a:pt x="295" y="209"/>
                      <a:pt x="295" y="210"/>
                      <a:pt x="294" y="211"/>
                    </a:cubicBezTo>
                    <a:cubicBezTo>
                      <a:pt x="294" y="212"/>
                      <a:pt x="291" y="213"/>
                      <a:pt x="291" y="213"/>
                    </a:cubicBezTo>
                    <a:cubicBezTo>
                      <a:pt x="290" y="214"/>
                      <a:pt x="287" y="219"/>
                      <a:pt x="291" y="219"/>
                    </a:cubicBezTo>
                    <a:cubicBezTo>
                      <a:pt x="292" y="219"/>
                      <a:pt x="294" y="217"/>
                      <a:pt x="296" y="215"/>
                    </a:cubicBezTo>
                    <a:cubicBezTo>
                      <a:pt x="298" y="214"/>
                      <a:pt x="299" y="216"/>
                      <a:pt x="301" y="215"/>
                    </a:cubicBezTo>
                    <a:cubicBezTo>
                      <a:pt x="304" y="215"/>
                      <a:pt x="305" y="213"/>
                      <a:pt x="308" y="213"/>
                    </a:cubicBezTo>
                    <a:cubicBezTo>
                      <a:pt x="308" y="211"/>
                      <a:pt x="308" y="212"/>
                      <a:pt x="306" y="211"/>
                    </a:cubicBezTo>
                    <a:cubicBezTo>
                      <a:pt x="305" y="211"/>
                      <a:pt x="305" y="210"/>
                      <a:pt x="306" y="210"/>
                    </a:cubicBezTo>
                    <a:cubicBezTo>
                      <a:pt x="307" y="208"/>
                      <a:pt x="308" y="207"/>
                      <a:pt x="311" y="207"/>
                    </a:cubicBezTo>
                    <a:cubicBezTo>
                      <a:pt x="312" y="207"/>
                      <a:pt x="315" y="205"/>
                      <a:pt x="317" y="206"/>
                    </a:cubicBezTo>
                    <a:cubicBezTo>
                      <a:pt x="319" y="207"/>
                      <a:pt x="320" y="203"/>
                      <a:pt x="322" y="206"/>
                    </a:cubicBezTo>
                    <a:cubicBezTo>
                      <a:pt x="324" y="204"/>
                      <a:pt x="325" y="203"/>
                      <a:pt x="327" y="201"/>
                    </a:cubicBezTo>
                    <a:cubicBezTo>
                      <a:pt x="329" y="200"/>
                      <a:pt x="330" y="200"/>
                      <a:pt x="332" y="200"/>
                    </a:cubicBezTo>
                    <a:cubicBezTo>
                      <a:pt x="335" y="200"/>
                      <a:pt x="339" y="200"/>
                      <a:pt x="342" y="200"/>
                    </a:cubicBezTo>
                    <a:cubicBezTo>
                      <a:pt x="345" y="200"/>
                      <a:pt x="346" y="201"/>
                      <a:pt x="347" y="199"/>
                    </a:cubicBezTo>
                    <a:cubicBezTo>
                      <a:pt x="348" y="198"/>
                      <a:pt x="349" y="199"/>
                      <a:pt x="350" y="198"/>
                    </a:cubicBezTo>
                    <a:cubicBezTo>
                      <a:pt x="351" y="196"/>
                      <a:pt x="352" y="195"/>
                      <a:pt x="352" y="193"/>
                    </a:cubicBezTo>
                    <a:cubicBezTo>
                      <a:pt x="353" y="191"/>
                      <a:pt x="353" y="190"/>
                      <a:pt x="354" y="188"/>
                    </a:cubicBezTo>
                    <a:cubicBezTo>
                      <a:pt x="355" y="187"/>
                      <a:pt x="356" y="186"/>
                      <a:pt x="357" y="185"/>
                    </a:cubicBezTo>
                    <a:cubicBezTo>
                      <a:pt x="358" y="184"/>
                      <a:pt x="359" y="187"/>
                      <a:pt x="361" y="186"/>
                    </a:cubicBezTo>
                    <a:cubicBezTo>
                      <a:pt x="363" y="184"/>
                      <a:pt x="365" y="187"/>
                      <a:pt x="365" y="189"/>
                    </a:cubicBezTo>
                    <a:cubicBezTo>
                      <a:pt x="365" y="190"/>
                      <a:pt x="364" y="196"/>
                      <a:pt x="366" y="196"/>
                    </a:cubicBezTo>
                    <a:cubicBezTo>
                      <a:pt x="367" y="197"/>
                      <a:pt x="368" y="199"/>
                      <a:pt x="369" y="201"/>
                    </a:cubicBezTo>
                    <a:cubicBezTo>
                      <a:pt x="370" y="199"/>
                      <a:pt x="381" y="196"/>
                      <a:pt x="381" y="196"/>
                    </a:cubicBezTo>
                    <a:cubicBezTo>
                      <a:pt x="381" y="195"/>
                      <a:pt x="380" y="195"/>
                      <a:pt x="380" y="194"/>
                    </a:cubicBezTo>
                    <a:cubicBezTo>
                      <a:pt x="380" y="194"/>
                      <a:pt x="382" y="196"/>
                      <a:pt x="382" y="196"/>
                    </a:cubicBezTo>
                    <a:cubicBezTo>
                      <a:pt x="382" y="197"/>
                      <a:pt x="380" y="197"/>
                      <a:pt x="380" y="197"/>
                    </a:cubicBezTo>
                    <a:cubicBezTo>
                      <a:pt x="380" y="197"/>
                      <a:pt x="386" y="198"/>
                      <a:pt x="386" y="198"/>
                    </a:cubicBezTo>
                    <a:cubicBezTo>
                      <a:pt x="386" y="198"/>
                      <a:pt x="386" y="198"/>
                      <a:pt x="386" y="198"/>
                    </a:cubicBezTo>
                    <a:cubicBezTo>
                      <a:pt x="386" y="198"/>
                      <a:pt x="386" y="199"/>
                      <a:pt x="386" y="199"/>
                    </a:cubicBezTo>
                    <a:cubicBezTo>
                      <a:pt x="385" y="199"/>
                      <a:pt x="384" y="199"/>
                      <a:pt x="383" y="200"/>
                    </a:cubicBezTo>
                    <a:cubicBezTo>
                      <a:pt x="383" y="201"/>
                      <a:pt x="382" y="198"/>
                      <a:pt x="382" y="198"/>
                    </a:cubicBezTo>
                    <a:cubicBezTo>
                      <a:pt x="381" y="198"/>
                      <a:pt x="381" y="199"/>
                      <a:pt x="381" y="199"/>
                    </a:cubicBezTo>
                    <a:cubicBezTo>
                      <a:pt x="381" y="199"/>
                      <a:pt x="381" y="198"/>
                      <a:pt x="380" y="199"/>
                    </a:cubicBezTo>
                    <a:cubicBezTo>
                      <a:pt x="379" y="200"/>
                      <a:pt x="378" y="200"/>
                      <a:pt x="377" y="201"/>
                    </a:cubicBezTo>
                    <a:cubicBezTo>
                      <a:pt x="375" y="202"/>
                      <a:pt x="371" y="205"/>
                      <a:pt x="373" y="208"/>
                    </a:cubicBezTo>
                    <a:cubicBezTo>
                      <a:pt x="376" y="210"/>
                      <a:pt x="378" y="208"/>
                      <a:pt x="379" y="207"/>
                    </a:cubicBezTo>
                    <a:cubicBezTo>
                      <a:pt x="380" y="206"/>
                      <a:pt x="384" y="203"/>
                      <a:pt x="384" y="202"/>
                    </a:cubicBezTo>
                    <a:cubicBezTo>
                      <a:pt x="384" y="203"/>
                      <a:pt x="386" y="204"/>
                      <a:pt x="387" y="203"/>
                    </a:cubicBezTo>
                    <a:cubicBezTo>
                      <a:pt x="387" y="202"/>
                      <a:pt x="390" y="201"/>
                      <a:pt x="391" y="201"/>
                    </a:cubicBezTo>
                    <a:cubicBezTo>
                      <a:pt x="393" y="200"/>
                      <a:pt x="395" y="199"/>
                      <a:pt x="397" y="199"/>
                    </a:cubicBezTo>
                    <a:cubicBezTo>
                      <a:pt x="398" y="199"/>
                      <a:pt x="398" y="199"/>
                      <a:pt x="398" y="198"/>
                    </a:cubicBezTo>
                    <a:cubicBezTo>
                      <a:pt x="397" y="197"/>
                      <a:pt x="398" y="197"/>
                      <a:pt x="398" y="197"/>
                    </a:cubicBezTo>
                    <a:cubicBezTo>
                      <a:pt x="398" y="196"/>
                      <a:pt x="396" y="197"/>
                      <a:pt x="395" y="196"/>
                    </a:cubicBezTo>
                    <a:cubicBezTo>
                      <a:pt x="394" y="196"/>
                      <a:pt x="395" y="194"/>
                      <a:pt x="393" y="196"/>
                    </a:cubicBezTo>
                    <a:cubicBezTo>
                      <a:pt x="391" y="197"/>
                      <a:pt x="387" y="196"/>
                      <a:pt x="385" y="195"/>
                    </a:cubicBezTo>
                    <a:cubicBezTo>
                      <a:pt x="384" y="195"/>
                      <a:pt x="385" y="193"/>
                      <a:pt x="384" y="193"/>
                    </a:cubicBezTo>
                    <a:cubicBezTo>
                      <a:pt x="384" y="193"/>
                      <a:pt x="382" y="193"/>
                      <a:pt x="381" y="192"/>
                    </a:cubicBezTo>
                    <a:cubicBezTo>
                      <a:pt x="380" y="192"/>
                      <a:pt x="380" y="189"/>
                      <a:pt x="380" y="188"/>
                    </a:cubicBezTo>
                    <a:cubicBezTo>
                      <a:pt x="380" y="187"/>
                      <a:pt x="378" y="188"/>
                      <a:pt x="377" y="187"/>
                    </a:cubicBezTo>
                    <a:cubicBezTo>
                      <a:pt x="377" y="187"/>
                      <a:pt x="379" y="185"/>
                      <a:pt x="379" y="185"/>
                    </a:cubicBezTo>
                    <a:cubicBezTo>
                      <a:pt x="380" y="184"/>
                      <a:pt x="380" y="181"/>
                      <a:pt x="378" y="181"/>
                    </a:cubicBezTo>
                    <a:cubicBezTo>
                      <a:pt x="378" y="181"/>
                      <a:pt x="376" y="185"/>
                      <a:pt x="375" y="183"/>
                    </a:cubicBezTo>
                    <a:cubicBezTo>
                      <a:pt x="375" y="181"/>
                      <a:pt x="374" y="182"/>
                      <a:pt x="373" y="181"/>
                    </a:cubicBezTo>
                    <a:cubicBezTo>
                      <a:pt x="373" y="180"/>
                      <a:pt x="376" y="181"/>
                      <a:pt x="376" y="181"/>
                    </a:cubicBezTo>
                    <a:cubicBezTo>
                      <a:pt x="378" y="181"/>
                      <a:pt x="379" y="180"/>
                      <a:pt x="380" y="180"/>
                    </a:cubicBezTo>
                    <a:cubicBezTo>
                      <a:pt x="381" y="179"/>
                      <a:pt x="382" y="179"/>
                      <a:pt x="383" y="179"/>
                    </a:cubicBezTo>
                    <a:cubicBezTo>
                      <a:pt x="384" y="178"/>
                      <a:pt x="382" y="176"/>
                      <a:pt x="382" y="176"/>
                    </a:cubicBezTo>
                    <a:cubicBezTo>
                      <a:pt x="382" y="176"/>
                      <a:pt x="383" y="176"/>
                      <a:pt x="383" y="176"/>
                    </a:cubicBezTo>
                    <a:cubicBezTo>
                      <a:pt x="383" y="176"/>
                      <a:pt x="379" y="174"/>
                      <a:pt x="379" y="174"/>
                    </a:cubicBezTo>
                    <a:cubicBezTo>
                      <a:pt x="377" y="173"/>
                      <a:pt x="375" y="173"/>
                      <a:pt x="373" y="174"/>
                    </a:cubicBezTo>
                    <a:cubicBezTo>
                      <a:pt x="369" y="175"/>
                      <a:pt x="366" y="176"/>
                      <a:pt x="363" y="178"/>
                    </a:cubicBezTo>
                    <a:cubicBezTo>
                      <a:pt x="360" y="179"/>
                      <a:pt x="358" y="181"/>
                      <a:pt x="355" y="183"/>
                    </a:cubicBezTo>
                    <a:cubicBezTo>
                      <a:pt x="354" y="184"/>
                      <a:pt x="353" y="185"/>
                      <a:pt x="352" y="187"/>
                    </a:cubicBezTo>
                    <a:cubicBezTo>
                      <a:pt x="352" y="187"/>
                      <a:pt x="348" y="189"/>
                      <a:pt x="348" y="189"/>
                    </a:cubicBezTo>
                    <a:cubicBezTo>
                      <a:pt x="348" y="188"/>
                      <a:pt x="353" y="184"/>
                      <a:pt x="354" y="183"/>
                    </a:cubicBezTo>
                    <a:cubicBezTo>
                      <a:pt x="354" y="182"/>
                      <a:pt x="355" y="181"/>
                      <a:pt x="354" y="180"/>
                    </a:cubicBezTo>
                    <a:cubicBezTo>
                      <a:pt x="353" y="180"/>
                      <a:pt x="351" y="179"/>
                      <a:pt x="350" y="179"/>
                    </a:cubicBezTo>
                    <a:cubicBezTo>
                      <a:pt x="351" y="179"/>
                      <a:pt x="353" y="180"/>
                      <a:pt x="354" y="180"/>
                    </a:cubicBezTo>
                    <a:cubicBezTo>
                      <a:pt x="356" y="181"/>
                      <a:pt x="358" y="178"/>
                      <a:pt x="359" y="177"/>
                    </a:cubicBezTo>
                    <a:cubicBezTo>
                      <a:pt x="360" y="176"/>
                      <a:pt x="361" y="174"/>
                      <a:pt x="363" y="173"/>
                    </a:cubicBezTo>
                    <a:cubicBezTo>
                      <a:pt x="365" y="173"/>
                      <a:pt x="367" y="174"/>
                      <a:pt x="368" y="172"/>
                    </a:cubicBezTo>
                    <a:cubicBezTo>
                      <a:pt x="369" y="168"/>
                      <a:pt x="371" y="167"/>
                      <a:pt x="375" y="167"/>
                    </a:cubicBezTo>
                    <a:cubicBezTo>
                      <a:pt x="379" y="167"/>
                      <a:pt x="383" y="167"/>
                      <a:pt x="387" y="167"/>
                    </a:cubicBezTo>
                    <a:cubicBezTo>
                      <a:pt x="394" y="167"/>
                      <a:pt x="404" y="169"/>
                      <a:pt x="409" y="163"/>
                    </a:cubicBezTo>
                    <a:cubicBezTo>
                      <a:pt x="411" y="161"/>
                      <a:pt x="412" y="160"/>
                      <a:pt x="414" y="160"/>
                    </a:cubicBezTo>
                    <a:cubicBezTo>
                      <a:pt x="416" y="160"/>
                      <a:pt x="418" y="160"/>
                      <a:pt x="421" y="158"/>
                    </a:cubicBezTo>
                    <a:cubicBezTo>
                      <a:pt x="422" y="158"/>
                      <a:pt x="425" y="156"/>
                      <a:pt x="425" y="155"/>
                    </a:cubicBezTo>
                    <a:cubicBezTo>
                      <a:pt x="427" y="152"/>
                      <a:pt x="422" y="153"/>
                      <a:pt x="422" y="152"/>
                    </a:cubicBezTo>
                    <a:cubicBezTo>
                      <a:pt x="422" y="151"/>
                      <a:pt x="424" y="151"/>
                      <a:pt x="424" y="151"/>
                    </a:cubicBezTo>
                    <a:cubicBezTo>
                      <a:pt x="425" y="150"/>
                      <a:pt x="424" y="149"/>
                      <a:pt x="424" y="148"/>
                    </a:cubicBezTo>
                    <a:cubicBezTo>
                      <a:pt x="424" y="148"/>
                      <a:pt x="425" y="147"/>
                      <a:pt x="425" y="147"/>
                    </a:cubicBezTo>
                    <a:cubicBezTo>
                      <a:pt x="425" y="146"/>
                      <a:pt x="423" y="145"/>
                      <a:pt x="423" y="145"/>
                    </a:cubicBezTo>
                    <a:cubicBezTo>
                      <a:pt x="422" y="144"/>
                      <a:pt x="421" y="144"/>
                      <a:pt x="421" y="143"/>
                    </a:cubicBezTo>
                    <a:cubicBezTo>
                      <a:pt x="420" y="143"/>
                      <a:pt x="418" y="146"/>
                      <a:pt x="417" y="144"/>
                    </a:cubicBezTo>
                    <a:cubicBezTo>
                      <a:pt x="417" y="144"/>
                      <a:pt x="419" y="143"/>
                      <a:pt x="418" y="143"/>
                    </a:cubicBezTo>
                    <a:cubicBezTo>
                      <a:pt x="418" y="142"/>
                      <a:pt x="417" y="141"/>
                      <a:pt x="416" y="141"/>
                    </a:cubicBezTo>
                    <a:cubicBezTo>
                      <a:pt x="415" y="140"/>
                      <a:pt x="411" y="141"/>
                      <a:pt x="410" y="142"/>
                    </a:cubicBezTo>
                    <a:cubicBezTo>
                      <a:pt x="409" y="144"/>
                      <a:pt x="406" y="145"/>
                      <a:pt x="404" y="146"/>
                    </a:cubicBezTo>
                    <a:cubicBezTo>
                      <a:pt x="403" y="146"/>
                      <a:pt x="400" y="144"/>
                      <a:pt x="400" y="143"/>
                    </a:cubicBezTo>
                    <a:cubicBezTo>
                      <a:pt x="400" y="142"/>
                      <a:pt x="403" y="145"/>
                      <a:pt x="403" y="145"/>
                    </a:cubicBezTo>
                    <a:cubicBezTo>
                      <a:pt x="404" y="145"/>
                      <a:pt x="408" y="142"/>
                      <a:pt x="408" y="142"/>
                    </a:cubicBezTo>
                    <a:cubicBezTo>
                      <a:pt x="408" y="142"/>
                      <a:pt x="406" y="141"/>
                      <a:pt x="406" y="141"/>
                    </a:cubicBezTo>
                    <a:cubicBezTo>
                      <a:pt x="409" y="140"/>
                      <a:pt x="412" y="140"/>
                      <a:pt x="415" y="139"/>
                    </a:cubicBezTo>
                    <a:cubicBezTo>
                      <a:pt x="415" y="139"/>
                      <a:pt x="417" y="138"/>
                      <a:pt x="416" y="137"/>
                    </a:cubicBezTo>
                    <a:cubicBezTo>
                      <a:pt x="416" y="137"/>
                      <a:pt x="414" y="135"/>
                      <a:pt x="414" y="135"/>
                    </a:cubicBezTo>
                    <a:cubicBezTo>
                      <a:pt x="412" y="136"/>
                      <a:pt x="410" y="136"/>
                      <a:pt x="409" y="134"/>
                    </a:cubicBezTo>
                    <a:cubicBezTo>
                      <a:pt x="408" y="134"/>
                      <a:pt x="404" y="137"/>
                      <a:pt x="404" y="136"/>
                    </a:cubicBezTo>
                    <a:cubicBezTo>
                      <a:pt x="404" y="136"/>
                      <a:pt x="407" y="133"/>
                      <a:pt x="404" y="134"/>
                    </a:cubicBezTo>
                    <a:cubicBezTo>
                      <a:pt x="404" y="134"/>
                      <a:pt x="400" y="135"/>
                      <a:pt x="400" y="135"/>
                    </a:cubicBezTo>
                    <a:cubicBezTo>
                      <a:pt x="401" y="133"/>
                      <a:pt x="404" y="133"/>
                      <a:pt x="402" y="130"/>
                    </a:cubicBezTo>
                    <a:cubicBezTo>
                      <a:pt x="402" y="130"/>
                      <a:pt x="398" y="128"/>
                      <a:pt x="398" y="128"/>
                    </a:cubicBezTo>
                    <a:cubicBezTo>
                      <a:pt x="396" y="128"/>
                      <a:pt x="396" y="126"/>
                      <a:pt x="394" y="126"/>
                    </a:cubicBezTo>
                    <a:cubicBezTo>
                      <a:pt x="395" y="126"/>
                      <a:pt x="392" y="122"/>
                      <a:pt x="392" y="122"/>
                    </a:cubicBezTo>
                    <a:cubicBezTo>
                      <a:pt x="392" y="122"/>
                      <a:pt x="393" y="123"/>
                      <a:pt x="394" y="123"/>
                    </a:cubicBezTo>
                    <a:cubicBezTo>
                      <a:pt x="395" y="124"/>
                      <a:pt x="395" y="122"/>
                      <a:pt x="396" y="122"/>
                    </a:cubicBezTo>
                    <a:cubicBezTo>
                      <a:pt x="400" y="121"/>
                      <a:pt x="393" y="118"/>
                      <a:pt x="392" y="117"/>
                    </a:cubicBezTo>
                    <a:cubicBezTo>
                      <a:pt x="392" y="118"/>
                      <a:pt x="394" y="116"/>
                      <a:pt x="394" y="116"/>
                    </a:cubicBezTo>
                    <a:cubicBezTo>
                      <a:pt x="395" y="115"/>
                      <a:pt x="393" y="115"/>
                      <a:pt x="392" y="114"/>
                    </a:cubicBezTo>
                    <a:cubicBezTo>
                      <a:pt x="392" y="114"/>
                      <a:pt x="391" y="113"/>
                      <a:pt x="390" y="113"/>
                    </a:cubicBezTo>
                    <a:cubicBezTo>
                      <a:pt x="390" y="113"/>
                      <a:pt x="388" y="113"/>
                      <a:pt x="388" y="113"/>
                    </a:cubicBezTo>
                    <a:cubicBezTo>
                      <a:pt x="389" y="112"/>
                      <a:pt x="391" y="113"/>
                      <a:pt x="390" y="110"/>
                    </a:cubicBezTo>
                    <a:cubicBezTo>
                      <a:pt x="389" y="110"/>
                      <a:pt x="386" y="111"/>
                      <a:pt x="386" y="111"/>
                    </a:cubicBezTo>
                    <a:cubicBezTo>
                      <a:pt x="386" y="110"/>
                      <a:pt x="389" y="110"/>
                      <a:pt x="388" y="108"/>
                    </a:cubicBezTo>
                    <a:cubicBezTo>
                      <a:pt x="388" y="107"/>
                      <a:pt x="388" y="106"/>
                      <a:pt x="387" y="105"/>
                    </a:cubicBezTo>
                    <a:cubicBezTo>
                      <a:pt x="387" y="105"/>
                      <a:pt x="386" y="106"/>
                      <a:pt x="386" y="105"/>
                    </a:cubicBezTo>
                    <a:cubicBezTo>
                      <a:pt x="386" y="106"/>
                      <a:pt x="384" y="102"/>
                      <a:pt x="384" y="102"/>
                    </a:cubicBezTo>
                    <a:cubicBezTo>
                      <a:pt x="383" y="100"/>
                      <a:pt x="382" y="99"/>
                      <a:pt x="382" y="98"/>
                    </a:cubicBezTo>
                    <a:cubicBezTo>
                      <a:pt x="381" y="96"/>
                      <a:pt x="381" y="94"/>
                      <a:pt x="379" y="97"/>
                    </a:cubicBezTo>
                    <a:cubicBezTo>
                      <a:pt x="379" y="97"/>
                      <a:pt x="378" y="101"/>
                      <a:pt x="379" y="100"/>
                    </a:cubicBezTo>
                    <a:cubicBezTo>
                      <a:pt x="375" y="101"/>
                      <a:pt x="377" y="101"/>
                      <a:pt x="378" y="104"/>
                    </a:cubicBezTo>
                    <a:cubicBezTo>
                      <a:pt x="378" y="103"/>
                      <a:pt x="377" y="103"/>
                      <a:pt x="377" y="104"/>
                    </a:cubicBezTo>
                    <a:cubicBezTo>
                      <a:pt x="376" y="104"/>
                      <a:pt x="376" y="104"/>
                      <a:pt x="375" y="105"/>
                    </a:cubicBezTo>
                    <a:cubicBezTo>
                      <a:pt x="375" y="105"/>
                      <a:pt x="377" y="106"/>
                      <a:pt x="377" y="106"/>
                    </a:cubicBezTo>
                    <a:cubicBezTo>
                      <a:pt x="376" y="107"/>
                      <a:pt x="374" y="106"/>
                      <a:pt x="374" y="107"/>
                    </a:cubicBezTo>
                    <a:cubicBezTo>
                      <a:pt x="373" y="108"/>
                      <a:pt x="375" y="110"/>
                      <a:pt x="373" y="111"/>
                    </a:cubicBezTo>
                    <a:cubicBezTo>
                      <a:pt x="374" y="111"/>
                      <a:pt x="372" y="107"/>
                      <a:pt x="370" y="109"/>
                    </a:cubicBezTo>
                    <a:cubicBezTo>
                      <a:pt x="370" y="110"/>
                      <a:pt x="366" y="113"/>
                      <a:pt x="366" y="113"/>
                    </a:cubicBezTo>
                    <a:cubicBezTo>
                      <a:pt x="365" y="113"/>
                      <a:pt x="365" y="112"/>
                      <a:pt x="365" y="111"/>
                    </a:cubicBezTo>
                    <a:cubicBezTo>
                      <a:pt x="364" y="111"/>
                      <a:pt x="364" y="112"/>
                      <a:pt x="364" y="112"/>
                    </a:cubicBezTo>
                    <a:cubicBezTo>
                      <a:pt x="363" y="111"/>
                      <a:pt x="364" y="111"/>
                      <a:pt x="364" y="110"/>
                    </a:cubicBezTo>
                    <a:cubicBezTo>
                      <a:pt x="364" y="111"/>
                      <a:pt x="357" y="116"/>
                      <a:pt x="357" y="115"/>
                    </a:cubicBezTo>
                    <a:cubicBezTo>
                      <a:pt x="356" y="114"/>
                      <a:pt x="360" y="113"/>
                      <a:pt x="361" y="113"/>
                    </a:cubicBezTo>
                    <a:cubicBezTo>
                      <a:pt x="363" y="111"/>
                      <a:pt x="363" y="110"/>
                      <a:pt x="362" y="108"/>
                    </a:cubicBezTo>
                    <a:cubicBezTo>
                      <a:pt x="361" y="107"/>
                      <a:pt x="358" y="107"/>
                      <a:pt x="357" y="107"/>
                    </a:cubicBezTo>
                    <a:cubicBezTo>
                      <a:pt x="356" y="107"/>
                      <a:pt x="356" y="108"/>
                      <a:pt x="356" y="108"/>
                    </a:cubicBezTo>
                    <a:cubicBezTo>
                      <a:pt x="355" y="110"/>
                      <a:pt x="353" y="108"/>
                      <a:pt x="352" y="108"/>
                    </a:cubicBezTo>
                    <a:cubicBezTo>
                      <a:pt x="353" y="108"/>
                      <a:pt x="355" y="106"/>
                      <a:pt x="355" y="106"/>
                    </a:cubicBezTo>
                    <a:cubicBezTo>
                      <a:pt x="355" y="106"/>
                      <a:pt x="356" y="107"/>
                      <a:pt x="356" y="107"/>
                    </a:cubicBezTo>
                    <a:cubicBezTo>
                      <a:pt x="355" y="107"/>
                      <a:pt x="357" y="105"/>
                      <a:pt x="357" y="105"/>
                    </a:cubicBezTo>
                    <a:cubicBezTo>
                      <a:pt x="358" y="103"/>
                      <a:pt x="356" y="104"/>
                      <a:pt x="355" y="103"/>
                    </a:cubicBezTo>
                    <a:cubicBezTo>
                      <a:pt x="355" y="103"/>
                      <a:pt x="356" y="98"/>
                      <a:pt x="354" y="99"/>
                    </a:cubicBezTo>
                    <a:cubicBezTo>
                      <a:pt x="355" y="98"/>
                      <a:pt x="356" y="98"/>
                      <a:pt x="355" y="96"/>
                    </a:cubicBezTo>
                    <a:cubicBezTo>
                      <a:pt x="353" y="95"/>
                      <a:pt x="357" y="94"/>
                      <a:pt x="356" y="92"/>
                    </a:cubicBezTo>
                    <a:cubicBezTo>
                      <a:pt x="356" y="91"/>
                      <a:pt x="354" y="93"/>
                      <a:pt x="353" y="92"/>
                    </a:cubicBezTo>
                    <a:cubicBezTo>
                      <a:pt x="352" y="91"/>
                      <a:pt x="350" y="91"/>
                      <a:pt x="349" y="91"/>
                    </a:cubicBezTo>
                    <a:cubicBezTo>
                      <a:pt x="347" y="90"/>
                      <a:pt x="346" y="90"/>
                      <a:pt x="345" y="88"/>
                    </a:cubicBezTo>
                    <a:cubicBezTo>
                      <a:pt x="345" y="86"/>
                      <a:pt x="342" y="87"/>
                      <a:pt x="342" y="85"/>
                    </a:cubicBezTo>
                    <a:cubicBezTo>
                      <a:pt x="342" y="84"/>
                      <a:pt x="340" y="85"/>
                      <a:pt x="340" y="85"/>
                    </a:cubicBezTo>
                    <a:cubicBezTo>
                      <a:pt x="341" y="83"/>
                      <a:pt x="339" y="83"/>
                      <a:pt x="338" y="82"/>
                    </a:cubicBezTo>
                    <a:cubicBezTo>
                      <a:pt x="336" y="81"/>
                      <a:pt x="336" y="80"/>
                      <a:pt x="334" y="81"/>
                    </a:cubicBezTo>
                    <a:cubicBezTo>
                      <a:pt x="332" y="82"/>
                      <a:pt x="331" y="83"/>
                      <a:pt x="329" y="82"/>
                    </a:cubicBezTo>
                    <a:cubicBezTo>
                      <a:pt x="327" y="81"/>
                      <a:pt x="326" y="83"/>
                      <a:pt x="324" y="82"/>
                    </a:cubicBezTo>
                    <a:cubicBezTo>
                      <a:pt x="322" y="80"/>
                      <a:pt x="320" y="80"/>
                      <a:pt x="318" y="80"/>
                    </a:cubicBezTo>
                    <a:cubicBezTo>
                      <a:pt x="316" y="80"/>
                      <a:pt x="314" y="80"/>
                      <a:pt x="313" y="82"/>
                    </a:cubicBezTo>
                    <a:cubicBezTo>
                      <a:pt x="312" y="84"/>
                      <a:pt x="315" y="85"/>
                      <a:pt x="315" y="86"/>
                    </a:cubicBezTo>
                    <a:cubicBezTo>
                      <a:pt x="316" y="87"/>
                      <a:pt x="315" y="90"/>
                      <a:pt x="314" y="91"/>
                    </a:cubicBezTo>
                    <a:cubicBezTo>
                      <a:pt x="314" y="92"/>
                      <a:pt x="314" y="91"/>
                      <a:pt x="313" y="92"/>
                    </a:cubicBezTo>
                    <a:cubicBezTo>
                      <a:pt x="313" y="92"/>
                      <a:pt x="315" y="94"/>
                      <a:pt x="315" y="94"/>
                    </a:cubicBezTo>
                    <a:cubicBezTo>
                      <a:pt x="315" y="96"/>
                      <a:pt x="316" y="98"/>
                      <a:pt x="316" y="99"/>
                    </a:cubicBezTo>
                    <a:cubicBezTo>
                      <a:pt x="316" y="100"/>
                      <a:pt x="316" y="100"/>
                      <a:pt x="316" y="101"/>
                    </a:cubicBezTo>
                    <a:cubicBezTo>
                      <a:pt x="316" y="102"/>
                      <a:pt x="315" y="101"/>
                      <a:pt x="315" y="101"/>
                    </a:cubicBezTo>
                    <a:cubicBezTo>
                      <a:pt x="314" y="102"/>
                      <a:pt x="314" y="104"/>
                      <a:pt x="314" y="104"/>
                    </a:cubicBezTo>
                    <a:cubicBezTo>
                      <a:pt x="313" y="105"/>
                      <a:pt x="312" y="106"/>
                      <a:pt x="312" y="107"/>
                    </a:cubicBezTo>
                    <a:cubicBezTo>
                      <a:pt x="311" y="109"/>
                      <a:pt x="311" y="109"/>
                      <a:pt x="312" y="110"/>
                    </a:cubicBezTo>
                    <a:cubicBezTo>
                      <a:pt x="315" y="112"/>
                      <a:pt x="318" y="114"/>
                      <a:pt x="320" y="116"/>
                    </a:cubicBezTo>
                    <a:cubicBezTo>
                      <a:pt x="321" y="119"/>
                      <a:pt x="322" y="124"/>
                      <a:pt x="321" y="127"/>
                    </a:cubicBezTo>
                    <a:cubicBezTo>
                      <a:pt x="319" y="131"/>
                      <a:pt x="313" y="133"/>
                      <a:pt x="310" y="135"/>
                    </a:cubicBezTo>
                    <a:cubicBezTo>
                      <a:pt x="309" y="136"/>
                      <a:pt x="308" y="136"/>
                      <a:pt x="307" y="137"/>
                    </a:cubicBezTo>
                    <a:cubicBezTo>
                      <a:pt x="304" y="138"/>
                      <a:pt x="308" y="141"/>
                      <a:pt x="308" y="143"/>
                    </a:cubicBezTo>
                    <a:cubicBezTo>
                      <a:pt x="308" y="143"/>
                      <a:pt x="309" y="145"/>
                      <a:pt x="309" y="146"/>
                    </a:cubicBezTo>
                    <a:cubicBezTo>
                      <a:pt x="309" y="148"/>
                      <a:pt x="309" y="149"/>
                      <a:pt x="310" y="151"/>
                    </a:cubicBezTo>
                    <a:cubicBezTo>
                      <a:pt x="311" y="153"/>
                      <a:pt x="311" y="154"/>
                      <a:pt x="309" y="156"/>
                    </a:cubicBezTo>
                    <a:cubicBezTo>
                      <a:pt x="309" y="156"/>
                      <a:pt x="310" y="160"/>
                      <a:pt x="309" y="161"/>
                    </a:cubicBezTo>
                    <a:cubicBezTo>
                      <a:pt x="308" y="161"/>
                      <a:pt x="307" y="157"/>
                      <a:pt x="306" y="159"/>
                    </a:cubicBezTo>
                    <a:cubicBezTo>
                      <a:pt x="305" y="161"/>
                      <a:pt x="307" y="164"/>
                      <a:pt x="307" y="164"/>
                    </a:cubicBezTo>
                    <a:cubicBezTo>
                      <a:pt x="307" y="163"/>
                      <a:pt x="301" y="158"/>
                      <a:pt x="298" y="161"/>
                    </a:cubicBezTo>
                    <a:cubicBezTo>
                      <a:pt x="299" y="160"/>
                      <a:pt x="302" y="159"/>
                      <a:pt x="300" y="157"/>
                    </a:cubicBezTo>
                    <a:cubicBezTo>
                      <a:pt x="299" y="156"/>
                      <a:pt x="298" y="155"/>
                      <a:pt x="297" y="155"/>
                    </a:cubicBezTo>
                    <a:cubicBezTo>
                      <a:pt x="297" y="154"/>
                      <a:pt x="295" y="154"/>
                      <a:pt x="294" y="154"/>
                    </a:cubicBezTo>
                    <a:cubicBezTo>
                      <a:pt x="294" y="153"/>
                      <a:pt x="295" y="153"/>
                      <a:pt x="294" y="151"/>
                    </a:cubicBezTo>
                    <a:cubicBezTo>
                      <a:pt x="293" y="150"/>
                      <a:pt x="292" y="148"/>
                      <a:pt x="293" y="146"/>
                    </a:cubicBezTo>
                    <a:cubicBezTo>
                      <a:pt x="294" y="143"/>
                      <a:pt x="291" y="142"/>
                      <a:pt x="291" y="140"/>
                    </a:cubicBezTo>
                    <a:cubicBezTo>
                      <a:pt x="291" y="138"/>
                      <a:pt x="293" y="137"/>
                      <a:pt x="292" y="135"/>
                    </a:cubicBezTo>
                    <a:cubicBezTo>
                      <a:pt x="290" y="133"/>
                      <a:pt x="286" y="133"/>
                      <a:pt x="283" y="133"/>
                    </a:cubicBezTo>
                    <a:cubicBezTo>
                      <a:pt x="282" y="133"/>
                      <a:pt x="281" y="133"/>
                      <a:pt x="279" y="133"/>
                    </a:cubicBezTo>
                    <a:cubicBezTo>
                      <a:pt x="279" y="133"/>
                      <a:pt x="277" y="135"/>
                      <a:pt x="277" y="135"/>
                    </a:cubicBezTo>
                    <a:cubicBezTo>
                      <a:pt x="277" y="134"/>
                      <a:pt x="278" y="134"/>
                      <a:pt x="277" y="133"/>
                    </a:cubicBezTo>
                    <a:cubicBezTo>
                      <a:pt x="277" y="132"/>
                      <a:pt x="276" y="131"/>
                      <a:pt x="275" y="131"/>
                    </a:cubicBezTo>
                    <a:cubicBezTo>
                      <a:pt x="273" y="130"/>
                      <a:pt x="271" y="130"/>
                      <a:pt x="269" y="129"/>
                    </a:cubicBezTo>
                    <a:cubicBezTo>
                      <a:pt x="266" y="128"/>
                      <a:pt x="264" y="125"/>
                      <a:pt x="261" y="123"/>
                    </a:cubicBezTo>
                    <a:cubicBezTo>
                      <a:pt x="259" y="122"/>
                      <a:pt x="257" y="121"/>
                      <a:pt x="256" y="121"/>
                    </a:cubicBezTo>
                    <a:cubicBezTo>
                      <a:pt x="254" y="121"/>
                      <a:pt x="252" y="119"/>
                      <a:pt x="250" y="119"/>
                    </a:cubicBezTo>
                    <a:cubicBezTo>
                      <a:pt x="249" y="119"/>
                      <a:pt x="240" y="121"/>
                      <a:pt x="240" y="121"/>
                    </a:cubicBezTo>
                    <a:cubicBezTo>
                      <a:pt x="240" y="120"/>
                      <a:pt x="241" y="120"/>
                      <a:pt x="242" y="119"/>
                    </a:cubicBezTo>
                    <a:cubicBezTo>
                      <a:pt x="242" y="118"/>
                      <a:pt x="241" y="117"/>
                      <a:pt x="241" y="117"/>
                    </a:cubicBezTo>
                    <a:cubicBezTo>
                      <a:pt x="240" y="114"/>
                      <a:pt x="239" y="112"/>
                      <a:pt x="238" y="110"/>
                    </a:cubicBezTo>
                    <a:cubicBezTo>
                      <a:pt x="237" y="108"/>
                      <a:pt x="236" y="108"/>
                      <a:pt x="234" y="108"/>
                    </a:cubicBezTo>
                    <a:cubicBezTo>
                      <a:pt x="231" y="108"/>
                      <a:pt x="230" y="108"/>
                      <a:pt x="230" y="105"/>
                    </a:cubicBezTo>
                    <a:cubicBezTo>
                      <a:pt x="231" y="103"/>
                      <a:pt x="230" y="100"/>
                      <a:pt x="230" y="98"/>
                    </a:cubicBezTo>
                    <a:cubicBezTo>
                      <a:pt x="231" y="95"/>
                      <a:pt x="233" y="93"/>
                      <a:pt x="234" y="90"/>
                    </a:cubicBezTo>
                    <a:cubicBezTo>
                      <a:pt x="235" y="88"/>
                      <a:pt x="235" y="87"/>
                      <a:pt x="237" y="86"/>
                    </a:cubicBezTo>
                    <a:cubicBezTo>
                      <a:pt x="238" y="86"/>
                      <a:pt x="237" y="85"/>
                      <a:pt x="237" y="84"/>
                    </a:cubicBezTo>
                    <a:cubicBezTo>
                      <a:pt x="238" y="84"/>
                      <a:pt x="240" y="82"/>
                      <a:pt x="240" y="82"/>
                    </a:cubicBezTo>
                    <a:cubicBezTo>
                      <a:pt x="240" y="82"/>
                      <a:pt x="240" y="82"/>
                      <a:pt x="239" y="81"/>
                    </a:cubicBezTo>
                    <a:cubicBezTo>
                      <a:pt x="239" y="81"/>
                      <a:pt x="240" y="81"/>
                      <a:pt x="240" y="81"/>
                    </a:cubicBezTo>
                    <a:cubicBezTo>
                      <a:pt x="240" y="79"/>
                      <a:pt x="242" y="80"/>
                      <a:pt x="243" y="80"/>
                    </a:cubicBezTo>
                    <a:cubicBezTo>
                      <a:pt x="244" y="80"/>
                      <a:pt x="244" y="79"/>
                      <a:pt x="244" y="79"/>
                    </a:cubicBezTo>
                    <a:cubicBezTo>
                      <a:pt x="245" y="77"/>
                      <a:pt x="243" y="78"/>
                      <a:pt x="242" y="77"/>
                    </a:cubicBezTo>
                    <a:cubicBezTo>
                      <a:pt x="242" y="77"/>
                      <a:pt x="244" y="77"/>
                      <a:pt x="244" y="77"/>
                    </a:cubicBezTo>
                    <a:cubicBezTo>
                      <a:pt x="245" y="76"/>
                      <a:pt x="246" y="77"/>
                      <a:pt x="246" y="77"/>
                    </a:cubicBezTo>
                    <a:cubicBezTo>
                      <a:pt x="248" y="79"/>
                      <a:pt x="248" y="77"/>
                      <a:pt x="250" y="76"/>
                    </a:cubicBezTo>
                    <a:cubicBezTo>
                      <a:pt x="252" y="74"/>
                      <a:pt x="248" y="72"/>
                      <a:pt x="246" y="71"/>
                    </a:cubicBezTo>
                    <a:cubicBezTo>
                      <a:pt x="245" y="71"/>
                      <a:pt x="241" y="72"/>
                      <a:pt x="241" y="72"/>
                    </a:cubicBezTo>
                    <a:cubicBezTo>
                      <a:pt x="240" y="70"/>
                      <a:pt x="243" y="70"/>
                      <a:pt x="240" y="69"/>
                    </a:cubicBezTo>
                    <a:cubicBezTo>
                      <a:pt x="239" y="69"/>
                      <a:pt x="234" y="69"/>
                      <a:pt x="234" y="68"/>
                    </a:cubicBezTo>
                    <a:cubicBezTo>
                      <a:pt x="234" y="67"/>
                      <a:pt x="236" y="67"/>
                      <a:pt x="236" y="67"/>
                    </a:cubicBezTo>
                    <a:cubicBezTo>
                      <a:pt x="237" y="66"/>
                      <a:pt x="237" y="67"/>
                      <a:pt x="238" y="67"/>
                    </a:cubicBezTo>
                    <a:cubicBezTo>
                      <a:pt x="237" y="68"/>
                      <a:pt x="240" y="68"/>
                      <a:pt x="240" y="68"/>
                    </a:cubicBezTo>
                    <a:cubicBezTo>
                      <a:pt x="242" y="68"/>
                      <a:pt x="245" y="70"/>
                      <a:pt x="246" y="70"/>
                    </a:cubicBezTo>
                    <a:cubicBezTo>
                      <a:pt x="247" y="70"/>
                      <a:pt x="248" y="71"/>
                      <a:pt x="249" y="71"/>
                    </a:cubicBezTo>
                    <a:cubicBezTo>
                      <a:pt x="251" y="72"/>
                      <a:pt x="250" y="71"/>
                      <a:pt x="251" y="71"/>
                    </a:cubicBezTo>
                    <a:cubicBezTo>
                      <a:pt x="252" y="71"/>
                      <a:pt x="255" y="71"/>
                      <a:pt x="254" y="70"/>
                    </a:cubicBezTo>
                    <a:cubicBezTo>
                      <a:pt x="253" y="69"/>
                      <a:pt x="254" y="67"/>
                      <a:pt x="255" y="66"/>
                    </a:cubicBezTo>
                    <a:cubicBezTo>
                      <a:pt x="255" y="67"/>
                      <a:pt x="258" y="68"/>
                      <a:pt x="258" y="68"/>
                    </a:cubicBezTo>
                    <a:cubicBezTo>
                      <a:pt x="260" y="68"/>
                      <a:pt x="261" y="68"/>
                      <a:pt x="263" y="67"/>
                    </a:cubicBezTo>
                    <a:cubicBezTo>
                      <a:pt x="264" y="66"/>
                      <a:pt x="265" y="64"/>
                      <a:pt x="266" y="63"/>
                    </a:cubicBezTo>
                    <a:cubicBezTo>
                      <a:pt x="267" y="62"/>
                      <a:pt x="269" y="61"/>
                      <a:pt x="268" y="59"/>
                    </a:cubicBezTo>
                    <a:cubicBezTo>
                      <a:pt x="267" y="57"/>
                      <a:pt x="264" y="58"/>
                      <a:pt x="263" y="58"/>
                    </a:cubicBezTo>
                    <a:cubicBezTo>
                      <a:pt x="260" y="58"/>
                      <a:pt x="258" y="57"/>
                      <a:pt x="256" y="56"/>
                    </a:cubicBezTo>
                    <a:cubicBezTo>
                      <a:pt x="255" y="55"/>
                      <a:pt x="254" y="54"/>
                      <a:pt x="252" y="53"/>
                    </a:cubicBezTo>
                    <a:cubicBezTo>
                      <a:pt x="252" y="53"/>
                      <a:pt x="247" y="53"/>
                      <a:pt x="247" y="53"/>
                    </a:cubicBezTo>
                    <a:cubicBezTo>
                      <a:pt x="247" y="52"/>
                      <a:pt x="252" y="53"/>
                      <a:pt x="253" y="53"/>
                    </a:cubicBezTo>
                    <a:cubicBezTo>
                      <a:pt x="255" y="53"/>
                      <a:pt x="255" y="52"/>
                      <a:pt x="257" y="53"/>
                    </a:cubicBezTo>
                    <a:cubicBezTo>
                      <a:pt x="261" y="55"/>
                      <a:pt x="265" y="59"/>
                      <a:pt x="269" y="56"/>
                    </a:cubicBezTo>
                    <a:cubicBezTo>
                      <a:pt x="271" y="54"/>
                      <a:pt x="272" y="53"/>
                      <a:pt x="273" y="51"/>
                    </a:cubicBezTo>
                    <a:cubicBezTo>
                      <a:pt x="274" y="50"/>
                      <a:pt x="268" y="49"/>
                      <a:pt x="271" y="47"/>
                    </a:cubicBezTo>
                    <a:cubicBezTo>
                      <a:pt x="272" y="47"/>
                      <a:pt x="275" y="47"/>
                      <a:pt x="276" y="48"/>
                    </a:cubicBezTo>
                    <a:cubicBezTo>
                      <a:pt x="279" y="48"/>
                      <a:pt x="279" y="50"/>
                      <a:pt x="282" y="48"/>
                    </a:cubicBezTo>
                    <a:cubicBezTo>
                      <a:pt x="282" y="48"/>
                      <a:pt x="285" y="49"/>
                      <a:pt x="284" y="47"/>
                    </a:cubicBezTo>
                    <a:cubicBezTo>
                      <a:pt x="283" y="46"/>
                      <a:pt x="279" y="44"/>
                      <a:pt x="278" y="44"/>
                    </a:cubicBezTo>
                    <a:cubicBezTo>
                      <a:pt x="280" y="43"/>
                      <a:pt x="282" y="45"/>
                      <a:pt x="284" y="45"/>
                    </a:cubicBezTo>
                    <a:cubicBezTo>
                      <a:pt x="285" y="45"/>
                      <a:pt x="287" y="50"/>
                      <a:pt x="289" y="49"/>
                    </a:cubicBezTo>
                    <a:cubicBezTo>
                      <a:pt x="289" y="49"/>
                      <a:pt x="288" y="48"/>
                      <a:pt x="288" y="48"/>
                    </a:cubicBezTo>
                    <a:cubicBezTo>
                      <a:pt x="289" y="47"/>
                      <a:pt x="290" y="47"/>
                      <a:pt x="292" y="46"/>
                    </a:cubicBezTo>
                    <a:cubicBezTo>
                      <a:pt x="293" y="45"/>
                      <a:pt x="296" y="42"/>
                      <a:pt x="297" y="41"/>
                    </a:cubicBezTo>
                    <a:cubicBezTo>
                      <a:pt x="297" y="38"/>
                      <a:pt x="295" y="38"/>
                      <a:pt x="293" y="36"/>
                    </a:cubicBezTo>
                    <a:cubicBezTo>
                      <a:pt x="293" y="36"/>
                      <a:pt x="290" y="30"/>
                      <a:pt x="290" y="31"/>
                    </a:cubicBezTo>
                    <a:cubicBezTo>
                      <a:pt x="291" y="30"/>
                      <a:pt x="295" y="30"/>
                      <a:pt x="296" y="30"/>
                    </a:cubicBezTo>
                    <a:cubicBezTo>
                      <a:pt x="299" y="29"/>
                      <a:pt x="294" y="28"/>
                      <a:pt x="294" y="27"/>
                    </a:cubicBezTo>
                    <a:cubicBezTo>
                      <a:pt x="293" y="26"/>
                      <a:pt x="297" y="26"/>
                      <a:pt x="297" y="25"/>
                    </a:cubicBezTo>
                    <a:cubicBezTo>
                      <a:pt x="297" y="25"/>
                      <a:pt x="287" y="21"/>
                      <a:pt x="287" y="21"/>
                    </a:cubicBezTo>
                    <a:cubicBezTo>
                      <a:pt x="288" y="21"/>
                      <a:pt x="290" y="20"/>
                      <a:pt x="291" y="20"/>
                    </a:cubicBezTo>
                    <a:cubicBezTo>
                      <a:pt x="288" y="20"/>
                      <a:pt x="285" y="19"/>
                      <a:pt x="282" y="19"/>
                    </a:cubicBezTo>
                    <a:cubicBezTo>
                      <a:pt x="280" y="19"/>
                      <a:pt x="277" y="20"/>
                      <a:pt x="276" y="19"/>
                    </a:cubicBezTo>
                    <a:cubicBezTo>
                      <a:pt x="278" y="20"/>
                      <a:pt x="275" y="21"/>
                      <a:pt x="276" y="23"/>
                    </a:cubicBezTo>
                    <a:cubicBezTo>
                      <a:pt x="277" y="24"/>
                      <a:pt x="280" y="25"/>
                      <a:pt x="280" y="26"/>
                    </a:cubicBezTo>
                    <a:cubicBezTo>
                      <a:pt x="280" y="26"/>
                      <a:pt x="278" y="27"/>
                      <a:pt x="278" y="27"/>
                    </a:cubicBezTo>
                    <a:cubicBezTo>
                      <a:pt x="278" y="27"/>
                      <a:pt x="280" y="28"/>
                      <a:pt x="279" y="28"/>
                    </a:cubicBezTo>
                    <a:cubicBezTo>
                      <a:pt x="277" y="29"/>
                      <a:pt x="276" y="27"/>
                      <a:pt x="275" y="31"/>
                    </a:cubicBezTo>
                    <a:cubicBezTo>
                      <a:pt x="274" y="33"/>
                      <a:pt x="274" y="35"/>
                      <a:pt x="273" y="37"/>
                    </a:cubicBezTo>
                    <a:cubicBezTo>
                      <a:pt x="272" y="37"/>
                      <a:pt x="271" y="38"/>
                      <a:pt x="271" y="39"/>
                    </a:cubicBezTo>
                    <a:cubicBezTo>
                      <a:pt x="271" y="40"/>
                      <a:pt x="270" y="40"/>
                      <a:pt x="270" y="41"/>
                    </a:cubicBezTo>
                    <a:cubicBezTo>
                      <a:pt x="267" y="42"/>
                      <a:pt x="268" y="43"/>
                      <a:pt x="266" y="40"/>
                    </a:cubicBezTo>
                    <a:cubicBezTo>
                      <a:pt x="265" y="39"/>
                      <a:pt x="262" y="37"/>
                      <a:pt x="262" y="35"/>
                    </a:cubicBezTo>
                    <a:cubicBezTo>
                      <a:pt x="262" y="35"/>
                      <a:pt x="262" y="32"/>
                      <a:pt x="263" y="32"/>
                    </a:cubicBezTo>
                    <a:cubicBezTo>
                      <a:pt x="263" y="32"/>
                      <a:pt x="265" y="33"/>
                      <a:pt x="265" y="31"/>
                    </a:cubicBezTo>
                    <a:cubicBezTo>
                      <a:pt x="264" y="29"/>
                      <a:pt x="264" y="28"/>
                      <a:pt x="262" y="26"/>
                    </a:cubicBezTo>
                    <a:cubicBezTo>
                      <a:pt x="260" y="25"/>
                      <a:pt x="258" y="23"/>
                      <a:pt x="256" y="25"/>
                    </a:cubicBezTo>
                    <a:cubicBezTo>
                      <a:pt x="255" y="26"/>
                      <a:pt x="255" y="28"/>
                      <a:pt x="255" y="30"/>
                    </a:cubicBezTo>
                    <a:cubicBezTo>
                      <a:pt x="255" y="31"/>
                      <a:pt x="251" y="31"/>
                      <a:pt x="251" y="30"/>
                    </a:cubicBezTo>
                    <a:cubicBezTo>
                      <a:pt x="251" y="29"/>
                      <a:pt x="251" y="26"/>
                      <a:pt x="250" y="25"/>
                    </a:cubicBezTo>
                    <a:cubicBezTo>
                      <a:pt x="246" y="22"/>
                      <a:pt x="251" y="25"/>
                      <a:pt x="251" y="24"/>
                    </a:cubicBezTo>
                    <a:cubicBezTo>
                      <a:pt x="252" y="24"/>
                      <a:pt x="253" y="23"/>
                      <a:pt x="252" y="23"/>
                    </a:cubicBezTo>
                    <a:cubicBezTo>
                      <a:pt x="252" y="22"/>
                      <a:pt x="251" y="21"/>
                      <a:pt x="250" y="22"/>
                    </a:cubicBezTo>
                    <a:cubicBezTo>
                      <a:pt x="249" y="23"/>
                      <a:pt x="249" y="21"/>
                      <a:pt x="248" y="21"/>
                    </a:cubicBezTo>
                    <a:cubicBezTo>
                      <a:pt x="247" y="20"/>
                      <a:pt x="246" y="22"/>
                      <a:pt x="245" y="21"/>
                    </a:cubicBezTo>
                    <a:cubicBezTo>
                      <a:pt x="243" y="20"/>
                      <a:pt x="242" y="21"/>
                      <a:pt x="243" y="18"/>
                    </a:cubicBezTo>
                    <a:cubicBezTo>
                      <a:pt x="243" y="18"/>
                      <a:pt x="243" y="18"/>
                      <a:pt x="244" y="18"/>
                    </a:cubicBezTo>
                    <a:cubicBezTo>
                      <a:pt x="244" y="17"/>
                      <a:pt x="244" y="17"/>
                      <a:pt x="244" y="16"/>
                    </a:cubicBezTo>
                    <a:cubicBezTo>
                      <a:pt x="245" y="16"/>
                      <a:pt x="245" y="16"/>
                      <a:pt x="246" y="16"/>
                    </a:cubicBezTo>
                    <a:cubicBezTo>
                      <a:pt x="245" y="16"/>
                      <a:pt x="244" y="13"/>
                      <a:pt x="244" y="13"/>
                    </a:cubicBezTo>
                    <a:cubicBezTo>
                      <a:pt x="243" y="11"/>
                      <a:pt x="241" y="11"/>
                      <a:pt x="241" y="10"/>
                    </a:cubicBezTo>
                    <a:cubicBezTo>
                      <a:pt x="239" y="9"/>
                      <a:pt x="240" y="9"/>
                      <a:pt x="239" y="7"/>
                    </a:cubicBezTo>
                    <a:cubicBezTo>
                      <a:pt x="239" y="5"/>
                      <a:pt x="237" y="4"/>
                      <a:pt x="237" y="3"/>
                    </a:cubicBezTo>
                    <a:cubicBezTo>
                      <a:pt x="236" y="1"/>
                      <a:pt x="234" y="1"/>
                      <a:pt x="232" y="1"/>
                    </a:cubicBezTo>
                    <a:cubicBezTo>
                      <a:pt x="231" y="1"/>
                      <a:pt x="232" y="0"/>
                      <a:pt x="230" y="0"/>
                    </a:cubicBezTo>
                    <a:cubicBezTo>
                      <a:pt x="229" y="0"/>
                      <a:pt x="228" y="0"/>
                      <a:pt x="228" y="2"/>
                    </a:cubicBezTo>
                    <a:cubicBezTo>
                      <a:pt x="228" y="2"/>
                      <a:pt x="225" y="3"/>
                      <a:pt x="225" y="3"/>
                    </a:cubicBezTo>
                    <a:cubicBezTo>
                      <a:pt x="226" y="3"/>
                      <a:pt x="228" y="3"/>
                      <a:pt x="228" y="4"/>
                    </a:cubicBezTo>
                    <a:cubicBezTo>
                      <a:pt x="228" y="4"/>
                      <a:pt x="226" y="5"/>
                      <a:pt x="226" y="5"/>
                    </a:cubicBezTo>
                    <a:cubicBezTo>
                      <a:pt x="225" y="6"/>
                      <a:pt x="224" y="4"/>
                      <a:pt x="223" y="6"/>
                    </a:cubicBezTo>
                    <a:cubicBezTo>
                      <a:pt x="222" y="6"/>
                      <a:pt x="221" y="9"/>
                      <a:pt x="221" y="10"/>
                    </a:cubicBezTo>
                    <a:cubicBezTo>
                      <a:pt x="222" y="10"/>
                      <a:pt x="224" y="10"/>
                      <a:pt x="225" y="11"/>
                    </a:cubicBezTo>
                    <a:cubicBezTo>
                      <a:pt x="224" y="10"/>
                      <a:pt x="222" y="14"/>
                      <a:pt x="222" y="15"/>
                    </a:cubicBezTo>
                    <a:cubicBezTo>
                      <a:pt x="222" y="16"/>
                      <a:pt x="224" y="18"/>
                      <a:pt x="225" y="19"/>
                    </a:cubicBezTo>
                    <a:cubicBezTo>
                      <a:pt x="226" y="19"/>
                      <a:pt x="228" y="21"/>
                      <a:pt x="229" y="21"/>
                    </a:cubicBezTo>
                    <a:cubicBezTo>
                      <a:pt x="231" y="20"/>
                      <a:pt x="231" y="20"/>
                      <a:pt x="232" y="21"/>
                    </a:cubicBezTo>
                    <a:cubicBezTo>
                      <a:pt x="233" y="21"/>
                      <a:pt x="235" y="23"/>
                      <a:pt x="235" y="23"/>
                    </a:cubicBezTo>
                    <a:cubicBezTo>
                      <a:pt x="234" y="24"/>
                      <a:pt x="233" y="22"/>
                      <a:pt x="233" y="24"/>
                    </a:cubicBezTo>
                    <a:cubicBezTo>
                      <a:pt x="233" y="26"/>
                      <a:pt x="232" y="26"/>
                      <a:pt x="232" y="27"/>
                    </a:cubicBezTo>
                    <a:cubicBezTo>
                      <a:pt x="231" y="29"/>
                      <a:pt x="233" y="29"/>
                      <a:pt x="234" y="28"/>
                    </a:cubicBezTo>
                    <a:cubicBezTo>
                      <a:pt x="234" y="28"/>
                      <a:pt x="236" y="25"/>
                      <a:pt x="236" y="26"/>
                    </a:cubicBezTo>
                    <a:cubicBezTo>
                      <a:pt x="237" y="27"/>
                      <a:pt x="236" y="29"/>
                      <a:pt x="236" y="30"/>
                    </a:cubicBezTo>
                    <a:cubicBezTo>
                      <a:pt x="235" y="31"/>
                      <a:pt x="234" y="31"/>
                      <a:pt x="233" y="31"/>
                    </a:cubicBezTo>
                    <a:cubicBezTo>
                      <a:pt x="233" y="32"/>
                      <a:pt x="233" y="33"/>
                      <a:pt x="232" y="34"/>
                    </a:cubicBezTo>
                    <a:cubicBezTo>
                      <a:pt x="231" y="34"/>
                      <a:pt x="229" y="34"/>
                      <a:pt x="228" y="35"/>
                    </a:cubicBezTo>
                    <a:cubicBezTo>
                      <a:pt x="227" y="35"/>
                      <a:pt x="226" y="37"/>
                      <a:pt x="226" y="37"/>
                    </a:cubicBezTo>
                    <a:cubicBezTo>
                      <a:pt x="227" y="38"/>
                      <a:pt x="228" y="39"/>
                      <a:pt x="228" y="41"/>
                    </a:cubicBezTo>
                    <a:cubicBezTo>
                      <a:pt x="228" y="42"/>
                      <a:pt x="227" y="41"/>
                      <a:pt x="226" y="40"/>
                    </a:cubicBezTo>
                    <a:cubicBezTo>
                      <a:pt x="226" y="40"/>
                      <a:pt x="225" y="40"/>
                      <a:pt x="225" y="41"/>
                    </a:cubicBezTo>
                    <a:cubicBezTo>
                      <a:pt x="224" y="41"/>
                      <a:pt x="222" y="40"/>
                      <a:pt x="222" y="39"/>
                    </a:cubicBezTo>
                    <a:cubicBezTo>
                      <a:pt x="222" y="38"/>
                      <a:pt x="224" y="35"/>
                      <a:pt x="224" y="34"/>
                    </a:cubicBezTo>
                    <a:cubicBezTo>
                      <a:pt x="225" y="32"/>
                      <a:pt x="222" y="34"/>
                      <a:pt x="222" y="34"/>
                    </a:cubicBezTo>
                    <a:cubicBezTo>
                      <a:pt x="221" y="34"/>
                      <a:pt x="218" y="32"/>
                      <a:pt x="217" y="31"/>
                    </a:cubicBezTo>
                    <a:cubicBezTo>
                      <a:pt x="215" y="30"/>
                      <a:pt x="216" y="32"/>
                      <a:pt x="214" y="32"/>
                    </a:cubicBezTo>
                    <a:cubicBezTo>
                      <a:pt x="213" y="32"/>
                      <a:pt x="210" y="31"/>
                      <a:pt x="212" y="33"/>
                    </a:cubicBezTo>
                    <a:cubicBezTo>
                      <a:pt x="213" y="34"/>
                      <a:pt x="213" y="35"/>
                      <a:pt x="215" y="35"/>
                    </a:cubicBezTo>
                    <a:cubicBezTo>
                      <a:pt x="216" y="35"/>
                      <a:pt x="218" y="35"/>
                      <a:pt x="218" y="37"/>
                    </a:cubicBezTo>
                    <a:cubicBezTo>
                      <a:pt x="220" y="41"/>
                      <a:pt x="214" y="36"/>
                      <a:pt x="213" y="35"/>
                    </a:cubicBezTo>
                    <a:cubicBezTo>
                      <a:pt x="211" y="35"/>
                      <a:pt x="211" y="37"/>
                      <a:pt x="209" y="37"/>
                    </a:cubicBezTo>
                    <a:cubicBezTo>
                      <a:pt x="207" y="37"/>
                      <a:pt x="206" y="36"/>
                      <a:pt x="204" y="36"/>
                    </a:cubicBezTo>
                    <a:cubicBezTo>
                      <a:pt x="200" y="37"/>
                      <a:pt x="197" y="37"/>
                      <a:pt x="193" y="37"/>
                    </a:cubicBezTo>
                    <a:cubicBezTo>
                      <a:pt x="190" y="36"/>
                      <a:pt x="186" y="34"/>
                      <a:pt x="182" y="33"/>
                    </a:cubicBezTo>
                    <a:cubicBezTo>
                      <a:pt x="181" y="33"/>
                      <a:pt x="179" y="33"/>
                      <a:pt x="178" y="32"/>
                    </a:cubicBezTo>
                    <a:cubicBezTo>
                      <a:pt x="177" y="30"/>
                      <a:pt x="177" y="28"/>
                      <a:pt x="176" y="28"/>
                    </a:cubicBezTo>
                    <a:cubicBezTo>
                      <a:pt x="174" y="27"/>
                      <a:pt x="172" y="28"/>
                      <a:pt x="171" y="28"/>
                    </a:cubicBezTo>
                    <a:cubicBezTo>
                      <a:pt x="168" y="29"/>
                      <a:pt x="166" y="29"/>
                      <a:pt x="164" y="29"/>
                    </a:cubicBezTo>
                    <a:cubicBezTo>
                      <a:pt x="163" y="30"/>
                      <a:pt x="161" y="31"/>
                      <a:pt x="161" y="32"/>
                    </a:cubicBezTo>
                    <a:cubicBezTo>
                      <a:pt x="161" y="32"/>
                      <a:pt x="165" y="34"/>
                      <a:pt x="166" y="34"/>
                    </a:cubicBezTo>
                    <a:cubicBezTo>
                      <a:pt x="166" y="34"/>
                      <a:pt x="165" y="31"/>
                      <a:pt x="167" y="32"/>
                    </a:cubicBezTo>
                    <a:cubicBezTo>
                      <a:pt x="168" y="32"/>
                      <a:pt x="168" y="33"/>
                      <a:pt x="169" y="32"/>
                    </a:cubicBezTo>
                    <a:cubicBezTo>
                      <a:pt x="170" y="32"/>
                      <a:pt x="176" y="28"/>
                      <a:pt x="176" y="30"/>
                    </a:cubicBezTo>
                    <a:cubicBezTo>
                      <a:pt x="176" y="31"/>
                      <a:pt x="173" y="32"/>
                      <a:pt x="172" y="33"/>
                    </a:cubicBezTo>
                    <a:cubicBezTo>
                      <a:pt x="171" y="34"/>
                      <a:pt x="169" y="34"/>
                      <a:pt x="167" y="34"/>
                    </a:cubicBezTo>
                    <a:cubicBezTo>
                      <a:pt x="166" y="35"/>
                      <a:pt x="163" y="37"/>
                      <a:pt x="165" y="38"/>
                    </a:cubicBezTo>
                    <a:cubicBezTo>
                      <a:pt x="167" y="38"/>
                      <a:pt x="167" y="39"/>
                      <a:pt x="166" y="41"/>
                    </a:cubicBezTo>
                    <a:cubicBezTo>
                      <a:pt x="166" y="42"/>
                      <a:pt x="168" y="42"/>
                      <a:pt x="168" y="43"/>
                    </a:cubicBezTo>
                    <a:cubicBezTo>
                      <a:pt x="169" y="44"/>
                      <a:pt x="169" y="46"/>
                      <a:pt x="167" y="44"/>
                    </a:cubicBezTo>
                    <a:cubicBezTo>
                      <a:pt x="165" y="42"/>
                      <a:pt x="167" y="46"/>
                      <a:pt x="166" y="45"/>
                    </a:cubicBezTo>
                    <a:cubicBezTo>
                      <a:pt x="165" y="45"/>
                      <a:pt x="163" y="42"/>
                      <a:pt x="162" y="43"/>
                    </a:cubicBezTo>
                    <a:cubicBezTo>
                      <a:pt x="164" y="42"/>
                      <a:pt x="167" y="43"/>
                      <a:pt x="164" y="41"/>
                    </a:cubicBezTo>
                    <a:cubicBezTo>
                      <a:pt x="165" y="41"/>
                      <a:pt x="166" y="40"/>
                      <a:pt x="164" y="39"/>
                    </a:cubicBezTo>
                    <a:cubicBezTo>
                      <a:pt x="166" y="40"/>
                      <a:pt x="161" y="40"/>
                      <a:pt x="162" y="40"/>
                    </a:cubicBezTo>
                    <a:cubicBezTo>
                      <a:pt x="162" y="39"/>
                      <a:pt x="162" y="39"/>
                      <a:pt x="163" y="39"/>
                    </a:cubicBezTo>
                    <a:cubicBezTo>
                      <a:pt x="163" y="38"/>
                      <a:pt x="160" y="40"/>
                      <a:pt x="160" y="40"/>
                    </a:cubicBezTo>
                    <a:cubicBezTo>
                      <a:pt x="159" y="40"/>
                      <a:pt x="160" y="38"/>
                      <a:pt x="159" y="37"/>
                    </a:cubicBezTo>
                    <a:cubicBezTo>
                      <a:pt x="159" y="37"/>
                      <a:pt x="157" y="37"/>
                      <a:pt x="157" y="37"/>
                    </a:cubicBezTo>
                    <a:cubicBezTo>
                      <a:pt x="155" y="37"/>
                      <a:pt x="155" y="34"/>
                      <a:pt x="153" y="35"/>
                    </a:cubicBezTo>
                    <a:cubicBezTo>
                      <a:pt x="151" y="37"/>
                      <a:pt x="150" y="37"/>
                      <a:pt x="147" y="37"/>
                    </a:cubicBezTo>
                    <a:cubicBezTo>
                      <a:pt x="143" y="37"/>
                      <a:pt x="140" y="37"/>
                      <a:pt x="136" y="37"/>
                    </a:cubicBezTo>
                    <a:cubicBezTo>
                      <a:pt x="135" y="37"/>
                      <a:pt x="128" y="37"/>
                      <a:pt x="128" y="36"/>
                    </a:cubicBezTo>
                    <a:cubicBezTo>
                      <a:pt x="127" y="36"/>
                      <a:pt x="130" y="34"/>
                      <a:pt x="131" y="33"/>
                    </a:cubicBezTo>
                    <a:cubicBezTo>
                      <a:pt x="132" y="32"/>
                      <a:pt x="133" y="33"/>
                      <a:pt x="135" y="33"/>
                    </a:cubicBezTo>
                    <a:cubicBezTo>
                      <a:pt x="136" y="32"/>
                      <a:pt x="133" y="30"/>
                      <a:pt x="133" y="30"/>
                    </a:cubicBezTo>
                    <a:cubicBezTo>
                      <a:pt x="131" y="28"/>
                      <a:pt x="130" y="28"/>
                      <a:pt x="128" y="27"/>
                    </a:cubicBezTo>
                    <a:cubicBezTo>
                      <a:pt x="127" y="27"/>
                      <a:pt x="126" y="26"/>
                      <a:pt x="125" y="27"/>
                    </a:cubicBezTo>
                    <a:cubicBezTo>
                      <a:pt x="124" y="28"/>
                      <a:pt x="123" y="29"/>
                      <a:pt x="122" y="28"/>
                    </a:cubicBezTo>
                    <a:cubicBezTo>
                      <a:pt x="119" y="26"/>
                      <a:pt x="116" y="26"/>
                      <a:pt x="113" y="25"/>
                    </a:cubicBezTo>
                    <a:cubicBezTo>
                      <a:pt x="109" y="24"/>
                      <a:pt x="106" y="24"/>
                      <a:pt x="102" y="22"/>
                    </a:cubicBezTo>
                    <a:cubicBezTo>
                      <a:pt x="99" y="20"/>
                      <a:pt x="97" y="19"/>
                      <a:pt x="93" y="19"/>
                    </a:cubicBezTo>
                    <a:cubicBezTo>
                      <a:pt x="92" y="19"/>
                      <a:pt x="91" y="19"/>
                      <a:pt x="90" y="20"/>
                    </a:cubicBezTo>
                    <a:cubicBezTo>
                      <a:pt x="89" y="21"/>
                      <a:pt x="88" y="23"/>
                      <a:pt x="87" y="23"/>
                    </a:cubicBezTo>
                    <a:cubicBezTo>
                      <a:pt x="86" y="23"/>
                      <a:pt x="83" y="24"/>
                      <a:pt x="83" y="23"/>
                    </a:cubicBezTo>
                    <a:cubicBezTo>
                      <a:pt x="83" y="22"/>
                      <a:pt x="85" y="21"/>
                      <a:pt x="85" y="20"/>
                    </a:cubicBezTo>
                    <a:cubicBezTo>
                      <a:pt x="85" y="20"/>
                      <a:pt x="82" y="21"/>
                      <a:pt x="82" y="20"/>
                    </a:cubicBezTo>
                    <a:cubicBezTo>
                      <a:pt x="83" y="19"/>
                      <a:pt x="83" y="18"/>
                      <a:pt x="82" y="17"/>
                    </a:cubicBezTo>
                    <a:cubicBezTo>
                      <a:pt x="82" y="15"/>
                      <a:pt x="78" y="17"/>
                      <a:pt x="78" y="18"/>
                    </a:cubicBezTo>
                    <a:cubicBezTo>
                      <a:pt x="78" y="18"/>
                      <a:pt x="80" y="17"/>
                      <a:pt x="80" y="18"/>
                    </a:cubicBezTo>
                    <a:cubicBezTo>
                      <a:pt x="81" y="18"/>
                      <a:pt x="77" y="20"/>
                      <a:pt x="80" y="20"/>
                    </a:cubicBezTo>
                    <a:cubicBezTo>
                      <a:pt x="79" y="20"/>
                      <a:pt x="78" y="20"/>
                      <a:pt x="78" y="22"/>
                    </a:cubicBezTo>
                    <a:cubicBezTo>
                      <a:pt x="78" y="23"/>
                      <a:pt x="77" y="24"/>
                      <a:pt x="76" y="23"/>
                    </a:cubicBezTo>
                    <a:cubicBezTo>
                      <a:pt x="73" y="22"/>
                      <a:pt x="72" y="21"/>
                      <a:pt x="71" y="18"/>
                    </a:cubicBezTo>
                    <a:cubicBezTo>
                      <a:pt x="70" y="16"/>
                      <a:pt x="68" y="15"/>
                      <a:pt x="66" y="13"/>
                    </a:cubicBezTo>
                    <a:cubicBezTo>
                      <a:pt x="65" y="13"/>
                      <a:pt x="64" y="11"/>
                      <a:pt x="63" y="12"/>
                    </a:cubicBezTo>
                    <a:cubicBezTo>
                      <a:pt x="63" y="14"/>
                      <a:pt x="66" y="15"/>
                      <a:pt x="67" y="16"/>
                    </a:cubicBezTo>
                    <a:cubicBezTo>
                      <a:pt x="67" y="15"/>
                      <a:pt x="63" y="16"/>
                      <a:pt x="63" y="17"/>
                    </a:cubicBezTo>
                    <a:cubicBezTo>
                      <a:pt x="62" y="18"/>
                      <a:pt x="63" y="18"/>
                      <a:pt x="62" y="19"/>
                    </a:cubicBezTo>
                    <a:cubicBezTo>
                      <a:pt x="61" y="19"/>
                      <a:pt x="60" y="21"/>
                      <a:pt x="59" y="20"/>
                    </a:cubicBezTo>
                    <a:cubicBezTo>
                      <a:pt x="59" y="20"/>
                      <a:pt x="59" y="19"/>
                      <a:pt x="59" y="19"/>
                    </a:cubicBezTo>
                    <a:cubicBezTo>
                      <a:pt x="59" y="18"/>
                      <a:pt x="54" y="20"/>
                      <a:pt x="54" y="21"/>
                    </a:cubicBezTo>
                    <a:cubicBezTo>
                      <a:pt x="53" y="22"/>
                      <a:pt x="52" y="23"/>
                      <a:pt x="50" y="24"/>
                    </a:cubicBezTo>
                    <a:cubicBezTo>
                      <a:pt x="49" y="25"/>
                      <a:pt x="50" y="22"/>
                      <a:pt x="49" y="22"/>
                    </a:cubicBezTo>
                    <a:cubicBezTo>
                      <a:pt x="48" y="22"/>
                      <a:pt x="47" y="23"/>
                      <a:pt x="46" y="23"/>
                    </a:cubicBezTo>
                    <a:cubicBezTo>
                      <a:pt x="45" y="23"/>
                      <a:pt x="45" y="25"/>
                      <a:pt x="44" y="25"/>
                    </a:cubicBezTo>
                    <a:cubicBezTo>
                      <a:pt x="43" y="25"/>
                      <a:pt x="40" y="27"/>
                      <a:pt x="41" y="27"/>
                    </a:cubicBezTo>
                    <a:cubicBezTo>
                      <a:pt x="41" y="28"/>
                      <a:pt x="43" y="28"/>
                      <a:pt x="40" y="29"/>
                    </a:cubicBezTo>
                    <a:cubicBezTo>
                      <a:pt x="40" y="29"/>
                      <a:pt x="37" y="29"/>
                      <a:pt x="37" y="28"/>
                    </a:cubicBezTo>
                    <a:cubicBezTo>
                      <a:pt x="37" y="27"/>
                      <a:pt x="40" y="26"/>
                      <a:pt x="40" y="26"/>
                    </a:cubicBezTo>
                    <a:cubicBezTo>
                      <a:pt x="41" y="24"/>
                      <a:pt x="43" y="23"/>
                      <a:pt x="44" y="22"/>
                    </a:cubicBezTo>
                    <a:cubicBezTo>
                      <a:pt x="46" y="21"/>
                      <a:pt x="47" y="21"/>
                      <a:pt x="49" y="22"/>
                    </a:cubicBezTo>
                    <a:cubicBezTo>
                      <a:pt x="48" y="22"/>
                      <a:pt x="56" y="18"/>
                      <a:pt x="56" y="18"/>
                    </a:cubicBezTo>
                    <a:cubicBezTo>
                      <a:pt x="58" y="17"/>
                      <a:pt x="57" y="16"/>
                      <a:pt x="56" y="16"/>
                    </a:cubicBezTo>
                    <a:cubicBezTo>
                      <a:pt x="54" y="16"/>
                      <a:pt x="52" y="16"/>
                      <a:pt x="50" y="17"/>
                    </a:cubicBezTo>
                    <a:cubicBezTo>
                      <a:pt x="49" y="17"/>
                      <a:pt x="49" y="19"/>
                      <a:pt x="47" y="19"/>
                    </a:cubicBezTo>
                    <a:cubicBezTo>
                      <a:pt x="46" y="19"/>
                      <a:pt x="44" y="20"/>
                      <a:pt x="43" y="20"/>
                    </a:cubicBezTo>
                    <a:cubicBezTo>
                      <a:pt x="41" y="20"/>
                      <a:pt x="36" y="25"/>
                      <a:pt x="35" y="24"/>
                    </a:cubicBezTo>
                    <a:cubicBezTo>
                      <a:pt x="34" y="24"/>
                      <a:pt x="36" y="23"/>
                      <a:pt x="36" y="22"/>
                    </a:cubicBezTo>
                    <a:cubicBezTo>
                      <a:pt x="36" y="22"/>
                      <a:pt x="33" y="21"/>
                      <a:pt x="33" y="21"/>
                    </a:cubicBezTo>
                    <a:cubicBezTo>
                      <a:pt x="33" y="21"/>
                      <a:pt x="30" y="23"/>
                      <a:pt x="29" y="23"/>
                    </a:cubicBezTo>
                    <a:cubicBezTo>
                      <a:pt x="28" y="23"/>
                      <a:pt x="26" y="24"/>
                      <a:pt x="25" y="25"/>
                    </a:cubicBezTo>
                    <a:cubicBezTo>
                      <a:pt x="24" y="25"/>
                      <a:pt x="26" y="26"/>
                      <a:pt x="26" y="26"/>
                    </a:cubicBezTo>
                    <a:cubicBezTo>
                      <a:pt x="27" y="26"/>
                      <a:pt x="26" y="27"/>
                      <a:pt x="26" y="27"/>
                    </a:cubicBezTo>
                    <a:cubicBezTo>
                      <a:pt x="26" y="28"/>
                      <a:pt x="30" y="27"/>
                      <a:pt x="30" y="27"/>
                    </a:cubicBezTo>
                    <a:cubicBezTo>
                      <a:pt x="31" y="26"/>
                      <a:pt x="33" y="25"/>
                      <a:pt x="34" y="24"/>
                    </a:cubicBezTo>
                    <a:cubicBezTo>
                      <a:pt x="29" y="26"/>
                      <a:pt x="34" y="27"/>
                      <a:pt x="33" y="29"/>
                    </a:cubicBezTo>
                    <a:cubicBezTo>
                      <a:pt x="33" y="29"/>
                      <a:pt x="32" y="28"/>
                      <a:pt x="32" y="28"/>
                    </a:cubicBezTo>
                    <a:cubicBezTo>
                      <a:pt x="30" y="27"/>
                      <a:pt x="29" y="28"/>
                      <a:pt x="28" y="29"/>
                    </a:cubicBezTo>
                    <a:cubicBezTo>
                      <a:pt x="27" y="29"/>
                      <a:pt x="23" y="28"/>
                      <a:pt x="21" y="28"/>
                    </a:cubicBezTo>
                    <a:cubicBezTo>
                      <a:pt x="19" y="28"/>
                      <a:pt x="16" y="26"/>
                      <a:pt x="14" y="25"/>
                    </a:cubicBezTo>
                    <a:cubicBezTo>
                      <a:pt x="13" y="25"/>
                      <a:pt x="12" y="24"/>
                      <a:pt x="11" y="24"/>
                    </a:cubicBezTo>
                    <a:cubicBezTo>
                      <a:pt x="10" y="23"/>
                      <a:pt x="9" y="21"/>
                      <a:pt x="10" y="21"/>
                    </a:cubicBezTo>
                    <a:cubicBezTo>
                      <a:pt x="9" y="21"/>
                      <a:pt x="7" y="21"/>
                      <a:pt x="6" y="22"/>
                    </a:cubicBezTo>
                    <a:cubicBezTo>
                      <a:pt x="4" y="22"/>
                      <a:pt x="2" y="22"/>
                      <a:pt x="0" y="21"/>
                    </a:cubicBezTo>
                    <a:cubicBezTo>
                      <a:pt x="0" y="41"/>
                      <a:pt x="0" y="61"/>
                      <a:pt x="0" y="80"/>
                    </a:cubicBezTo>
                    <a:cubicBezTo>
                      <a:pt x="0" y="85"/>
                      <a:pt x="0" y="89"/>
                      <a:pt x="0" y="94"/>
                    </a:cubicBezTo>
                    <a:cubicBezTo>
                      <a:pt x="0" y="95"/>
                      <a:pt x="0" y="96"/>
                      <a:pt x="0" y="97"/>
                    </a:cubicBezTo>
                    <a:cubicBezTo>
                      <a:pt x="0" y="99"/>
                      <a:pt x="2" y="97"/>
                      <a:pt x="3" y="97"/>
                    </a:cubicBezTo>
                    <a:cubicBezTo>
                      <a:pt x="5" y="98"/>
                      <a:pt x="5" y="97"/>
                      <a:pt x="7" y="97"/>
                    </a:cubicBezTo>
                    <a:cubicBezTo>
                      <a:pt x="9" y="97"/>
                      <a:pt x="9" y="98"/>
                      <a:pt x="10" y="99"/>
                    </a:cubicBezTo>
                    <a:cubicBezTo>
                      <a:pt x="11" y="101"/>
                      <a:pt x="16" y="107"/>
                      <a:pt x="18" y="107"/>
                    </a:cubicBezTo>
                    <a:cubicBezTo>
                      <a:pt x="19" y="107"/>
                      <a:pt x="21" y="106"/>
                      <a:pt x="22" y="105"/>
                    </a:cubicBezTo>
                    <a:cubicBezTo>
                      <a:pt x="23" y="104"/>
                      <a:pt x="22" y="103"/>
                      <a:pt x="23" y="102"/>
                    </a:cubicBezTo>
                    <a:cubicBezTo>
                      <a:pt x="24" y="102"/>
                      <a:pt x="28" y="101"/>
                      <a:pt x="28" y="102"/>
                    </a:cubicBezTo>
                    <a:cubicBezTo>
                      <a:pt x="30" y="104"/>
                      <a:pt x="32" y="105"/>
                      <a:pt x="33" y="107"/>
                    </a:cubicBezTo>
                    <a:cubicBezTo>
                      <a:pt x="35" y="109"/>
                      <a:pt x="37" y="110"/>
                      <a:pt x="38" y="112"/>
                    </a:cubicBezTo>
                    <a:cubicBezTo>
                      <a:pt x="39" y="113"/>
                      <a:pt x="39" y="114"/>
                      <a:pt x="40" y="116"/>
                    </a:cubicBezTo>
                    <a:cubicBezTo>
                      <a:pt x="42" y="118"/>
                      <a:pt x="43" y="122"/>
                      <a:pt x="46" y="124"/>
                    </a:cubicBezTo>
                    <a:cubicBezTo>
                      <a:pt x="48" y="126"/>
                      <a:pt x="52" y="127"/>
                      <a:pt x="54" y="128"/>
                    </a:cubicBezTo>
                    <a:cubicBezTo>
                      <a:pt x="56" y="129"/>
                      <a:pt x="53" y="130"/>
                      <a:pt x="54" y="132"/>
                    </a:cubicBezTo>
                    <a:cubicBezTo>
                      <a:pt x="55" y="132"/>
                      <a:pt x="56" y="132"/>
                      <a:pt x="56" y="133"/>
                    </a:cubicBezTo>
                    <a:cubicBezTo>
                      <a:pt x="56" y="133"/>
                      <a:pt x="55" y="136"/>
                      <a:pt x="56" y="135"/>
                    </a:cubicBezTo>
                    <a:cubicBezTo>
                      <a:pt x="55" y="136"/>
                      <a:pt x="53" y="136"/>
                      <a:pt x="53" y="138"/>
                    </a:cubicBezTo>
                    <a:cubicBezTo>
                      <a:pt x="52" y="139"/>
                      <a:pt x="55" y="141"/>
                      <a:pt x="56" y="141"/>
                    </a:cubicBezTo>
                    <a:cubicBezTo>
                      <a:pt x="56" y="141"/>
                      <a:pt x="54" y="143"/>
                      <a:pt x="54" y="143"/>
                    </a:cubicBezTo>
                    <a:cubicBezTo>
                      <a:pt x="54" y="143"/>
                      <a:pt x="53" y="142"/>
                      <a:pt x="53" y="141"/>
                    </a:cubicBezTo>
                    <a:cubicBezTo>
                      <a:pt x="52" y="141"/>
                      <a:pt x="53" y="143"/>
                      <a:pt x="53" y="143"/>
                    </a:cubicBezTo>
                    <a:cubicBezTo>
                      <a:pt x="54" y="144"/>
                      <a:pt x="53" y="145"/>
                      <a:pt x="54" y="146"/>
                    </a:cubicBezTo>
                    <a:cubicBezTo>
                      <a:pt x="55" y="148"/>
                      <a:pt x="55" y="148"/>
                      <a:pt x="57" y="147"/>
                    </a:cubicBezTo>
                    <a:cubicBezTo>
                      <a:pt x="57" y="147"/>
                      <a:pt x="58" y="147"/>
                      <a:pt x="58" y="147"/>
                    </a:cubicBezTo>
                    <a:cubicBezTo>
                      <a:pt x="59" y="147"/>
                      <a:pt x="59" y="145"/>
                      <a:pt x="59" y="145"/>
                    </a:cubicBezTo>
                    <a:cubicBezTo>
                      <a:pt x="59" y="145"/>
                      <a:pt x="60" y="147"/>
                      <a:pt x="61" y="147"/>
                    </a:cubicBezTo>
                    <a:cubicBezTo>
                      <a:pt x="61" y="147"/>
                      <a:pt x="60" y="149"/>
                      <a:pt x="60" y="150"/>
                    </a:cubicBezTo>
                    <a:cubicBezTo>
                      <a:pt x="59" y="151"/>
                      <a:pt x="59" y="152"/>
                      <a:pt x="61" y="151"/>
                    </a:cubicBezTo>
                    <a:cubicBezTo>
                      <a:pt x="61" y="150"/>
                      <a:pt x="62" y="150"/>
                      <a:pt x="62" y="150"/>
                    </a:cubicBezTo>
                    <a:cubicBezTo>
                      <a:pt x="63" y="150"/>
                      <a:pt x="63" y="149"/>
                      <a:pt x="63" y="149"/>
                    </a:cubicBezTo>
                    <a:cubicBezTo>
                      <a:pt x="65" y="148"/>
                      <a:pt x="64" y="151"/>
                      <a:pt x="64" y="152"/>
                    </a:cubicBezTo>
                    <a:cubicBezTo>
                      <a:pt x="64" y="153"/>
                      <a:pt x="65" y="154"/>
                      <a:pt x="66" y="154"/>
                    </a:cubicBezTo>
                    <a:cubicBezTo>
                      <a:pt x="67" y="154"/>
                      <a:pt x="68" y="152"/>
                      <a:pt x="69" y="152"/>
                    </a:cubicBezTo>
                    <a:cubicBezTo>
                      <a:pt x="69" y="152"/>
                      <a:pt x="68" y="153"/>
                      <a:pt x="68" y="153"/>
                    </a:cubicBezTo>
                    <a:cubicBezTo>
                      <a:pt x="68" y="153"/>
                      <a:pt x="70" y="154"/>
                      <a:pt x="70" y="154"/>
                    </a:cubicBezTo>
                    <a:cubicBezTo>
                      <a:pt x="70" y="154"/>
                      <a:pt x="63" y="156"/>
                      <a:pt x="66" y="158"/>
                    </a:cubicBezTo>
                    <a:cubicBezTo>
                      <a:pt x="66" y="158"/>
                      <a:pt x="72" y="157"/>
                      <a:pt x="71" y="158"/>
                    </a:cubicBezTo>
                    <a:cubicBezTo>
                      <a:pt x="71" y="158"/>
                      <a:pt x="66" y="158"/>
                      <a:pt x="67" y="160"/>
                    </a:cubicBezTo>
                    <a:cubicBezTo>
                      <a:pt x="67" y="160"/>
                      <a:pt x="69" y="160"/>
                      <a:pt x="69" y="160"/>
                    </a:cubicBezTo>
                    <a:cubicBezTo>
                      <a:pt x="68" y="161"/>
                      <a:pt x="66" y="161"/>
                      <a:pt x="67" y="162"/>
                    </a:cubicBezTo>
                    <a:cubicBezTo>
                      <a:pt x="69" y="163"/>
                      <a:pt x="71" y="163"/>
                      <a:pt x="72" y="163"/>
                    </a:cubicBezTo>
                    <a:cubicBezTo>
                      <a:pt x="74" y="163"/>
                      <a:pt x="73" y="164"/>
                      <a:pt x="74" y="164"/>
                    </a:cubicBezTo>
                    <a:cubicBezTo>
                      <a:pt x="76" y="165"/>
                      <a:pt x="76" y="162"/>
                      <a:pt x="77" y="162"/>
                    </a:cubicBezTo>
                    <a:cubicBezTo>
                      <a:pt x="78" y="162"/>
                      <a:pt x="77" y="164"/>
                      <a:pt x="77" y="164"/>
                    </a:cubicBezTo>
                    <a:cubicBezTo>
                      <a:pt x="76" y="165"/>
                      <a:pt x="76" y="165"/>
                      <a:pt x="77" y="166"/>
                    </a:cubicBezTo>
                    <a:cubicBezTo>
                      <a:pt x="80" y="168"/>
                      <a:pt x="81" y="163"/>
                      <a:pt x="81" y="163"/>
                    </a:cubicBezTo>
                    <a:cubicBezTo>
                      <a:pt x="81" y="163"/>
                      <a:pt x="81" y="166"/>
                      <a:pt x="80" y="166"/>
                    </a:cubicBezTo>
                    <a:cubicBezTo>
                      <a:pt x="80" y="167"/>
                      <a:pt x="82" y="166"/>
                      <a:pt x="83" y="166"/>
                    </a:cubicBezTo>
                    <a:cubicBezTo>
                      <a:pt x="82" y="168"/>
                      <a:pt x="81" y="169"/>
                      <a:pt x="83" y="170"/>
                    </a:cubicBezTo>
                    <a:cubicBezTo>
                      <a:pt x="85" y="171"/>
                      <a:pt x="86" y="168"/>
                      <a:pt x="86" y="168"/>
                    </a:cubicBezTo>
                    <a:cubicBezTo>
                      <a:pt x="86" y="168"/>
                      <a:pt x="86" y="169"/>
                      <a:pt x="86" y="170"/>
                    </a:cubicBezTo>
                    <a:cubicBezTo>
                      <a:pt x="87" y="172"/>
                      <a:pt x="86" y="171"/>
                      <a:pt x="85" y="171"/>
                    </a:cubicBezTo>
                    <a:cubicBezTo>
                      <a:pt x="84" y="172"/>
                      <a:pt x="90" y="173"/>
                      <a:pt x="89" y="171"/>
                    </a:cubicBezTo>
                    <a:cubicBezTo>
                      <a:pt x="91" y="174"/>
                      <a:pt x="90" y="176"/>
                      <a:pt x="94" y="176"/>
                    </a:cubicBezTo>
                    <a:cubicBezTo>
                      <a:pt x="97" y="176"/>
                      <a:pt x="99" y="176"/>
                      <a:pt x="102" y="176"/>
                    </a:cubicBezTo>
                    <a:cubicBezTo>
                      <a:pt x="113" y="176"/>
                      <a:pt x="123" y="176"/>
                      <a:pt x="133" y="176"/>
                    </a:cubicBezTo>
                    <a:cubicBezTo>
                      <a:pt x="158" y="176"/>
                      <a:pt x="183" y="176"/>
                      <a:pt x="208" y="176"/>
                    </a:cubicBezTo>
                    <a:cubicBezTo>
                      <a:pt x="213" y="176"/>
                      <a:pt x="218" y="176"/>
                      <a:pt x="223" y="176"/>
                    </a:cubicBezTo>
                    <a:cubicBezTo>
                      <a:pt x="224" y="176"/>
                      <a:pt x="229" y="177"/>
                      <a:pt x="229" y="174"/>
                    </a:cubicBezTo>
                    <a:close/>
                    <a:moveTo>
                      <a:pt x="112" y="54"/>
                    </a:moveTo>
                    <a:cubicBezTo>
                      <a:pt x="110" y="54"/>
                      <a:pt x="108" y="53"/>
                      <a:pt x="106" y="54"/>
                    </a:cubicBezTo>
                    <a:cubicBezTo>
                      <a:pt x="104" y="57"/>
                      <a:pt x="108" y="56"/>
                      <a:pt x="108" y="57"/>
                    </a:cubicBezTo>
                    <a:cubicBezTo>
                      <a:pt x="108" y="56"/>
                      <a:pt x="100" y="60"/>
                      <a:pt x="100" y="60"/>
                    </a:cubicBezTo>
                    <a:cubicBezTo>
                      <a:pt x="98" y="59"/>
                      <a:pt x="107" y="53"/>
                      <a:pt x="99" y="56"/>
                    </a:cubicBezTo>
                    <a:cubicBezTo>
                      <a:pt x="98" y="56"/>
                      <a:pt x="97" y="57"/>
                      <a:pt x="97" y="57"/>
                    </a:cubicBezTo>
                    <a:cubicBezTo>
                      <a:pt x="96" y="58"/>
                      <a:pt x="97" y="59"/>
                      <a:pt x="96" y="60"/>
                    </a:cubicBezTo>
                    <a:cubicBezTo>
                      <a:pt x="95" y="60"/>
                      <a:pt x="88" y="59"/>
                      <a:pt x="88" y="59"/>
                    </a:cubicBezTo>
                    <a:cubicBezTo>
                      <a:pt x="88" y="58"/>
                      <a:pt x="91" y="59"/>
                      <a:pt x="91" y="58"/>
                    </a:cubicBezTo>
                    <a:cubicBezTo>
                      <a:pt x="92" y="57"/>
                      <a:pt x="91" y="57"/>
                      <a:pt x="92" y="56"/>
                    </a:cubicBezTo>
                    <a:cubicBezTo>
                      <a:pt x="92" y="55"/>
                      <a:pt x="94" y="54"/>
                      <a:pt x="94" y="54"/>
                    </a:cubicBezTo>
                    <a:cubicBezTo>
                      <a:pt x="94" y="53"/>
                      <a:pt x="91" y="52"/>
                      <a:pt x="94" y="52"/>
                    </a:cubicBezTo>
                    <a:cubicBezTo>
                      <a:pt x="94" y="52"/>
                      <a:pt x="98" y="53"/>
                      <a:pt x="98" y="52"/>
                    </a:cubicBezTo>
                    <a:cubicBezTo>
                      <a:pt x="98" y="51"/>
                      <a:pt x="93" y="50"/>
                      <a:pt x="92" y="50"/>
                    </a:cubicBezTo>
                    <a:cubicBezTo>
                      <a:pt x="91" y="50"/>
                      <a:pt x="89" y="51"/>
                      <a:pt x="87" y="51"/>
                    </a:cubicBezTo>
                    <a:cubicBezTo>
                      <a:pt x="86" y="51"/>
                      <a:pt x="84" y="50"/>
                      <a:pt x="82" y="51"/>
                    </a:cubicBezTo>
                    <a:cubicBezTo>
                      <a:pt x="81" y="51"/>
                      <a:pt x="79" y="53"/>
                      <a:pt x="80" y="51"/>
                    </a:cubicBezTo>
                    <a:cubicBezTo>
                      <a:pt x="81" y="49"/>
                      <a:pt x="83" y="50"/>
                      <a:pt x="84" y="49"/>
                    </a:cubicBezTo>
                    <a:cubicBezTo>
                      <a:pt x="86" y="49"/>
                      <a:pt x="89" y="48"/>
                      <a:pt x="91" y="47"/>
                    </a:cubicBezTo>
                    <a:cubicBezTo>
                      <a:pt x="95" y="46"/>
                      <a:pt x="99" y="46"/>
                      <a:pt x="102" y="44"/>
                    </a:cubicBezTo>
                    <a:cubicBezTo>
                      <a:pt x="104" y="44"/>
                      <a:pt x="107" y="43"/>
                      <a:pt x="108" y="45"/>
                    </a:cubicBezTo>
                    <a:cubicBezTo>
                      <a:pt x="109" y="46"/>
                      <a:pt x="105" y="47"/>
                      <a:pt x="104" y="48"/>
                    </a:cubicBezTo>
                    <a:cubicBezTo>
                      <a:pt x="102" y="49"/>
                      <a:pt x="110" y="49"/>
                      <a:pt x="111" y="49"/>
                    </a:cubicBezTo>
                    <a:cubicBezTo>
                      <a:pt x="111" y="49"/>
                      <a:pt x="113" y="49"/>
                      <a:pt x="113" y="49"/>
                    </a:cubicBezTo>
                    <a:cubicBezTo>
                      <a:pt x="114" y="48"/>
                      <a:pt x="116" y="46"/>
                      <a:pt x="117" y="47"/>
                    </a:cubicBezTo>
                    <a:cubicBezTo>
                      <a:pt x="118" y="48"/>
                      <a:pt x="113" y="54"/>
                      <a:pt x="112" y="54"/>
                    </a:cubicBezTo>
                    <a:cubicBezTo>
                      <a:pt x="110" y="54"/>
                      <a:pt x="114" y="54"/>
                      <a:pt x="112" y="54"/>
                    </a:cubicBezTo>
                    <a:close/>
                    <a:moveTo>
                      <a:pt x="157" y="78"/>
                    </a:moveTo>
                    <a:cubicBezTo>
                      <a:pt x="157" y="78"/>
                      <a:pt x="152" y="78"/>
                      <a:pt x="153" y="78"/>
                    </a:cubicBezTo>
                    <a:cubicBezTo>
                      <a:pt x="153" y="79"/>
                      <a:pt x="155" y="78"/>
                      <a:pt x="155" y="79"/>
                    </a:cubicBezTo>
                    <a:cubicBezTo>
                      <a:pt x="155" y="80"/>
                      <a:pt x="151" y="81"/>
                      <a:pt x="150" y="81"/>
                    </a:cubicBezTo>
                    <a:cubicBezTo>
                      <a:pt x="148" y="81"/>
                      <a:pt x="147" y="83"/>
                      <a:pt x="145" y="84"/>
                    </a:cubicBezTo>
                    <a:cubicBezTo>
                      <a:pt x="145" y="84"/>
                      <a:pt x="141" y="84"/>
                      <a:pt x="142" y="85"/>
                    </a:cubicBezTo>
                    <a:cubicBezTo>
                      <a:pt x="142" y="86"/>
                      <a:pt x="145" y="86"/>
                      <a:pt x="142" y="88"/>
                    </a:cubicBezTo>
                    <a:cubicBezTo>
                      <a:pt x="141" y="88"/>
                      <a:pt x="137" y="88"/>
                      <a:pt x="137" y="89"/>
                    </a:cubicBezTo>
                    <a:cubicBezTo>
                      <a:pt x="136" y="89"/>
                      <a:pt x="137" y="90"/>
                      <a:pt x="137" y="90"/>
                    </a:cubicBezTo>
                    <a:cubicBezTo>
                      <a:pt x="137" y="92"/>
                      <a:pt x="135" y="92"/>
                      <a:pt x="134" y="92"/>
                    </a:cubicBezTo>
                    <a:cubicBezTo>
                      <a:pt x="131" y="93"/>
                      <a:pt x="128" y="93"/>
                      <a:pt x="125" y="93"/>
                    </a:cubicBezTo>
                    <a:cubicBezTo>
                      <a:pt x="125" y="93"/>
                      <a:pt x="120" y="90"/>
                      <a:pt x="120" y="90"/>
                    </a:cubicBezTo>
                    <a:cubicBezTo>
                      <a:pt x="122" y="89"/>
                      <a:pt x="125" y="90"/>
                      <a:pt x="126" y="89"/>
                    </a:cubicBezTo>
                    <a:cubicBezTo>
                      <a:pt x="127" y="89"/>
                      <a:pt x="126" y="87"/>
                      <a:pt x="127" y="87"/>
                    </a:cubicBezTo>
                    <a:cubicBezTo>
                      <a:pt x="128" y="85"/>
                      <a:pt x="130" y="86"/>
                      <a:pt x="131" y="85"/>
                    </a:cubicBezTo>
                    <a:cubicBezTo>
                      <a:pt x="132" y="85"/>
                      <a:pt x="130" y="83"/>
                      <a:pt x="130" y="83"/>
                    </a:cubicBezTo>
                    <a:cubicBezTo>
                      <a:pt x="128" y="82"/>
                      <a:pt x="128" y="82"/>
                      <a:pt x="128" y="81"/>
                    </a:cubicBezTo>
                    <a:cubicBezTo>
                      <a:pt x="128" y="79"/>
                      <a:pt x="126" y="80"/>
                      <a:pt x="126" y="79"/>
                    </a:cubicBezTo>
                    <a:cubicBezTo>
                      <a:pt x="125" y="78"/>
                      <a:pt x="128" y="79"/>
                      <a:pt x="128" y="79"/>
                    </a:cubicBezTo>
                    <a:cubicBezTo>
                      <a:pt x="131" y="80"/>
                      <a:pt x="134" y="81"/>
                      <a:pt x="136" y="82"/>
                    </a:cubicBezTo>
                    <a:cubicBezTo>
                      <a:pt x="138" y="84"/>
                      <a:pt x="142" y="83"/>
                      <a:pt x="144" y="82"/>
                    </a:cubicBezTo>
                    <a:cubicBezTo>
                      <a:pt x="147" y="81"/>
                      <a:pt x="148" y="78"/>
                      <a:pt x="152" y="77"/>
                    </a:cubicBezTo>
                    <a:cubicBezTo>
                      <a:pt x="153" y="76"/>
                      <a:pt x="155" y="76"/>
                      <a:pt x="157" y="77"/>
                    </a:cubicBezTo>
                    <a:cubicBezTo>
                      <a:pt x="157" y="77"/>
                      <a:pt x="160" y="78"/>
                      <a:pt x="160" y="78"/>
                    </a:cubicBezTo>
                    <a:cubicBezTo>
                      <a:pt x="160" y="78"/>
                      <a:pt x="158" y="78"/>
                      <a:pt x="157" y="78"/>
                    </a:cubicBezTo>
                    <a:close/>
                    <a:moveTo>
                      <a:pt x="222" y="165"/>
                    </a:moveTo>
                    <a:cubicBezTo>
                      <a:pt x="221" y="167"/>
                      <a:pt x="219" y="163"/>
                      <a:pt x="219" y="162"/>
                    </a:cubicBezTo>
                    <a:cubicBezTo>
                      <a:pt x="219" y="160"/>
                      <a:pt x="221" y="159"/>
                      <a:pt x="221" y="157"/>
                    </a:cubicBezTo>
                    <a:cubicBezTo>
                      <a:pt x="220" y="156"/>
                      <a:pt x="219" y="159"/>
                      <a:pt x="218" y="158"/>
                    </a:cubicBezTo>
                    <a:cubicBezTo>
                      <a:pt x="218" y="157"/>
                      <a:pt x="218" y="154"/>
                      <a:pt x="216" y="154"/>
                    </a:cubicBezTo>
                    <a:cubicBezTo>
                      <a:pt x="216" y="154"/>
                      <a:pt x="216" y="156"/>
                      <a:pt x="215" y="156"/>
                    </a:cubicBezTo>
                    <a:cubicBezTo>
                      <a:pt x="214" y="155"/>
                      <a:pt x="214" y="154"/>
                      <a:pt x="213" y="153"/>
                    </a:cubicBezTo>
                    <a:cubicBezTo>
                      <a:pt x="212" y="152"/>
                      <a:pt x="211" y="151"/>
                      <a:pt x="210" y="150"/>
                    </a:cubicBezTo>
                    <a:cubicBezTo>
                      <a:pt x="209" y="149"/>
                      <a:pt x="212" y="149"/>
                      <a:pt x="212" y="148"/>
                    </a:cubicBezTo>
                    <a:cubicBezTo>
                      <a:pt x="211" y="147"/>
                      <a:pt x="209" y="148"/>
                      <a:pt x="209" y="147"/>
                    </a:cubicBezTo>
                    <a:cubicBezTo>
                      <a:pt x="209" y="146"/>
                      <a:pt x="210" y="143"/>
                      <a:pt x="210" y="142"/>
                    </a:cubicBezTo>
                    <a:cubicBezTo>
                      <a:pt x="212" y="140"/>
                      <a:pt x="217" y="147"/>
                      <a:pt x="217" y="148"/>
                    </a:cubicBezTo>
                    <a:cubicBezTo>
                      <a:pt x="218" y="150"/>
                      <a:pt x="219" y="151"/>
                      <a:pt x="219" y="153"/>
                    </a:cubicBezTo>
                    <a:cubicBezTo>
                      <a:pt x="220" y="155"/>
                      <a:pt x="220" y="154"/>
                      <a:pt x="221" y="156"/>
                    </a:cubicBezTo>
                    <a:cubicBezTo>
                      <a:pt x="221" y="157"/>
                      <a:pt x="222" y="158"/>
                      <a:pt x="222" y="159"/>
                    </a:cubicBezTo>
                    <a:cubicBezTo>
                      <a:pt x="223" y="161"/>
                      <a:pt x="222" y="163"/>
                      <a:pt x="222" y="165"/>
                    </a:cubicBezTo>
                    <a:cubicBezTo>
                      <a:pt x="221" y="166"/>
                      <a:pt x="222" y="164"/>
                      <a:pt x="222" y="165"/>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375" name="Freeform 643">
                <a:extLst>
                  <a:ext uri="{FF2B5EF4-FFF2-40B4-BE49-F238E27FC236}">
                    <a16:creationId xmlns:a16="http://schemas.microsoft.com/office/drawing/2014/main" id="{38588C1D-0AF7-AB43-AC45-81DE8AB74CDE}"/>
                  </a:ext>
                </a:extLst>
              </p:cNvPr>
              <p:cNvSpPr>
                <a:spLocks/>
              </p:cNvSpPr>
              <p:nvPr/>
            </p:nvSpPr>
            <p:spPr bwMode="auto">
              <a:xfrm>
                <a:off x="8674015" y="4733153"/>
                <a:ext cx="47783" cy="41414"/>
              </a:xfrm>
              <a:custGeom>
                <a:avLst/>
                <a:gdLst>
                  <a:gd name="T0" fmla="*/ 9 w 10"/>
                  <a:gd name="T1" fmla="*/ 0 h 9"/>
                  <a:gd name="T2" fmla="*/ 2 w 10"/>
                  <a:gd name="T3" fmla="*/ 7 h 9"/>
                  <a:gd name="T4" fmla="*/ 10 w 10"/>
                  <a:gd name="T5" fmla="*/ 3 h 9"/>
                  <a:gd name="T6" fmla="*/ 9 w 10"/>
                  <a:gd name="T7" fmla="*/ 0 h 9"/>
                </a:gdLst>
                <a:ahLst/>
                <a:cxnLst>
                  <a:cxn ang="0">
                    <a:pos x="T0" y="T1"/>
                  </a:cxn>
                  <a:cxn ang="0">
                    <a:pos x="T2" y="T3"/>
                  </a:cxn>
                  <a:cxn ang="0">
                    <a:pos x="T4" y="T5"/>
                  </a:cxn>
                  <a:cxn ang="0">
                    <a:pos x="T6" y="T7"/>
                  </a:cxn>
                </a:cxnLst>
                <a:rect l="0" t="0" r="r" b="b"/>
                <a:pathLst>
                  <a:path w="10" h="9">
                    <a:moveTo>
                      <a:pt x="9" y="0"/>
                    </a:moveTo>
                    <a:cubicBezTo>
                      <a:pt x="7" y="1"/>
                      <a:pt x="0" y="4"/>
                      <a:pt x="2" y="7"/>
                    </a:cubicBezTo>
                    <a:cubicBezTo>
                      <a:pt x="4" y="9"/>
                      <a:pt x="9" y="3"/>
                      <a:pt x="10" y="3"/>
                    </a:cubicBezTo>
                    <a:cubicBezTo>
                      <a:pt x="10" y="2"/>
                      <a:pt x="9" y="1"/>
                      <a:pt x="9" y="0"/>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376" name="Freeform 644">
                <a:extLst>
                  <a:ext uri="{FF2B5EF4-FFF2-40B4-BE49-F238E27FC236}">
                    <a16:creationId xmlns:a16="http://schemas.microsoft.com/office/drawing/2014/main" id="{8B7A94EA-03B7-6740-B690-32B576FB0737}"/>
                  </a:ext>
                </a:extLst>
              </p:cNvPr>
              <p:cNvSpPr>
                <a:spLocks/>
              </p:cNvSpPr>
              <p:nvPr/>
            </p:nvSpPr>
            <p:spPr bwMode="auto">
              <a:xfrm>
                <a:off x="8712241" y="4723597"/>
                <a:ext cx="60525" cy="22299"/>
              </a:xfrm>
              <a:custGeom>
                <a:avLst/>
                <a:gdLst>
                  <a:gd name="T0" fmla="*/ 12 w 13"/>
                  <a:gd name="T1" fmla="*/ 0 h 5"/>
                  <a:gd name="T2" fmla="*/ 7 w 13"/>
                  <a:gd name="T3" fmla="*/ 0 h 5"/>
                  <a:gd name="T4" fmla="*/ 1 w 13"/>
                  <a:gd name="T5" fmla="*/ 2 h 5"/>
                  <a:gd name="T6" fmla="*/ 5 w 13"/>
                  <a:gd name="T7" fmla="*/ 3 h 5"/>
                  <a:gd name="T8" fmla="*/ 12 w 13"/>
                  <a:gd name="T9" fmla="*/ 0 h 5"/>
                </a:gdLst>
                <a:ahLst/>
                <a:cxnLst>
                  <a:cxn ang="0">
                    <a:pos x="T0" y="T1"/>
                  </a:cxn>
                  <a:cxn ang="0">
                    <a:pos x="T2" y="T3"/>
                  </a:cxn>
                  <a:cxn ang="0">
                    <a:pos x="T4" y="T5"/>
                  </a:cxn>
                  <a:cxn ang="0">
                    <a:pos x="T6" y="T7"/>
                  </a:cxn>
                  <a:cxn ang="0">
                    <a:pos x="T8" y="T9"/>
                  </a:cxn>
                </a:cxnLst>
                <a:rect l="0" t="0" r="r" b="b"/>
                <a:pathLst>
                  <a:path w="13" h="5">
                    <a:moveTo>
                      <a:pt x="12" y="0"/>
                    </a:moveTo>
                    <a:cubicBezTo>
                      <a:pt x="13" y="0"/>
                      <a:pt x="7" y="0"/>
                      <a:pt x="7" y="0"/>
                    </a:cubicBezTo>
                    <a:cubicBezTo>
                      <a:pt x="6" y="0"/>
                      <a:pt x="0" y="1"/>
                      <a:pt x="1" y="2"/>
                    </a:cubicBezTo>
                    <a:cubicBezTo>
                      <a:pt x="3" y="5"/>
                      <a:pt x="2" y="5"/>
                      <a:pt x="5" y="3"/>
                    </a:cubicBezTo>
                    <a:cubicBezTo>
                      <a:pt x="8" y="2"/>
                      <a:pt x="10" y="2"/>
                      <a:pt x="12" y="0"/>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377" name="Freeform 645">
                <a:extLst>
                  <a:ext uri="{FF2B5EF4-FFF2-40B4-BE49-F238E27FC236}">
                    <a16:creationId xmlns:a16="http://schemas.microsoft.com/office/drawing/2014/main" id="{BCD5B2F1-AC0C-104D-AA67-9092B3274FD5}"/>
                  </a:ext>
                </a:extLst>
              </p:cNvPr>
              <p:cNvSpPr>
                <a:spLocks/>
              </p:cNvSpPr>
              <p:nvPr/>
            </p:nvSpPr>
            <p:spPr bwMode="auto">
              <a:xfrm>
                <a:off x="6138320" y="3207276"/>
                <a:ext cx="144943" cy="79640"/>
              </a:xfrm>
              <a:custGeom>
                <a:avLst/>
                <a:gdLst>
                  <a:gd name="T0" fmla="*/ 10 w 31"/>
                  <a:gd name="T1" fmla="*/ 17 h 17"/>
                  <a:gd name="T2" fmla="*/ 13 w 31"/>
                  <a:gd name="T3" fmla="*/ 14 h 17"/>
                  <a:gd name="T4" fmla="*/ 18 w 31"/>
                  <a:gd name="T5" fmla="*/ 16 h 17"/>
                  <a:gd name="T6" fmla="*/ 21 w 31"/>
                  <a:gd name="T7" fmla="*/ 16 h 17"/>
                  <a:gd name="T8" fmla="*/ 23 w 31"/>
                  <a:gd name="T9" fmla="*/ 15 h 17"/>
                  <a:gd name="T10" fmla="*/ 29 w 31"/>
                  <a:gd name="T11" fmla="*/ 11 h 17"/>
                  <a:gd name="T12" fmla="*/ 27 w 31"/>
                  <a:gd name="T13" fmla="*/ 7 h 17"/>
                  <a:gd name="T14" fmla="*/ 21 w 31"/>
                  <a:gd name="T15" fmla="*/ 5 h 17"/>
                  <a:gd name="T16" fmla="*/ 17 w 31"/>
                  <a:gd name="T17" fmla="*/ 3 h 17"/>
                  <a:gd name="T18" fmla="*/ 13 w 31"/>
                  <a:gd name="T19" fmla="*/ 0 h 17"/>
                  <a:gd name="T20" fmla="*/ 11 w 31"/>
                  <a:gd name="T21" fmla="*/ 2 h 17"/>
                  <a:gd name="T22" fmla="*/ 8 w 31"/>
                  <a:gd name="T23" fmla="*/ 2 h 17"/>
                  <a:gd name="T24" fmla="*/ 0 w 31"/>
                  <a:gd name="T25" fmla="*/ 6 h 17"/>
                  <a:gd name="T26" fmla="*/ 2 w 31"/>
                  <a:gd name="T27" fmla="*/ 10 h 17"/>
                  <a:gd name="T28" fmla="*/ 4 w 31"/>
                  <a:gd name="T29" fmla="*/ 13 h 17"/>
                  <a:gd name="T30" fmla="*/ 10 w 31"/>
                  <a:gd name="T31"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17">
                    <a:moveTo>
                      <a:pt x="10" y="17"/>
                    </a:moveTo>
                    <a:cubicBezTo>
                      <a:pt x="12" y="17"/>
                      <a:pt x="11" y="14"/>
                      <a:pt x="13" y="14"/>
                    </a:cubicBezTo>
                    <a:cubicBezTo>
                      <a:pt x="15" y="14"/>
                      <a:pt x="16" y="16"/>
                      <a:pt x="18" y="16"/>
                    </a:cubicBezTo>
                    <a:cubicBezTo>
                      <a:pt x="19" y="16"/>
                      <a:pt x="20" y="16"/>
                      <a:pt x="21" y="16"/>
                    </a:cubicBezTo>
                    <a:cubicBezTo>
                      <a:pt x="22" y="16"/>
                      <a:pt x="23" y="15"/>
                      <a:pt x="23" y="15"/>
                    </a:cubicBezTo>
                    <a:cubicBezTo>
                      <a:pt x="26" y="14"/>
                      <a:pt x="27" y="13"/>
                      <a:pt x="29" y="11"/>
                    </a:cubicBezTo>
                    <a:cubicBezTo>
                      <a:pt x="31" y="9"/>
                      <a:pt x="29" y="8"/>
                      <a:pt x="27" y="7"/>
                    </a:cubicBezTo>
                    <a:cubicBezTo>
                      <a:pt x="25" y="6"/>
                      <a:pt x="22" y="3"/>
                      <a:pt x="21" y="5"/>
                    </a:cubicBezTo>
                    <a:cubicBezTo>
                      <a:pt x="19" y="8"/>
                      <a:pt x="18" y="4"/>
                      <a:pt x="17" y="3"/>
                    </a:cubicBezTo>
                    <a:cubicBezTo>
                      <a:pt x="16" y="2"/>
                      <a:pt x="13" y="3"/>
                      <a:pt x="13" y="0"/>
                    </a:cubicBezTo>
                    <a:cubicBezTo>
                      <a:pt x="13" y="1"/>
                      <a:pt x="12" y="3"/>
                      <a:pt x="11" y="2"/>
                    </a:cubicBezTo>
                    <a:cubicBezTo>
                      <a:pt x="9" y="0"/>
                      <a:pt x="9" y="0"/>
                      <a:pt x="8" y="2"/>
                    </a:cubicBezTo>
                    <a:cubicBezTo>
                      <a:pt x="7" y="3"/>
                      <a:pt x="0" y="5"/>
                      <a:pt x="0" y="6"/>
                    </a:cubicBezTo>
                    <a:cubicBezTo>
                      <a:pt x="0" y="6"/>
                      <a:pt x="1" y="9"/>
                      <a:pt x="2" y="10"/>
                    </a:cubicBezTo>
                    <a:cubicBezTo>
                      <a:pt x="2" y="11"/>
                      <a:pt x="3" y="12"/>
                      <a:pt x="4" y="13"/>
                    </a:cubicBezTo>
                    <a:cubicBezTo>
                      <a:pt x="6" y="14"/>
                      <a:pt x="8" y="17"/>
                      <a:pt x="10" y="17"/>
                    </a:cubicBezTo>
                    <a:close/>
                  </a:path>
                </a:pathLst>
              </a:custGeom>
              <a:solidFill>
                <a:schemeClr val="accent2"/>
              </a:solid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378" name="Freeform 646">
                <a:extLst>
                  <a:ext uri="{FF2B5EF4-FFF2-40B4-BE49-F238E27FC236}">
                    <a16:creationId xmlns:a16="http://schemas.microsoft.com/office/drawing/2014/main" id="{AB35C934-AC78-EB45-95E7-20697D0A5D9F}"/>
                  </a:ext>
                </a:extLst>
              </p:cNvPr>
              <p:cNvSpPr>
                <a:spLocks/>
              </p:cNvSpPr>
              <p:nvPr/>
            </p:nvSpPr>
            <p:spPr bwMode="auto">
              <a:xfrm>
                <a:off x="6073017" y="3272580"/>
                <a:ext cx="173611" cy="74861"/>
              </a:xfrm>
              <a:custGeom>
                <a:avLst/>
                <a:gdLst>
                  <a:gd name="T0" fmla="*/ 32 w 37"/>
                  <a:gd name="T1" fmla="*/ 2 h 16"/>
                  <a:gd name="T2" fmla="*/ 27 w 37"/>
                  <a:gd name="T3" fmla="*/ 0 h 16"/>
                  <a:gd name="T4" fmla="*/ 24 w 37"/>
                  <a:gd name="T5" fmla="*/ 3 h 16"/>
                  <a:gd name="T6" fmla="*/ 20 w 37"/>
                  <a:gd name="T7" fmla="*/ 3 h 16"/>
                  <a:gd name="T8" fmla="*/ 17 w 37"/>
                  <a:gd name="T9" fmla="*/ 7 h 16"/>
                  <a:gd name="T10" fmla="*/ 16 w 37"/>
                  <a:gd name="T11" fmla="*/ 9 h 16"/>
                  <a:gd name="T12" fmla="*/ 13 w 37"/>
                  <a:gd name="T13" fmla="*/ 9 h 16"/>
                  <a:gd name="T14" fmla="*/ 9 w 37"/>
                  <a:gd name="T15" fmla="*/ 10 h 16"/>
                  <a:gd name="T16" fmla="*/ 5 w 37"/>
                  <a:gd name="T17" fmla="*/ 11 h 16"/>
                  <a:gd name="T18" fmla="*/ 0 w 37"/>
                  <a:gd name="T19" fmla="*/ 9 h 16"/>
                  <a:gd name="T20" fmla="*/ 4 w 37"/>
                  <a:gd name="T21" fmla="*/ 13 h 16"/>
                  <a:gd name="T22" fmla="*/ 6 w 37"/>
                  <a:gd name="T23" fmla="*/ 13 h 16"/>
                  <a:gd name="T24" fmla="*/ 8 w 37"/>
                  <a:gd name="T25" fmla="*/ 14 h 16"/>
                  <a:gd name="T26" fmla="*/ 12 w 37"/>
                  <a:gd name="T27" fmla="*/ 13 h 16"/>
                  <a:gd name="T28" fmla="*/ 15 w 37"/>
                  <a:gd name="T29" fmla="*/ 15 h 16"/>
                  <a:gd name="T30" fmla="*/ 22 w 37"/>
                  <a:gd name="T31" fmla="*/ 16 h 16"/>
                  <a:gd name="T32" fmla="*/ 29 w 37"/>
                  <a:gd name="T33" fmla="*/ 14 h 16"/>
                  <a:gd name="T34" fmla="*/ 33 w 37"/>
                  <a:gd name="T35" fmla="*/ 12 h 16"/>
                  <a:gd name="T36" fmla="*/ 34 w 37"/>
                  <a:gd name="T37" fmla="*/ 9 h 16"/>
                  <a:gd name="T38" fmla="*/ 36 w 37"/>
                  <a:gd name="T39" fmla="*/ 8 h 16"/>
                  <a:gd name="T40" fmla="*/ 36 w 37"/>
                  <a:gd name="T41" fmla="*/ 2 h 16"/>
                  <a:gd name="T42" fmla="*/ 32 w 37"/>
                  <a:gd name="T43"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
                    <a:moveTo>
                      <a:pt x="32" y="2"/>
                    </a:moveTo>
                    <a:cubicBezTo>
                      <a:pt x="30" y="2"/>
                      <a:pt x="28" y="0"/>
                      <a:pt x="27" y="0"/>
                    </a:cubicBezTo>
                    <a:cubicBezTo>
                      <a:pt x="25" y="0"/>
                      <a:pt x="26" y="3"/>
                      <a:pt x="24" y="3"/>
                    </a:cubicBezTo>
                    <a:cubicBezTo>
                      <a:pt x="22" y="3"/>
                      <a:pt x="22" y="2"/>
                      <a:pt x="20" y="3"/>
                    </a:cubicBezTo>
                    <a:cubicBezTo>
                      <a:pt x="20" y="3"/>
                      <a:pt x="16" y="6"/>
                      <a:pt x="17" y="7"/>
                    </a:cubicBezTo>
                    <a:cubicBezTo>
                      <a:pt x="17" y="8"/>
                      <a:pt x="19" y="10"/>
                      <a:pt x="16" y="9"/>
                    </a:cubicBezTo>
                    <a:cubicBezTo>
                      <a:pt x="15" y="9"/>
                      <a:pt x="14" y="8"/>
                      <a:pt x="13" y="9"/>
                    </a:cubicBezTo>
                    <a:cubicBezTo>
                      <a:pt x="12" y="9"/>
                      <a:pt x="10" y="10"/>
                      <a:pt x="9" y="10"/>
                    </a:cubicBezTo>
                    <a:cubicBezTo>
                      <a:pt x="7" y="10"/>
                      <a:pt x="6" y="8"/>
                      <a:pt x="5" y="11"/>
                    </a:cubicBezTo>
                    <a:cubicBezTo>
                      <a:pt x="5" y="11"/>
                      <a:pt x="1" y="9"/>
                      <a:pt x="0" y="9"/>
                    </a:cubicBezTo>
                    <a:cubicBezTo>
                      <a:pt x="0" y="11"/>
                      <a:pt x="1" y="12"/>
                      <a:pt x="4" y="13"/>
                    </a:cubicBezTo>
                    <a:cubicBezTo>
                      <a:pt x="5" y="13"/>
                      <a:pt x="5" y="13"/>
                      <a:pt x="6" y="13"/>
                    </a:cubicBezTo>
                    <a:cubicBezTo>
                      <a:pt x="7" y="13"/>
                      <a:pt x="7" y="15"/>
                      <a:pt x="8" y="14"/>
                    </a:cubicBezTo>
                    <a:cubicBezTo>
                      <a:pt x="10" y="13"/>
                      <a:pt x="10" y="13"/>
                      <a:pt x="12" y="13"/>
                    </a:cubicBezTo>
                    <a:cubicBezTo>
                      <a:pt x="14" y="13"/>
                      <a:pt x="13" y="14"/>
                      <a:pt x="15" y="15"/>
                    </a:cubicBezTo>
                    <a:cubicBezTo>
                      <a:pt x="17" y="16"/>
                      <a:pt x="20" y="16"/>
                      <a:pt x="22" y="16"/>
                    </a:cubicBezTo>
                    <a:cubicBezTo>
                      <a:pt x="25" y="16"/>
                      <a:pt x="26" y="14"/>
                      <a:pt x="29" y="14"/>
                    </a:cubicBezTo>
                    <a:cubicBezTo>
                      <a:pt x="31" y="14"/>
                      <a:pt x="33" y="13"/>
                      <a:pt x="33" y="12"/>
                    </a:cubicBezTo>
                    <a:cubicBezTo>
                      <a:pt x="34" y="11"/>
                      <a:pt x="34" y="10"/>
                      <a:pt x="34" y="9"/>
                    </a:cubicBezTo>
                    <a:cubicBezTo>
                      <a:pt x="34" y="7"/>
                      <a:pt x="35" y="9"/>
                      <a:pt x="36" y="8"/>
                    </a:cubicBezTo>
                    <a:cubicBezTo>
                      <a:pt x="37" y="6"/>
                      <a:pt x="36" y="3"/>
                      <a:pt x="36" y="2"/>
                    </a:cubicBezTo>
                    <a:cubicBezTo>
                      <a:pt x="34" y="2"/>
                      <a:pt x="33" y="2"/>
                      <a:pt x="32" y="2"/>
                    </a:cubicBezTo>
                    <a:close/>
                  </a:path>
                </a:pathLst>
              </a:custGeom>
              <a:solidFill>
                <a:schemeClr val="accent2"/>
              </a:solid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379" name="Freeform 647">
                <a:extLst>
                  <a:ext uri="{FF2B5EF4-FFF2-40B4-BE49-F238E27FC236}">
                    <a16:creationId xmlns:a16="http://schemas.microsoft.com/office/drawing/2014/main" id="{3BF409D9-8C0A-4245-9A4D-90A22693300E}"/>
                  </a:ext>
                </a:extLst>
              </p:cNvPr>
              <p:cNvSpPr>
                <a:spLocks/>
              </p:cNvSpPr>
              <p:nvPr/>
            </p:nvSpPr>
            <p:spPr bwMode="auto">
              <a:xfrm>
                <a:off x="6012490" y="3328327"/>
                <a:ext cx="265993" cy="258029"/>
              </a:xfrm>
              <a:custGeom>
                <a:avLst/>
                <a:gdLst>
                  <a:gd name="T0" fmla="*/ 37 w 57"/>
                  <a:gd name="T1" fmla="*/ 10 h 55"/>
                  <a:gd name="T2" fmla="*/ 41 w 57"/>
                  <a:gd name="T3" fmla="*/ 9 h 55"/>
                  <a:gd name="T4" fmla="*/ 43 w 57"/>
                  <a:gd name="T5" fmla="*/ 6 h 55"/>
                  <a:gd name="T6" fmla="*/ 45 w 57"/>
                  <a:gd name="T7" fmla="*/ 4 h 55"/>
                  <a:gd name="T8" fmla="*/ 45 w 57"/>
                  <a:gd name="T9" fmla="*/ 1 h 55"/>
                  <a:gd name="T10" fmla="*/ 41 w 57"/>
                  <a:gd name="T11" fmla="*/ 2 h 55"/>
                  <a:gd name="T12" fmla="*/ 36 w 57"/>
                  <a:gd name="T13" fmla="*/ 4 h 55"/>
                  <a:gd name="T14" fmla="*/ 27 w 57"/>
                  <a:gd name="T15" fmla="*/ 1 h 55"/>
                  <a:gd name="T16" fmla="*/ 22 w 57"/>
                  <a:gd name="T17" fmla="*/ 1 h 55"/>
                  <a:gd name="T18" fmla="*/ 19 w 57"/>
                  <a:gd name="T19" fmla="*/ 1 h 55"/>
                  <a:gd name="T20" fmla="*/ 18 w 57"/>
                  <a:gd name="T21" fmla="*/ 3 h 55"/>
                  <a:gd name="T22" fmla="*/ 17 w 57"/>
                  <a:gd name="T23" fmla="*/ 4 h 55"/>
                  <a:gd name="T24" fmla="*/ 15 w 57"/>
                  <a:gd name="T25" fmla="*/ 5 h 55"/>
                  <a:gd name="T26" fmla="*/ 13 w 57"/>
                  <a:gd name="T27" fmla="*/ 5 h 55"/>
                  <a:gd name="T28" fmla="*/ 12 w 57"/>
                  <a:gd name="T29" fmla="*/ 4 h 55"/>
                  <a:gd name="T30" fmla="*/ 11 w 57"/>
                  <a:gd name="T31" fmla="*/ 8 h 55"/>
                  <a:gd name="T32" fmla="*/ 9 w 57"/>
                  <a:gd name="T33" fmla="*/ 5 h 55"/>
                  <a:gd name="T34" fmla="*/ 5 w 57"/>
                  <a:gd name="T35" fmla="*/ 7 h 55"/>
                  <a:gd name="T36" fmla="*/ 0 w 57"/>
                  <a:gd name="T37" fmla="*/ 7 h 55"/>
                  <a:gd name="T38" fmla="*/ 1 w 57"/>
                  <a:gd name="T39" fmla="*/ 10 h 55"/>
                  <a:gd name="T40" fmla="*/ 0 w 57"/>
                  <a:gd name="T41" fmla="*/ 14 h 55"/>
                  <a:gd name="T42" fmla="*/ 2 w 57"/>
                  <a:gd name="T43" fmla="*/ 18 h 55"/>
                  <a:gd name="T44" fmla="*/ 4 w 57"/>
                  <a:gd name="T45" fmla="*/ 21 h 55"/>
                  <a:gd name="T46" fmla="*/ 12 w 57"/>
                  <a:gd name="T47" fmla="*/ 17 h 55"/>
                  <a:gd name="T48" fmla="*/ 15 w 57"/>
                  <a:gd name="T49" fmla="*/ 19 h 55"/>
                  <a:gd name="T50" fmla="*/ 17 w 57"/>
                  <a:gd name="T51" fmla="*/ 22 h 55"/>
                  <a:gd name="T52" fmla="*/ 18 w 57"/>
                  <a:gd name="T53" fmla="*/ 25 h 55"/>
                  <a:gd name="T54" fmla="*/ 21 w 57"/>
                  <a:gd name="T55" fmla="*/ 28 h 55"/>
                  <a:gd name="T56" fmla="*/ 28 w 57"/>
                  <a:gd name="T57" fmla="*/ 33 h 55"/>
                  <a:gd name="T58" fmla="*/ 33 w 57"/>
                  <a:gd name="T59" fmla="*/ 36 h 55"/>
                  <a:gd name="T60" fmla="*/ 42 w 57"/>
                  <a:gd name="T61" fmla="*/ 42 h 55"/>
                  <a:gd name="T62" fmla="*/ 45 w 57"/>
                  <a:gd name="T63" fmla="*/ 48 h 55"/>
                  <a:gd name="T64" fmla="*/ 43 w 57"/>
                  <a:gd name="T65" fmla="*/ 55 h 55"/>
                  <a:gd name="T66" fmla="*/ 49 w 57"/>
                  <a:gd name="T67" fmla="*/ 48 h 55"/>
                  <a:gd name="T68" fmla="*/ 47 w 57"/>
                  <a:gd name="T69" fmla="*/ 45 h 55"/>
                  <a:gd name="T70" fmla="*/ 50 w 57"/>
                  <a:gd name="T71" fmla="*/ 40 h 55"/>
                  <a:gd name="T72" fmla="*/ 53 w 57"/>
                  <a:gd name="T73" fmla="*/ 41 h 55"/>
                  <a:gd name="T74" fmla="*/ 55 w 57"/>
                  <a:gd name="T75" fmla="*/ 44 h 55"/>
                  <a:gd name="T76" fmla="*/ 53 w 57"/>
                  <a:gd name="T77" fmla="*/ 39 h 55"/>
                  <a:gd name="T78" fmla="*/ 44 w 57"/>
                  <a:gd name="T79" fmla="*/ 35 h 55"/>
                  <a:gd name="T80" fmla="*/ 44 w 57"/>
                  <a:gd name="T81" fmla="*/ 32 h 55"/>
                  <a:gd name="T82" fmla="*/ 39 w 57"/>
                  <a:gd name="T83" fmla="*/ 31 h 55"/>
                  <a:gd name="T84" fmla="*/ 35 w 57"/>
                  <a:gd name="T85" fmla="*/ 26 h 55"/>
                  <a:gd name="T86" fmla="*/ 32 w 57"/>
                  <a:gd name="T87" fmla="*/ 21 h 55"/>
                  <a:gd name="T88" fmla="*/ 27 w 57"/>
                  <a:gd name="T89" fmla="*/ 17 h 55"/>
                  <a:gd name="T90" fmla="*/ 27 w 57"/>
                  <a:gd name="T91" fmla="*/ 15 h 55"/>
                  <a:gd name="T92" fmla="*/ 28 w 57"/>
                  <a:gd name="T93" fmla="*/ 12 h 55"/>
                  <a:gd name="T94" fmla="*/ 30 w 57"/>
                  <a:gd name="T95" fmla="*/ 9 h 55"/>
                  <a:gd name="T96" fmla="*/ 32 w 57"/>
                  <a:gd name="T97" fmla="*/ 8 h 55"/>
                  <a:gd name="T98" fmla="*/ 34 w 57"/>
                  <a:gd name="T99" fmla="*/ 10 h 55"/>
                  <a:gd name="T100" fmla="*/ 37 w 57"/>
                  <a:gd name="T101" fmla="*/ 10 h 55"/>
                  <a:gd name="T102" fmla="*/ 37 w 57"/>
                  <a:gd name="T103" fmla="*/ 1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 h="55">
                    <a:moveTo>
                      <a:pt x="37" y="10"/>
                    </a:moveTo>
                    <a:cubicBezTo>
                      <a:pt x="38" y="9"/>
                      <a:pt x="40" y="10"/>
                      <a:pt x="41" y="9"/>
                    </a:cubicBezTo>
                    <a:cubicBezTo>
                      <a:pt x="43" y="8"/>
                      <a:pt x="42" y="7"/>
                      <a:pt x="43" y="6"/>
                    </a:cubicBezTo>
                    <a:cubicBezTo>
                      <a:pt x="43" y="5"/>
                      <a:pt x="44" y="4"/>
                      <a:pt x="45" y="4"/>
                    </a:cubicBezTo>
                    <a:cubicBezTo>
                      <a:pt x="46" y="3"/>
                      <a:pt x="45" y="3"/>
                      <a:pt x="45" y="1"/>
                    </a:cubicBezTo>
                    <a:cubicBezTo>
                      <a:pt x="44" y="2"/>
                      <a:pt x="43" y="2"/>
                      <a:pt x="41" y="2"/>
                    </a:cubicBezTo>
                    <a:cubicBezTo>
                      <a:pt x="39" y="2"/>
                      <a:pt x="37" y="5"/>
                      <a:pt x="36" y="4"/>
                    </a:cubicBezTo>
                    <a:cubicBezTo>
                      <a:pt x="33" y="3"/>
                      <a:pt x="28" y="4"/>
                      <a:pt x="27" y="1"/>
                    </a:cubicBezTo>
                    <a:cubicBezTo>
                      <a:pt x="26" y="0"/>
                      <a:pt x="23" y="1"/>
                      <a:pt x="22" y="1"/>
                    </a:cubicBezTo>
                    <a:cubicBezTo>
                      <a:pt x="20" y="3"/>
                      <a:pt x="20" y="1"/>
                      <a:pt x="19" y="1"/>
                    </a:cubicBezTo>
                    <a:cubicBezTo>
                      <a:pt x="18" y="1"/>
                      <a:pt x="18" y="3"/>
                      <a:pt x="18" y="3"/>
                    </a:cubicBezTo>
                    <a:cubicBezTo>
                      <a:pt x="18" y="3"/>
                      <a:pt x="17" y="4"/>
                      <a:pt x="17" y="4"/>
                    </a:cubicBezTo>
                    <a:cubicBezTo>
                      <a:pt x="17" y="5"/>
                      <a:pt x="16" y="5"/>
                      <a:pt x="15" y="5"/>
                    </a:cubicBezTo>
                    <a:cubicBezTo>
                      <a:pt x="15" y="5"/>
                      <a:pt x="14" y="5"/>
                      <a:pt x="13" y="5"/>
                    </a:cubicBezTo>
                    <a:cubicBezTo>
                      <a:pt x="13" y="5"/>
                      <a:pt x="13" y="5"/>
                      <a:pt x="12" y="4"/>
                    </a:cubicBezTo>
                    <a:cubicBezTo>
                      <a:pt x="12" y="4"/>
                      <a:pt x="11" y="7"/>
                      <a:pt x="11" y="8"/>
                    </a:cubicBezTo>
                    <a:cubicBezTo>
                      <a:pt x="11" y="9"/>
                      <a:pt x="9" y="6"/>
                      <a:pt x="9" y="5"/>
                    </a:cubicBezTo>
                    <a:cubicBezTo>
                      <a:pt x="7" y="4"/>
                      <a:pt x="6" y="7"/>
                      <a:pt x="5" y="7"/>
                    </a:cubicBezTo>
                    <a:cubicBezTo>
                      <a:pt x="3" y="7"/>
                      <a:pt x="1" y="7"/>
                      <a:pt x="0" y="7"/>
                    </a:cubicBezTo>
                    <a:cubicBezTo>
                      <a:pt x="0" y="8"/>
                      <a:pt x="1" y="9"/>
                      <a:pt x="1" y="10"/>
                    </a:cubicBezTo>
                    <a:cubicBezTo>
                      <a:pt x="1" y="12"/>
                      <a:pt x="0" y="12"/>
                      <a:pt x="0" y="14"/>
                    </a:cubicBezTo>
                    <a:cubicBezTo>
                      <a:pt x="0" y="15"/>
                      <a:pt x="0" y="18"/>
                      <a:pt x="2" y="18"/>
                    </a:cubicBezTo>
                    <a:cubicBezTo>
                      <a:pt x="3" y="19"/>
                      <a:pt x="4" y="18"/>
                      <a:pt x="4" y="21"/>
                    </a:cubicBezTo>
                    <a:cubicBezTo>
                      <a:pt x="6" y="20"/>
                      <a:pt x="10" y="16"/>
                      <a:pt x="12" y="17"/>
                    </a:cubicBezTo>
                    <a:cubicBezTo>
                      <a:pt x="13" y="18"/>
                      <a:pt x="14" y="19"/>
                      <a:pt x="15" y="19"/>
                    </a:cubicBezTo>
                    <a:cubicBezTo>
                      <a:pt x="16" y="19"/>
                      <a:pt x="17" y="21"/>
                      <a:pt x="17" y="22"/>
                    </a:cubicBezTo>
                    <a:cubicBezTo>
                      <a:pt x="18" y="23"/>
                      <a:pt x="18" y="24"/>
                      <a:pt x="18" y="25"/>
                    </a:cubicBezTo>
                    <a:cubicBezTo>
                      <a:pt x="19" y="26"/>
                      <a:pt x="20" y="27"/>
                      <a:pt x="21" y="28"/>
                    </a:cubicBezTo>
                    <a:cubicBezTo>
                      <a:pt x="23" y="29"/>
                      <a:pt x="25" y="31"/>
                      <a:pt x="28" y="33"/>
                    </a:cubicBezTo>
                    <a:cubicBezTo>
                      <a:pt x="30" y="35"/>
                      <a:pt x="31" y="35"/>
                      <a:pt x="33" y="36"/>
                    </a:cubicBezTo>
                    <a:cubicBezTo>
                      <a:pt x="36" y="38"/>
                      <a:pt x="38" y="41"/>
                      <a:pt x="42" y="42"/>
                    </a:cubicBezTo>
                    <a:cubicBezTo>
                      <a:pt x="44" y="43"/>
                      <a:pt x="44" y="46"/>
                      <a:pt x="45" y="48"/>
                    </a:cubicBezTo>
                    <a:cubicBezTo>
                      <a:pt x="45" y="50"/>
                      <a:pt x="42" y="52"/>
                      <a:pt x="43" y="55"/>
                    </a:cubicBezTo>
                    <a:cubicBezTo>
                      <a:pt x="43" y="54"/>
                      <a:pt x="49" y="49"/>
                      <a:pt x="49" y="48"/>
                    </a:cubicBezTo>
                    <a:cubicBezTo>
                      <a:pt x="50" y="47"/>
                      <a:pt x="47" y="45"/>
                      <a:pt x="47" y="45"/>
                    </a:cubicBezTo>
                    <a:cubicBezTo>
                      <a:pt x="45" y="43"/>
                      <a:pt x="49" y="39"/>
                      <a:pt x="50" y="40"/>
                    </a:cubicBezTo>
                    <a:cubicBezTo>
                      <a:pt x="51" y="41"/>
                      <a:pt x="52" y="41"/>
                      <a:pt x="53" y="41"/>
                    </a:cubicBezTo>
                    <a:cubicBezTo>
                      <a:pt x="54" y="42"/>
                      <a:pt x="54" y="43"/>
                      <a:pt x="55" y="44"/>
                    </a:cubicBezTo>
                    <a:cubicBezTo>
                      <a:pt x="57" y="44"/>
                      <a:pt x="54" y="40"/>
                      <a:pt x="53" y="39"/>
                    </a:cubicBezTo>
                    <a:cubicBezTo>
                      <a:pt x="51" y="37"/>
                      <a:pt x="47" y="37"/>
                      <a:pt x="44" y="35"/>
                    </a:cubicBezTo>
                    <a:cubicBezTo>
                      <a:pt x="43" y="34"/>
                      <a:pt x="46" y="32"/>
                      <a:pt x="44" y="32"/>
                    </a:cubicBezTo>
                    <a:cubicBezTo>
                      <a:pt x="43" y="31"/>
                      <a:pt x="41" y="32"/>
                      <a:pt x="39" y="31"/>
                    </a:cubicBezTo>
                    <a:cubicBezTo>
                      <a:pt x="37" y="30"/>
                      <a:pt x="36" y="28"/>
                      <a:pt x="35" y="26"/>
                    </a:cubicBezTo>
                    <a:cubicBezTo>
                      <a:pt x="34" y="24"/>
                      <a:pt x="34" y="22"/>
                      <a:pt x="32" y="21"/>
                    </a:cubicBezTo>
                    <a:cubicBezTo>
                      <a:pt x="31" y="20"/>
                      <a:pt x="27" y="19"/>
                      <a:pt x="27" y="17"/>
                    </a:cubicBezTo>
                    <a:cubicBezTo>
                      <a:pt x="27" y="16"/>
                      <a:pt x="27" y="15"/>
                      <a:pt x="27" y="15"/>
                    </a:cubicBezTo>
                    <a:cubicBezTo>
                      <a:pt x="28" y="13"/>
                      <a:pt x="28" y="13"/>
                      <a:pt x="28" y="12"/>
                    </a:cubicBezTo>
                    <a:cubicBezTo>
                      <a:pt x="27" y="9"/>
                      <a:pt x="30" y="10"/>
                      <a:pt x="30" y="9"/>
                    </a:cubicBezTo>
                    <a:cubicBezTo>
                      <a:pt x="31" y="8"/>
                      <a:pt x="32" y="8"/>
                      <a:pt x="32" y="8"/>
                    </a:cubicBezTo>
                    <a:cubicBezTo>
                      <a:pt x="34" y="8"/>
                      <a:pt x="34" y="9"/>
                      <a:pt x="34" y="10"/>
                    </a:cubicBezTo>
                    <a:cubicBezTo>
                      <a:pt x="35" y="10"/>
                      <a:pt x="36" y="10"/>
                      <a:pt x="37" y="10"/>
                    </a:cubicBezTo>
                    <a:cubicBezTo>
                      <a:pt x="37" y="9"/>
                      <a:pt x="36" y="10"/>
                      <a:pt x="37" y="10"/>
                    </a:cubicBezTo>
                    <a:close/>
                  </a:path>
                </a:pathLst>
              </a:custGeom>
              <a:solidFill>
                <a:schemeClr val="accent2"/>
              </a:solid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380" name="Freeform 648">
                <a:extLst>
                  <a:ext uri="{FF2B5EF4-FFF2-40B4-BE49-F238E27FC236}">
                    <a16:creationId xmlns:a16="http://schemas.microsoft.com/office/drawing/2014/main" id="{DD4A8C7A-E74D-6343-A510-42988DEDC6B6}"/>
                  </a:ext>
                </a:extLst>
              </p:cNvPr>
              <p:cNvSpPr>
                <a:spLocks/>
              </p:cNvSpPr>
              <p:nvPr/>
            </p:nvSpPr>
            <p:spPr bwMode="auto">
              <a:xfrm>
                <a:off x="6166990" y="3342662"/>
                <a:ext cx="125829" cy="117866"/>
              </a:xfrm>
              <a:custGeom>
                <a:avLst/>
                <a:gdLst>
                  <a:gd name="T0" fmla="*/ 12 w 27"/>
                  <a:gd name="T1" fmla="*/ 10 h 25"/>
                  <a:gd name="T2" fmla="*/ 21 w 27"/>
                  <a:gd name="T3" fmla="*/ 9 h 25"/>
                  <a:gd name="T4" fmla="*/ 27 w 27"/>
                  <a:gd name="T5" fmla="*/ 11 h 25"/>
                  <a:gd name="T6" fmla="*/ 25 w 27"/>
                  <a:gd name="T7" fmla="*/ 4 h 25"/>
                  <a:gd name="T8" fmla="*/ 17 w 27"/>
                  <a:gd name="T9" fmla="*/ 3 h 25"/>
                  <a:gd name="T10" fmla="*/ 13 w 27"/>
                  <a:gd name="T11" fmla="*/ 0 h 25"/>
                  <a:gd name="T12" fmla="*/ 11 w 27"/>
                  <a:gd name="T13" fmla="*/ 2 h 25"/>
                  <a:gd name="T14" fmla="*/ 6 w 27"/>
                  <a:gd name="T15" fmla="*/ 7 h 25"/>
                  <a:gd name="T16" fmla="*/ 1 w 27"/>
                  <a:gd name="T17" fmla="*/ 7 h 25"/>
                  <a:gd name="T18" fmla="*/ 1 w 27"/>
                  <a:gd name="T19" fmla="*/ 11 h 25"/>
                  <a:gd name="T20" fmla="*/ 3 w 27"/>
                  <a:gd name="T21" fmla="*/ 10 h 25"/>
                  <a:gd name="T22" fmla="*/ 4 w 27"/>
                  <a:gd name="T23" fmla="*/ 13 h 25"/>
                  <a:gd name="T24" fmla="*/ 6 w 27"/>
                  <a:gd name="T25" fmla="*/ 10 h 25"/>
                  <a:gd name="T26" fmla="*/ 11 w 27"/>
                  <a:gd name="T27" fmla="*/ 17 h 25"/>
                  <a:gd name="T28" fmla="*/ 23 w 27"/>
                  <a:gd name="T29" fmla="*/ 25 h 25"/>
                  <a:gd name="T30" fmla="*/ 21 w 27"/>
                  <a:gd name="T31" fmla="*/ 22 h 25"/>
                  <a:gd name="T32" fmla="*/ 16 w 27"/>
                  <a:gd name="T33" fmla="*/ 19 h 25"/>
                  <a:gd name="T34" fmla="*/ 12 w 27"/>
                  <a:gd name="T35" fmla="*/ 1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25">
                    <a:moveTo>
                      <a:pt x="12" y="10"/>
                    </a:moveTo>
                    <a:cubicBezTo>
                      <a:pt x="15" y="10"/>
                      <a:pt x="18" y="8"/>
                      <a:pt x="21" y="9"/>
                    </a:cubicBezTo>
                    <a:cubicBezTo>
                      <a:pt x="23" y="9"/>
                      <a:pt x="25" y="10"/>
                      <a:pt x="27" y="11"/>
                    </a:cubicBezTo>
                    <a:cubicBezTo>
                      <a:pt x="26" y="9"/>
                      <a:pt x="26" y="7"/>
                      <a:pt x="25" y="4"/>
                    </a:cubicBezTo>
                    <a:cubicBezTo>
                      <a:pt x="22" y="6"/>
                      <a:pt x="19" y="4"/>
                      <a:pt x="17" y="3"/>
                    </a:cubicBezTo>
                    <a:cubicBezTo>
                      <a:pt x="15" y="2"/>
                      <a:pt x="14" y="2"/>
                      <a:pt x="13" y="0"/>
                    </a:cubicBezTo>
                    <a:cubicBezTo>
                      <a:pt x="13" y="0"/>
                      <a:pt x="11" y="1"/>
                      <a:pt x="11" y="2"/>
                    </a:cubicBezTo>
                    <a:cubicBezTo>
                      <a:pt x="9" y="3"/>
                      <a:pt x="10" y="8"/>
                      <a:pt x="6" y="7"/>
                    </a:cubicBezTo>
                    <a:cubicBezTo>
                      <a:pt x="4" y="6"/>
                      <a:pt x="2" y="7"/>
                      <a:pt x="1" y="7"/>
                    </a:cubicBezTo>
                    <a:cubicBezTo>
                      <a:pt x="0" y="8"/>
                      <a:pt x="1" y="11"/>
                      <a:pt x="1" y="11"/>
                    </a:cubicBezTo>
                    <a:cubicBezTo>
                      <a:pt x="1" y="11"/>
                      <a:pt x="3" y="10"/>
                      <a:pt x="3" y="10"/>
                    </a:cubicBezTo>
                    <a:cubicBezTo>
                      <a:pt x="4" y="10"/>
                      <a:pt x="4" y="12"/>
                      <a:pt x="4" y="13"/>
                    </a:cubicBezTo>
                    <a:cubicBezTo>
                      <a:pt x="4" y="11"/>
                      <a:pt x="5" y="8"/>
                      <a:pt x="6" y="10"/>
                    </a:cubicBezTo>
                    <a:cubicBezTo>
                      <a:pt x="7" y="13"/>
                      <a:pt x="9" y="15"/>
                      <a:pt x="11" y="17"/>
                    </a:cubicBezTo>
                    <a:cubicBezTo>
                      <a:pt x="14" y="20"/>
                      <a:pt x="19" y="22"/>
                      <a:pt x="23" y="25"/>
                    </a:cubicBezTo>
                    <a:cubicBezTo>
                      <a:pt x="23" y="23"/>
                      <a:pt x="23" y="23"/>
                      <a:pt x="21" y="22"/>
                    </a:cubicBezTo>
                    <a:cubicBezTo>
                      <a:pt x="19" y="21"/>
                      <a:pt x="17" y="20"/>
                      <a:pt x="16" y="19"/>
                    </a:cubicBezTo>
                    <a:cubicBezTo>
                      <a:pt x="14" y="17"/>
                      <a:pt x="9" y="10"/>
                      <a:pt x="12" y="10"/>
                    </a:cubicBezTo>
                    <a:close/>
                  </a:path>
                </a:pathLst>
              </a:custGeom>
              <a:solidFill>
                <a:schemeClr val="accent2"/>
              </a:solid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381" name="Freeform 649">
                <a:extLst>
                  <a:ext uri="{FF2B5EF4-FFF2-40B4-BE49-F238E27FC236}">
                    <a16:creationId xmlns:a16="http://schemas.microsoft.com/office/drawing/2014/main" id="{BE8CC263-3957-AB4A-AB12-3AC4A56F76EB}"/>
                  </a:ext>
                </a:extLst>
              </p:cNvPr>
              <p:cNvSpPr>
                <a:spLocks/>
              </p:cNvSpPr>
              <p:nvPr/>
            </p:nvSpPr>
            <p:spPr bwMode="auto">
              <a:xfrm>
                <a:off x="5736941" y="3207276"/>
                <a:ext cx="308998" cy="265993"/>
              </a:xfrm>
              <a:custGeom>
                <a:avLst/>
                <a:gdLst>
                  <a:gd name="T0" fmla="*/ 59 w 66"/>
                  <a:gd name="T1" fmla="*/ 31 h 57"/>
                  <a:gd name="T2" fmla="*/ 56 w 66"/>
                  <a:gd name="T3" fmla="*/ 30 h 57"/>
                  <a:gd name="T4" fmla="*/ 60 w 66"/>
                  <a:gd name="T5" fmla="*/ 24 h 57"/>
                  <a:gd name="T6" fmla="*/ 63 w 66"/>
                  <a:gd name="T7" fmla="*/ 23 h 57"/>
                  <a:gd name="T8" fmla="*/ 65 w 66"/>
                  <a:gd name="T9" fmla="*/ 15 h 57"/>
                  <a:gd name="T10" fmla="*/ 60 w 66"/>
                  <a:gd name="T11" fmla="*/ 13 h 57"/>
                  <a:gd name="T12" fmla="*/ 57 w 66"/>
                  <a:gd name="T13" fmla="*/ 11 h 57"/>
                  <a:gd name="T14" fmla="*/ 55 w 66"/>
                  <a:gd name="T15" fmla="*/ 11 h 57"/>
                  <a:gd name="T16" fmla="*/ 48 w 66"/>
                  <a:gd name="T17" fmla="*/ 7 h 57"/>
                  <a:gd name="T18" fmla="*/ 43 w 66"/>
                  <a:gd name="T19" fmla="*/ 5 h 57"/>
                  <a:gd name="T20" fmla="*/ 38 w 66"/>
                  <a:gd name="T21" fmla="*/ 1 h 57"/>
                  <a:gd name="T22" fmla="*/ 34 w 66"/>
                  <a:gd name="T23" fmla="*/ 1 h 57"/>
                  <a:gd name="T24" fmla="*/ 33 w 66"/>
                  <a:gd name="T25" fmla="*/ 5 h 57"/>
                  <a:gd name="T26" fmla="*/ 30 w 66"/>
                  <a:gd name="T27" fmla="*/ 8 h 57"/>
                  <a:gd name="T28" fmla="*/ 26 w 66"/>
                  <a:gd name="T29" fmla="*/ 10 h 57"/>
                  <a:gd name="T30" fmla="*/ 24 w 66"/>
                  <a:gd name="T31" fmla="*/ 12 h 57"/>
                  <a:gd name="T32" fmla="*/ 20 w 66"/>
                  <a:gd name="T33" fmla="*/ 11 h 57"/>
                  <a:gd name="T34" fmla="*/ 16 w 66"/>
                  <a:gd name="T35" fmla="*/ 10 h 57"/>
                  <a:gd name="T36" fmla="*/ 16 w 66"/>
                  <a:gd name="T37" fmla="*/ 16 h 57"/>
                  <a:gd name="T38" fmla="*/ 9 w 66"/>
                  <a:gd name="T39" fmla="*/ 15 h 57"/>
                  <a:gd name="T40" fmla="*/ 1 w 66"/>
                  <a:gd name="T41" fmla="*/ 17 h 57"/>
                  <a:gd name="T42" fmla="*/ 2 w 66"/>
                  <a:gd name="T43" fmla="*/ 19 h 57"/>
                  <a:gd name="T44" fmla="*/ 4 w 66"/>
                  <a:gd name="T45" fmla="*/ 21 h 57"/>
                  <a:gd name="T46" fmla="*/ 15 w 66"/>
                  <a:gd name="T47" fmla="*/ 25 h 57"/>
                  <a:gd name="T48" fmla="*/ 14 w 66"/>
                  <a:gd name="T49" fmla="*/ 28 h 57"/>
                  <a:gd name="T50" fmla="*/ 19 w 66"/>
                  <a:gd name="T51" fmla="*/ 31 h 57"/>
                  <a:gd name="T52" fmla="*/ 20 w 66"/>
                  <a:gd name="T53" fmla="*/ 35 h 57"/>
                  <a:gd name="T54" fmla="*/ 22 w 66"/>
                  <a:gd name="T55" fmla="*/ 38 h 57"/>
                  <a:gd name="T56" fmla="*/ 19 w 66"/>
                  <a:gd name="T57" fmla="*/ 36 h 57"/>
                  <a:gd name="T58" fmla="*/ 16 w 66"/>
                  <a:gd name="T59" fmla="*/ 49 h 57"/>
                  <a:gd name="T60" fmla="*/ 27 w 66"/>
                  <a:gd name="T61" fmla="*/ 53 h 57"/>
                  <a:gd name="T62" fmla="*/ 30 w 66"/>
                  <a:gd name="T63" fmla="*/ 53 h 57"/>
                  <a:gd name="T64" fmla="*/ 33 w 66"/>
                  <a:gd name="T65" fmla="*/ 55 h 57"/>
                  <a:gd name="T66" fmla="*/ 40 w 66"/>
                  <a:gd name="T67" fmla="*/ 54 h 57"/>
                  <a:gd name="T68" fmla="*/ 47 w 66"/>
                  <a:gd name="T69" fmla="*/ 48 h 57"/>
                  <a:gd name="T70" fmla="*/ 57 w 66"/>
                  <a:gd name="T71" fmla="*/ 50 h 57"/>
                  <a:gd name="T72" fmla="*/ 62 w 66"/>
                  <a:gd name="T73" fmla="*/ 47 h 57"/>
                  <a:gd name="T74" fmla="*/ 62 w 66"/>
                  <a:gd name="T75" fmla="*/ 45 h 57"/>
                  <a:gd name="T76" fmla="*/ 59 w 66"/>
                  <a:gd name="T77" fmla="*/ 38 h 57"/>
                  <a:gd name="T78" fmla="*/ 59 w 66"/>
                  <a:gd name="T79" fmla="*/ 34 h 57"/>
                  <a:gd name="T80" fmla="*/ 59 w 66"/>
                  <a:gd name="T81" fmla="*/ 31 h 57"/>
                  <a:gd name="T82" fmla="*/ 59 w 66"/>
                  <a:gd name="T83" fmla="*/ 3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6" h="57">
                    <a:moveTo>
                      <a:pt x="59" y="31"/>
                    </a:moveTo>
                    <a:cubicBezTo>
                      <a:pt x="58" y="29"/>
                      <a:pt x="55" y="33"/>
                      <a:pt x="56" y="30"/>
                    </a:cubicBezTo>
                    <a:cubicBezTo>
                      <a:pt x="56" y="29"/>
                      <a:pt x="59" y="24"/>
                      <a:pt x="60" y="24"/>
                    </a:cubicBezTo>
                    <a:cubicBezTo>
                      <a:pt x="61" y="23"/>
                      <a:pt x="62" y="25"/>
                      <a:pt x="63" y="23"/>
                    </a:cubicBezTo>
                    <a:cubicBezTo>
                      <a:pt x="64" y="20"/>
                      <a:pt x="63" y="18"/>
                      <a:pt x="65" y="15"/>
                    </a:cubicBezTo>
                    <a:cubicBezTo>
                      <a:pt x="66" y="13"/>
                      <a:pt x="61" y="13"/>
                      <a:pt x="60" y="13"/>
                    </a:cubicBezTo>
                    <a:cubicBezTo>
                      <a:pt x="58" y="13"/>
                      <a:pt x="57" y="12"/>
                      <a:pt x="57" y="11"/>
                    </a:cubicBezTo>
                    <a:cubicBezTo>
                      <a:pt x="56" y="11"/>
                      <a:pt x="55" y="11"/>
                      <a:pt x="55" y="11"/>
                    </a:cubicBezTo>
                    <a:cubicBezTo>
                      <a:pt x="53" y="11"/>
                      <a:pt x="48" y="9"/>
                      <a:pt x="48" y="7"/>
                    </a:cubicBezTo>
                    <a:cubicBezTo>
                      <a:pt x="47" y="10"/>
                      <a:pt x="44" y="5"/>
                      <a:pt x="43" y="5"/>
                    </a:cubicBezTo>
                    <a:cubicBezTo>
                      <a:pt x="41" y="4"/>
                      <a:pt x="39" y="3"/>
                      <a:pt x="38" y="1"/>
                    </a:cubicBezTo>
                    <a:cubicBezTo>
                      <a:pt x="37" y="0"/>
                      <a:pt x="35" y="0"/>
                      <a:pt x="34" y="1"/>
                    </a:cubicBezTo>
                    <a:cubicBezTo>
                      <a:pt x="33" y="2"/>
                      <a:pt x="32" y="4"/>
                      <a:pt x="33" y="5"/>
                    </a:cubicBezTo>
                    <a:cubicBezTo>
                      <a:pt x="33" y="6"/>
                      <a:pt x="31" y="7"/>
                      <a:pt x="30" y="8"/>
                    </a:cubicBezTo>
                    <a:cubicBezTo>
                      <a:pt x="29" y="8"/>
                      <a:pt x="27" y="8"/>
                      <a:pt x="26" y="10"/>
                    </a:cubicBezTo>
                    <a:cubicBezTo>
                      <a:pt x="26" y="11"/>
                      <a:pt x="25" y="12"/>
                      <a:pt x="24" y="12"/>
                    </a:cubicBezTo>
                    <a:cubicBezTo>
                      <a:pt x="22" y="12"/>
                      <a:pt x="21" y="12"/>
                      <a:pt x="20" y="11"/>
                    </a:cubicBezTo>
                    <a:cubicBezTo>
                      <a:pt x="18" y="11"/>
                      <a:pt x="18" y="10"/>
                      <a:pt x="16" y="10"/>
                    </a:cubicBezTo>
                    <a:cubicBezTo>
                      <a:pt x="14" y="9"/>
                      <a:pt x="20" y="16"/>
                      <a:pt x="16" y="16"/>
                    </a:cubicBezTo>
                    <a:cubicBezTo>
                      <a:pt x="13" y="16"/>
                      <a:pt x="11" y="17"/>
                      <a:pt x="9" y="15"/>
                    </a:cubicBezTo>
                    <a:cubicBezTo>
                      <a:pt x="8" y="14"/>
                      <a:pt x="1" y="16"/>
                      <a:pt x="1" y="17"/>
                    </a:cubicBezTo>
                    <a:cubicBezTo>
                      <a:pt x="1" y="18"/>
                      <a:pt x="4" y="18"/>
                      <a:pt x="2" y="19"/>
                    </a:cubicBezTo>
                    <a:cubicBezTo>
                      <a:pt x="0" y="20"/>
                      <a:pt x="3" y="21"/>
                      <a:pt x="4" y="21"/>
                    </a:cubicBezTo>
                    <a:cubicBezTo>
                      <a:pt x="6" y="22"/>
                      <a:pt x="15" y="23"/>
                      <a:pt x="15" y="25"/>
                    </a:cubicBezTo>
                    <a:cubicBezTo>
                      <a:pt x="15" y="26"/>
                      <a:pt x="13" y="26"/>
                      <a:pt x="14" y="28"/>
                    </a:cubicBezTo>
                    <a:cubicBezTo>
                      <a:pt x="16" y="30"/>
                      <a:pt x="17" y="30"/>
                      <a:pt x="19" y="31"/>
                    </a:cubicBezTo>
                    <a:cubicBezTo>
                      <a:pt x="21" y="32"/>
                      <a:pt x="18" y="34"/>
                      <a:pt x="20" y="35"/>
                    </a:cubicBezTo>
                    <a:cubicBezTo>
                      <a:pt x="20" y="35"/>
                      <a:pt x="22" y="38"/>
                      <a:pt x="22" y="38"/>
                    </a:cubicBezTo>
                    <a:cubicBezTo>
                      <a:pt x="21" y="39"/>
                      <a:pt x="20" y="36"/>
                      <a:pt x="19" y="36"/>
                    </a:cubicBezTo>
                    <a:cubicBezTo>
                      <a:pt x="18" y="36"/>
                      <a:pt x="19" y="48"/>
                      <a:pt x="16" y="49"/>
                    </a:cubicBezTo>
                    <a:cubicBezTo>
                      <a:pt x="19" y="51"/>
                      <a:pt x="23" y="54"/>
                      <a:pt x="27" y="53"/>
                    </a:cubicBezTo>
                    <a:cubicBezTo>
                      <a:pt x="28" y="53"/>
                      <a:pt x="29" y="52"/>
                      <a:pt x="30" y="53"/>
                    </a:cubicBezTo>
                    <a:cubicBezTo>
                      <a:pt x="31" y="53"/>
                      <a:pt x="32" y="54"/>
                      <a:pt x="33" y="55"/>
                    </a:cubicBezTo>
                    <a:cubicBezTo>
                      <a:pt x="35" y="56"/>
                      <a:pt x="41" y="57"/>
                      <a:pt x="40" y="54"/>
                    </a:cubicBezTo>
                    <a:cubicBezTo>
                      <a:pt x="39" y="49"/>
                      <a:pt x="44" y="47"/>
                      <a:pt x="47" y="48"/>
                    </a:cubicBezTo>
                    <a:cubicBezTo>
                      <a:pt x="51" y="49"/>
                      <a:pt x="53" y="52"/>
                      <a:pt x="57" y="50"/>
                    </a:cubicBezTo>
                    <a:cubicBezTo>
                      <a:pt x="59" y="49"/>
                      <a:pt x="60" y="48"/>
                      <a:pt x="62" y="47"/>
                    </a:cubicBezTo>
                    <a:cubicBezTo>
                      <a:pt x="62" y="47"/>
                      <a:pt x="64" y="45"/>
                      <a:pt x="62" y="45"/>
                    </a:cubicBezTo>
                    <a:cubicBezTo>
                      <a:pt x="60" y="44"/>
                      <a:pt x="58" y="40"/>
                      <a:pt x="59" y="38"/>
                    </a:cubicBezTo>
                    <a:cubicBezTo>
                      <a:pt x="61" y="36"/>
                      <a:pt x="60" y="36"/>
                      <a:pt x="59" y="34"/>
                    </a:cubicBezTo>
                    <a:cubicBezTo>
                      <a:pt x="59" y="33"/>
                      <a:pt x="59" y="32"/>
                      <a:pt x="59" y="31"/>
                    </a:cubicBezTo>
                    <a:cubicBezTo>
                      <a:pt x="58" y="30"/>
                      <a:pt x="59" y="32"/>
                      <a:pt x="59" y="31"/>
                    </a:cubicBezTo>
                    <a:close/>
                  </a:path>
                </a:pathLst>
              </a:custGeom>
              <a:solidFill>
                <a:srgbClr val="87C452"/>
              </a:solidFill>
              <a:ln w="9525" cap="flat">
                <a:solidFill>
                  <a:schemeClr val="bg1"/>
                </a:solidFill>
                <a:prstDash val="solid"/>
                <a:round/>
                <a:headEnd/>
                <a:tailEnd/>
              </a:ln>
            </p:spPr>
            <p:txBody>
              <a:bodyPr anchor="ctr"/>
              <a:lstStyle/>
              <a:p>
                <a:pPr eaLnBrk="1" fontAlgn="auto" hangingPunct="1">
                  <a:spcBef>
                    <a:spcPts val="0"/>
                  </a:spcBef>
                  <a:spcAft>
                    <a:spcPts val="0"/>
                  </a:spcAft>
                  <a:defRPr/>
                </a:pPr>
                <a:endParaRPr lang="id-ID" dirty="0">
                  <a:latin typeface="+mn-lt"/>
                </a:endParaRPr>
              </a:p>
            </p:txBody>
          </p:sp>
          <p:sp>
            <p:nvSpPr>
              <p:cNvPr id="382" name="Freeform 650">
                <a:extLst>
                  <a:ext uri="{FF2B5EF4-FFF2-40B4-BE49-F238E27FC236}">
                    <a16:creationId xmlns:a16="http://schemas.microsoft.com/office/drawing/2014/main" id="{D0E676F7-F0BD-B14F-9CFD-7609E4BAC0F5}"/>
                  </a:ext>
                </a:extLst>
              </p:cNvPr>
              <p:cNvSpPr>
                <a:spLocks/>
              </p:cNvSpPr>
              <p:nvPr/>
            </p:nvSpPr>
            <p:spPr bwMode="auto">
              <a:xfrm>
                <a:off x="5993377" y="3310807"/>
                <a:ext cx="103530" cy="70082"/>
              </a:xfrm>
              <a:custGeom>
                <a:avLst/>
                <a:gdLst>
                  <a:gd name="T0" fmla="*/ 17 w 22"/>
                  <a:gd name="T1" fmla="*/ 1 h 15"/>
                  <a:gd name="T2" fmla="*/ 9 w 22"/>
                  <a:gd name="T3" fmla="*/ 1 h 15"/>
                  <a:gd name="T4" fmla="*/ 8 w 22"/>
                  <a:gd name="T5" fmla="*/ 2 h 15"/>
                  <a:gd name="T6" fmla="*/ 5 w 22"/>
                  <a:gd name="T7" fmla="*/ 2 h 15"/>
                  <a:gd name="T8" fmla="*/ 3 w 22"/>
                  <a:gd name="T9" fmla="*/ 5 h 15"/>
                  <a:gd name="T10" fmla="*/ 1 w 22"/>
                  <a:gd name="T11" fmla="*/ 9 h 15"/>
                  <a:gd name="T12" fmla="*/ 4 w 22"/>
                  <a:gd name="T13" fmla="*/ 10 h 15"/>
                  <a:gd name="T14" fmla="*/ 7 w 22"/>
                  <a:gd name="T15" fmla="*/ 11 h 15"/>
                  <a:gd name="T16" fmla="*/ 11 w 22"/>
                  <a:gd name="T17" fmla="*/ 10 h 15"/>
                  <a:gd name="T18" fmla="*/ 13 w 22"/>
                  <a:gd name="T19" fmla="*/ 10 h 15"/>
                  <a:gd name="T20" fmla="*/ 16 w 22"/>
                  <a:gd name="T21" fmla="*/ 8 h 15"/>
                  <a:gd name="T22" fmla="*/ 18 w 22"/>
                  <a:gd name="T23" fmla="*/ 9 h 15"/>
                  <a:gd name="T24" fmla="*/ 21 w 22"/>
                  <a:gd name="T25" fmla="*/ 8 h 15"/>
                  <a:gd name="T26" fmla="*/ 22 w 22"/>
                  <a:gd name="T27" fmla="*/ 5 h 15"/>
                  <a:gd name="T28" fmla="*/ 18 w 22"/>
                  <a:gd name="T29" fmla="*/ 4 h 15"/>
                  <a:gd name="T30" fmla="*/ 17 w 22"/>
                  <a:gd name="T31"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15">
                    <a:moveTo>
                      <a:pt x="17" y="1"/>
                    </a:moveTo>
                    <a:cubicBezTo>
                      <a:pt x="14" y="0"/>
                      <a:pt x="12" y="1"/>
                      <a:pt x="9" y="1"/>
                    </a:cubicBezTo>
                    <a:cubicBezTo>
                      <a:pt x="7" y="1"/>
                      <a:pt x="9" y="1"/>
                      <a:pt x="8" y="2"/>
                    </a:cubicBezTo>
                    <a:cubicBezTo>
                      <a:pt x="7" y="2"/>
                      <a:pt x="5" y="2"/>
                      <a:pt x="5" y="2"/>
                    </a:cubicBezTo>
                    <a:cubicBezTo>
                      <a:pt x="4" y="2"/>
                      <a:pt x="3" y="5"/>
                      <a:pt x="3" y="5"/>
                    </a:cubicBezTo>
                    <a:cubicBezTo>
                      <a:pt x="2" y="6"/>
                      <a:pt x="0" y="10"/>
                      <a:pt x="1" y="9"/>
                    </a:cubicBezTo>
                    <a:cubicBezTo>
                      <a:pt x="3" y="9"/>
                      <a:pt x="3" y="8"/>
                      <a:pt x="4" y="10"/>
                    </a:cubicBezTo>
                    <a:cubicBezTo>
                      <a:pt x="4" y="12"/>
                      <a:pt x="5" y="11"/>
                      <a:pt x="7" y="11"/>
                    </a:cubicBezTo>
                    <a:cubicBezTo>
                      <a:pt x="8" y="11"/>
                      <a:pt x="10" y="11"/>
                      <a:pt x="11" y="10"/>
                    </a:cubicBezTo>
                    <a:cubicBezTo>
                      <a:pt x="12" y="8"/>
                      <a:pt x="13" y="9"/>
                      <a:pt x="13" y="10"/>
                    </a:cubicBezTo>
                    <a:cubicBezTo>
                      <a:pt x="16" y="15"/>
                      <a:pt x="15" y="8"/>
                      <a:pt x="16" y="8"/>
                    </a:cubicBezTo>
                    <a:cubicBezTo>
                      <a:pt x="17" y="8"/>
                      <a:pt x="17" y="9"/>
                      <a:pt x="18" y="9"/>
                    </a:cubicBezTo>
                    <a:cubicBezTo>
                      <a:pt x="19" y="9"/>
                      <a:pt x="20" y="9"/>
                      <a:pt x="21" y="8"/>
                    </a:cubicBezTo>
                    <a:cubicBezTo>
                      <a:pt x="22" y="7"/>
                      <a:pt x="22" y="7"/>
                      <a:pt x="22" y="5"/>
                    </a:cubicBezTo>
                    <a:cubicBezTo>
                      <a:pt x="22" y="5"/>
                      <a:pt x="19" y="4"/>
                      <a:pt x="18" y="4"/>
                    </a:cubicBezTo>
                    <a:cubicBezTo>
                      <a:pt x="17" y="3"/>
                      <a:pt x="17" y="2"/>
                      <a:pt x="17" y="1"/>
                    </a:cubicBezTo>
                    <a:close/>
                  </a:path>
                </a:pathLst>
              </a:custGeom>
              <a:solidFill>
                <a:schemeClr val="accent2"/>
              </a:solid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383" name="Freeform 651">
                <a:extLst>
                  <a:ext uri="{FF2B5EF4-FFF2-40B4-BE49-F238E27FC236}">
                    <a16:creationId xmlns:a16="http://schemas.microsoft.com/office/drawing/2014/main" id="{54564AFA-6EA5-1A44-830A-DC9F0020F174}"/>
                  </a:ext>
                </a:extLst>
              </p:cNvPr>
              <p:cNvSpPr>
                <a:spLocks/>
              </p:cNvSpPr>
              <p:nvPr/>
            </p:nvSpPr>
            <p:spPr bwMode="auto">
              <a:xfrm>
                <a:off x="5905775" y="3197720"/>
                <a:ext cx="97159" cy="60525"/>
              </a:xfrm>
              <a:custGeom>
                <a:avLst/>
                <a:gdLst>
                  <a:gd name="T0" fmla="*/ 19 w 21"/>
                  <a:gd name="T1" fmla="*/ 9 h 13"/>
                  <a:gd name="T2" fmla="*/ 20 w 21"/>
                  <a:gd name="T3" fmla="*/ 6 h 13"/>
                  <a:gd name="T4" fmla="*/ 18 w 21"/>
                  <a:gd name="T5" fmla="*/ 3 h 13"/>
                  <a:gd name="T6" fmla="*/ 13 w 21"/>
                  <a:gd name="T7" fmla="*/ 0 h 13"/>
                  <a:gd name="T8" fmla="*/ 8 w 21"/>
                  <a:gd name="T9" fmla="*/ 1 h 13"/>
                  <a:gd name="T10" fmla="*/ 3 w 21"/>
                  <a:gd name="T11" fmla="*/ 1 h 13"/>
                  <a:gd name="T12" fmla="*/ 5 w 21"/>
                  <a:gd name="T13" fmla="*/ 6 h 13"/>
                  <a:gd name="T14" fmla="*/ 10 w 21"/>
                  <a:gd name="T15" fmla="*/ 9 h 13"/>
                  <a:gd name="T16" fmla="*/ 12 w 21"/>
                  <a:gd name="T17" fmla="*/ 9 h 13"/>
                  <a:gd name="T18" fmla="*/ 18 w 21"/>
                  <a:gd name="T19" fmla="*/ 13 h 13"/>
                  <a:gd name="T20" fmla="*/ 19 w 21"/>
                  <a:gd name="T21" fmla="*/ 9 h 13"/>
                  <a:gd name="T22" fmla="*/ 19 w 21"/>
                  <a:gd name="T23"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13">
                    <a:moveTo>
                      <a:pt x="19" y="9"/>
                    </a:moveTo>
                    <a:cubicBezTo>
                      <a:pt x="18" y="9"/>
                      <a:pt x="21" y="7"/>
                      <a:pt x="20" y="6"/>
                    </a:cubicBezTo>
                    <a:cubicBezTo>
                      <a:pt x="20" y="5"/>
                      <a:pt x="19" y="3"/>
                      <a:pt x="18" y="3"/>
                    </a:cubicBezTo>
                    <a:cubicBezTo>
                      <a:pt x="17" y="2"/>
                      <a:pt x="15" y="0"/>
                      <a:pt x="13" y="0"/>
                    </a:cubicBezTo>
                    <a:cubicBezTo>
                      <a:pt x="11" y="0"/>
                      <a:pt x="10" y="1"/>
                      <a:pt x="8" y="1"/>
                    </a:cubicBezTo>
                    <a:cubicBezTo>
                      <a:pt x="6" y="1"/>
                      <a:pt x="5" y="0"/>
                      <a:pt x="3" y="1"/>
                    </a:cubicBezTo>
                    <a:cubicBezTo>
                      <a:pt x="0" y="3"/>
                      <a:pt x="3" y="5"/>
                      <a:pt x="5" y="6"/>
                    </a:cubicBezTo>
                    <a:cubicBezTo>
                      <a:pt x="7" y="7"/>
                      <a:pt x="8" y="7"/>
                      <a:pt x="10" y="9"/>
                    </a:cubicBezTo>
                    <a:cubicBezTo>
                      <a:pt x="10" y="10"/>
                      <a:pt x="12" y="10"/>
                      <a:pt x="12" y="9"/>
                    </a:cubicBezTo>
                    <a:cubicBezTo>
                      <a:pt x="12" y="10"/>
                      <a:pt x="17" y="13"/>
                      <a:pt x="18" y="13"/>
                    </a:cubicBezTo>
                    <a:cubicBezTo>
                      <a:pt x="18" y="11"/>
                      <a:pt x="18" y="10"/>
                      <a:pt x="19" y="9"/>
                    </a:cubicBezTo>
                    <a:cubicBezTo>
                      <a:pt x="19" y="9"/>
                      <a:pt x="17" y="10"/>
                      <a:pt x="19" y="9"/>
                    </a:cubicBezTo>
                    <a:close/>
                  </a:path>
                </a:pathLst>
              </a:custGeom>
              <a:solidFill>
                <a:srgbClr val="87C452"/>
              </a:solid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384" name="Freeform 652">
                <a:extLst>
                  <a:ext uri="{FF2B5EF4-FFF2-40B4-BE49-F238E27FC236}">
                    <a16:creationId xmlns:a16="http://schemas.microsoft.com/office/drawing/2014/main" id="{57EE8BE0-A383-6242-9B7D-4899C7F38E09}"/>
                  </a:ext>
                </a:extLst>
              </p:cNvPr>
              <p:cNvSpPr>
                <a:spLocks/>
              </p:cNvSpPr>
              <p:nvPr/>
            </p:nvSpPr>
            <p:spPr bwMode="auto">
              <a:xfrm>
                <a:off x="5985414" y="3240725"/>
                <a:ext cx="17521" cy="17521"/>
              </a:xfrm>
              <a:custGeom>
                <a:avLst/>
                <a:gdLst>
                  <a:gd name="T0" fmla="*/ 2 w 4"/>
                  <a:gd name="T1" fmla="*/ 0 h 4"/>
                  <a:gd name="T2" fmla="*/ 1 w 4"/>
                  <a:gd name="T3" fmla="*/ 3 h 4"/>
                  <a:gd name="T4" fmla="*/ 4 w 4"/>
                  <a:gd name="T5" fmla="*/ 4 h 4"/>
                  <a:gd name="T6" fmla="*/ 2 w 4"/>
                  <a:gd name="T7" fmla="*/ 0 h 4"/>
                  <a:gd name="T8" fmla="*/ 2 w 4"/>
                  <a:gd name="T9" fmla="*/ 0 h 4"/>
                </a:gdLst>
                <a:ahLst/>
                <a:cxnLst>
                  <a:cxn ang="0">
                    <a:pos x="T0" y="T1"/>
                  </a:cxn>
                  <a:cxn ang="0">
                    <a:pos x="T2" y="T3"/>
                  </a:cxn>
                  <a:cxn ang="0">
                    <a:pos x="T4" y="T5"/>
                  </a:cxn>
                  <a:cxn ang="0">
                    <a:pos x="T6" y="T7"/>
                  </a:cxn>
                  <a:cxn ang="0">
                    <a:pos x="T8" y="T9"/>
                  </a:cxn>
                </a:cxnLst>
                <a:rect l="0" t="0" r="r" b="b"/>
                <a:pathLst>
                  <a:path w="4" h="4">
                    <a:moveTo>
                      <a:pt x="2" y="0"/>
                    </a:moveTo>
                    <a:cubicBezTo>
                      <a:pt x="1" y="0"/>
                      <a:pt x="1" y="2"/>
                      <a:pt x="1" y="3"/>
                    </a:cubicBezTo>
                    <a:cubicBezTo>
                      <a:pt x="1" y="4"/>
                      <a:pt x="3" y="4"/>
                      <a:pt x="4" y="4"/>
                    </a:cubicBezTo>
                    <a:cubicBezTo>
                      <a:pt x="4" y="2"/>
                      <a:pt x="4" y="1"/>
                      <a:pt x="2" y="0"/>
                    </a:cubicBezTo>
                    <a:cubicBezTo>
                      <a:pt x="0" y="1"/>
                      <a:pt x="3" y="1"/>
                      <a:pt x="2" y="0"/>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385" name="Freeform 653">
                <a:extLst>
                  <a:ext uri="{FF2B5EF4-FFF2-40B4-BE49-F238E27FC236}">
                    <a16:creationId xmlns:a16="http://schemas.microsoft.com/office/drawing/2014/main" id="{082303EA-1F60-024B-B593-D0D5660B763B}"/>
                  </a:ext>
                </a:extLst>
              </p:cNvPr>
              <p:cNvSpPr>
                <a:spLocks/>
              </p:cNvSpPr>
              <p:nvPr/>
            </p:nvSpPr>
            <p:spPr bwMode="auto">
              <a:xfrm>
                <a:off x="5928074" y="3132416"/>
                <a:ext cx="93975" cy="84419"/>
              </a:xfrm>
              <a:custGeom>
                <a:avLst/>
                <a:gdLst>
                  <a:gd name="T0" fmla="*/ 5 w 20"/>
                  <a:gd name="T1" fmla="*/ 14 h 18"/>
                  <a:gd name="T2" fmla="*/ 14 w 20"/>
                  <a:gd name="T3" fmla="*/ 18 h 18"/>
                  <a:gd name="T4" fmla="*/ 14 w 20"/>
                  <a:gd name="T5" fmla="*/ 13 h 18"/>
                  <a:gd name="T6" fmla="*/ 17 w 20"/>
                  <a:gd name="T7" fmla="*/ 11 h 18"/>
                  <a:gd name="T8" fmla="*/ 18 w 20"/>
                  <a:gd name="T9" fmla="*/ 6 h 18"/>
                  <a:gd name="T10" fmla="*/ 20 w 20"/>
                  <a:gd name="T11" fmla="*/ 5 h 18"/>
                  <a:gd name="T12" fmla="*/ 19 w 20"/>
                  <a:gd name="T13" fmla="*/ 0 h 18"/>
                  <a:gd name="T14" fmla="*/ 15 w 20"/>
                  <a:gd name="T15" fmla="*/ 1 h 18"/>
                  <a:gd name="T16" fmla="*/ 10 w 20"/>
                  <a:gd name="T17" fmla="*/ 3 h 18"/>
                  <a:gd name="T18" fmla="*/ 12 w 20"/>
                  <a:gd name="T19" fmla="*/ 6 h 18"/>
                  <a:gd name="T20" fmla="*/ 10 w 20"/>
                  <a:gd name="T21" fmla="*/ 4 h 18"/>
                  <a:gd name="T22" fmla="*/ 7 w 20"/>
                  <a:gd name="T23" fmla="*/ 6 h 18"/>
                  <a:gd name="T24" fmla="*/ 5 w 20"/>
                  <a:gd name="T25" fmla="*/ 8 h 18"/>
                  <a:gd name="T26" fmla="*/ 5 w 20"/>
                  <a:gd name="T27" fmla="*/ 12 h 18"/>
                  <a:gd name="T28" fmla="*/ 3 w 20"/>
                  <a:gd name="T29" fmla="*/ 12 h 18"/>
                  <a:gd name="T30" fmla="*/ 4 w 20"/>
                  <a:gd name="T31" fmla="*/ 12 h 18"/>
                  <a:gd name="T32" fmla="*/ 3 w 20"/>
                  <a:gd name="T33" fmla="*/ 12 h 18"/>
                  <a:gd name="T34" fmla="*/ 4 w 20"/>
                  <a:gd name="T35" fmla="*/ 14 h 18"/>
                  <a:gd name="T36" fmla="*/ 2 w 20"/>
                  <a:gd name="T37" fmla="*/ 13 h 18"/>
                  <a:gd name="T38" fmla="*/ 3 w 20"/>
                  <a:gd name="T39" fmla="*/ 14 h 18"/>
                  <a:gd name="T40" fmla="*/ 1 w 20"/>
                  <a:gd name="T41" fmla="*/ 14 h 18"/>
                  <a:gd name="T42" fmla="*/ 2 w 20"/>
                  <a:gd name="T43" fmla="*/ 15 h 18"/>
                  <a:gd name="T44" fmla="*/ 0 w 20"/>
                  <a:gd name="T45" fmla="*/ 15 h 18"/>
                  <a:gd name="T46" fmla="*/ 5 w 20"/>
                  <a:gd name="T47" fmla="*/ 14 h 18"/>
                  <a:gd name="T48" fmla="*/ 5 w 20"/>
                  <a:gd name="T49" fmla="*/ 1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 h="18">
                    <a:moveTo>
                      <a:pt x="5" y="14"/>
                    </a:moveTo>
                    <a:cubicBezTo>
                      <a:pt x="7" y="12"/>
                      <a:pt x="13" y="16"/>
                      <a:pt x="14" y="18"/>
                    </a:cubicBezTo>
                    <a:cubicBezTo>
                      <a:pt x="15" y="16"/>
                      <a:pt x="15" y="14"/>
                      <a:pt x="14" y="13"/>
                    </a:cubicBezTo>
                    <a:cubicBezTo>
                      <a:pt x="13" y="9"/>
                      <a:pt x="15" y="11"/>
                      <a:pt x="17" y="11"/>
                    </a:cubicBezTo>
                    <a:cubicBezTo>
                      <a:pt x="19" y="10"/>
                      <a:pt x="19" y="8"/>
                      <a:pt x="18" y="6"/>
                    </a:cubicBezTo>
                    <a:cubicBezTo>
                      <a:pt x="18" y="6"/>
                      <a:pt x="20" y="5"/>
                      <a:pt x="20" y="5"/>
                    </a:cubicBezTo>
                    <a:cubicBezTo>
                      <a:pt x="20" y="3"/>
                      <a:pt x="20" y="2"/>
                      <a:pt x="19" y="0"/>
                    </a:cubicBezTo>
                    <a:cubicBezTo>
                      <a:pt x="19" y="0"/>
                      <a:pt x="15" y="1"/>
                      <a:pt x="15" y="1"/>
                    </a:cubicBezTo>
                    <a:cubicBezTo>
                      <a:pt x="13" y="1"/>
                      <a:pt x="12" y="1"/>
                      <a:pt x="10" y="3"/>
                    </a:cubicBezTo>
                    <a:cubicBezTo>
                      <a:pt x="10" y="3"/>
                      <a:pt x="13" y="5"/>
                      <a:pt x="12" y="6"/>
                    </a:cubicBezTo>
                    <a:cubicBezTo>
                      <a:pt x="10" y="8"/>
                      <a:pt x="9" y="4"/>
                      <a:pt x="10" y="4"/>
                    </a:cubicBezTo>
                    <a:cubicBezTo>
                      <a:pt x="10" y="4"/>
                      <a:pt x="7" y="5"/>
                      <a:pt x="7" y="6"/>
                    </a:cubicBezTo>
                    <a:cubicBezTo>
                      <a:pt x="7" y="7"/>
                      <a:pt x="6" y="7"/>
                      <a:pt x="5" y="8"/>
                    </a:cubicBezTo>
                    <a:cubicBezTo>
                      <a:pt x="5" y="9"/>
                      <a:pt x="3" y="12"/>
                      <a:pt x="5" y="12"/>
                    </a:cubicBezTo>
                    <a:cubicBezTo>
                      <a:pt x="5" y="12"/>
                      <a:pt x="4" y="12"/>
                      <a:pt x="3" y="12"/>
                    </a:cubicBezTo>
                    <a:cubicBezTo>
                      <a:pt x="3" y="12"/>
                      <a:pt x="4" y="12"/>
                      <a:pt x="4" y="12"/>
                    </a:cubicBezTo>
                    <a:cubicBezTo>
                      <a:pt x="4" y="12"/>
                      <a:pt x="3" y="12"/>
                      <a:pt x="3" y="12"/>
                    </a:cubicBezTo>
                    <a:cubicBezTo>
                      <a:pt x="2" y="13"/>
                      <a:pt x="4" y="14"/>
                      <a:pt x="4" y="14"/>
                    </a:cubicBezTo>
                    <a:cubicBezTo>
                      <a:pt x="4" y="13"/>
                      <a:pt x="2" y="13"/>
                      <a:pt x="2" y="13"/>
                    </a:cubicBezTo>
                    <a:cubicBezTo>
                      <a:pt x="2" y="13"/>
                      <a:pt x="3" y="14"/>
                      <a:pt x="3" y="14"/>
                    </a:cubicBezTo>
                    <a:cubicBezTo>
                      <a:pt x="3" y="14"/>
                      <a:pt x="2" y="13"/>
                      <a:pt x="1" y="14"/>
                    </a:cubicBezTo>
                    <a:cubicBezTo>
                      <a:pt x="1" y="14"/>
                      <a:pt x="2" y="15"/>
                      <a:pt x="2" y="15"/>
                    </a:cubicBezTo>
                    <a:cubicBezTo>
                      <a:pt x="2" y="14"/>
                      <a:pt x="1" y="14"/>
                      <a:pt x="0" y="15"/>
                    </a:cubicBezTo>
                    <a:cubicBezTo>
                      <a:pt x="1" y="15"/>
                      <a:pt x="4" y="16"/>
                      <a:pt x="5" y="14"/>
                    </a:cubicBezTo>
                    <a:cubicBezTo>
                      <a:pt x="5" y="14"/>
                      <a:pt x="5" y="15"/>
                      <a:pt x="5" y="14"/>
                    </a:cubicBezTo>
                    <a:close/>
                  </a:path>
                </a:pathLst>
              </a:custGeom>
              <a:solidFill>
                <a:schemeClr val="accent2"/>
              </a:solid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386" name="Freeform 654">
                <a:extLst>
                  <a:ext uri="{FF2B5EF4-FFF2-40B4-BE49-F238E27FC236}">
                    <a16:creationId xmlns:a16="http://schemas.microsoft.com/office/drawing/2014/main" id="{EFE9C833-6672-7448-A8BA-CDAFC821450E}"/>
                  </a:ext>
                </a:extLst>
              </p:cNvPr>
              <p:cNvSpPr>
                <a:spLocks/>
              </p:cNvSpPr>
              <p:nvPr/>
            </p:nvSpPr>
            <p:spPr bwMode="auto">
              <a:xfrm>
                <a:off x="6041160" y="2992252"/>
                <a:ext cx="70082" cy="103530"/>
              </a:xfrm>
              <a:custGeom>
                <a:avLst/>
                <a:gdLst>
                  <a:gd name="T0" fmla="*/ 10 w 15"/>
                  <a:gd name="T1" fmla="*/ 21 h 22"/>
                  <a:gd name="T2" fmla="*/ 8 w 15"/>
                  <a:gd name="T3" fmla="*/ 17 h 22"/>
                  <a:gd name="T4" fmla="*/ 11 w 15"/>
                  <a:gd name="T5" fmla="*/ 12 h 22"/>
                  <a:gd name="T6" fmla="*/ 11 w 15"/>
                  <a:gd name="T7" fmla="*/ 13 h 22"/>
                  <a:gd name="T8" fmla="*/ 15 w 15"/>
                  <a:gd name="T9" fmla="*/ 10 h 22"/>
                  <a:gd name="T10" fmla="*/ 11 w 15"/>
                  <a:gd name="T11" fmla="*/ 7 h 22"/>
                  <a:gd name="T12" fmla="*/ 10 w 15"/>
                  <a:gd name="T13" fmla="*/ 5 h 22"/>
                  <a:gd name="T14" fmla="*/ 12 w 15"/>
                  <a:gd name="T15" fmla="*/ 4 h 22"/>
                  <a:gd name="T16" fmla="*/ 12 w 15"/>
                  <a:gd name="T17" fmla="*/ 1 h 22"/>
                  <a:gd name="T18" fmla="*/ 11 w 15"/>
                  <a:gd name="T19" fmla="*/ 1 h 22"/>
                  <a:gd name="T20" fmla="*/ 7 w 15"/>
                  <a:gd name="T21" fmla="*/ 4 h 22"/>
                  <a:gd name="T22" fmla="*/ 2 w 15"/>
                  <a:gd name="T23" fmla="*/ 5 h 22"/>
                  <a:gd name="T24" fmla="*/ 4 w 15"/>
                  <a:gd name="T25" fmla="*/ 6 h 22"/>
                  <a:gd name="T26" fmla="*/ 6 w 15"/>
                  <a:gd name="T27" fmla="*/ 8 h 22"/>
                  <a:gd name="T28" fmla="*/ 4 w 15"/>
                  <a:gd name="T29" fmla="*/ 8 h 22"/>
                  <a:gd name="T30" fmla="*/ 2 w 15"/>
                  <a:gd name="T31" fmla="*/ 8 h 22"/>
                  <a:gd name="T32" fmla="*/ 0 w 15"/>
                  <a:gd name="T33" fmla="*/ 9 h 22"/>
                  <a:gd name="T34" fmla="*/ 0 w 15"/>
                  <a:gd name="T35" fmla="*/ 14 h 22"/>
                  <a:gd name="T36" fmla="*/ 2 w 15"/>
                  <a:gd name="T37" fmla="*/ 16 h 22"/>
                  <a:gd name="T38" fmla="*/ 2 w 15"/>
                  <a:gd name="T39" fmla="*/ 20 h 22"/>
                  <a:gd name="T40" fmla="*/ 10 w 15"/>
                  <a:gd name="T41" fmla="*/ 2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 h="22">
                    <a:moveTo>
                      <a:pt x="10" y="21"/>
                    </a:moveTo>
                    <a:cubicBezTo>
                      <a:pt x="10" y="20"/>
                      <a:pt x="6" y="18"/>
                      <a:pt x="8" y="17"/>
                    </a:cubicBezTo>
                    <a:cubicBezTo>
                      <a:pt x="9" y="16"/>
                      <a:pt x="9" y="13"/>
                      <a:pt x="11" y="12"/>
                    </a:cubicBezTo>
                    <a:cubicBezTo>
                      <a:pt x="11" y="12"/>
                      <a:pt x="11" y="13"/>
                      <a:pt x="11" y="13"/>
                    </a:cubicBezTo>
                    <a:cubicBezTo>
                      <a:pt x="12" y="13"/>
                      <a:pt x="15" y="11"/>
                      <a:pt x="15" y="10"/>
                    </a:cubicBezTo>
                    <a:cubicBezTo>
                      <a:pt x="15" y="9"/>
                      <a:pt x="11" y="9"/>
                      <a:pt x="11" y="7"/>
                    </a:cubicBezTo>
                    <a:cubicBezTo>
                      <a:pt x="11" y="6"/>
                      <a:pt x="10" y="6"/>
                      <a:pt x="10" y="5"/>
                    </a:cubicBezTo>
                    <a:cubicBezTo>
                      <a:pt x="10" y="4"/>
                      <a:pt x="12" y="5"/>
                      <a:pt x="12" y="4"/>
                    </a:cubicBezTo>
                    <a:cubicBezTo>
                      <a:pt x="12" y="3"/>
                      <a:pt x="12" y="2"/>
                      <a:pt x="12" y="1"/>
                    </a:cubicBezTo>
                    <a:cubicBezTo>
                      <a:pt x="12" y="0"/>
                      <a:pt x="12" y="1"/>
                      <a:pt x="11" y="1"/>
                    </a:cubicBezTo>
                    <a:cubicBezTo>
                      <a:pt x="8" y="1"/>
                      <a:pt x="9" y="2"/>
                      <a:pt x="7" y="4"/>
                    </a:cubicBezTo>
                    <a:cubicBezTo>
                      <a:pt x="6" y="5"/>
                      <a:pt x="3" y="3"/>
                      <a:pt x="2" y="5"/>
                    </a:cubicBezTo>
                    <a:cubicBezTo>
                      <a:pt x="0" y="7"/>
                      <a:pt x="3" y="7"/>
                      <a:pt x="4" y="6"/>
                    </a:cubicBezTo>
                    <a:cubicBezTo>
                      <a:pt x="5" y="5"/>
                      <a:pt x="7" y="6"/>
                      <a:pt x="6" y="8"/>
                    </a:cubicBezTo>
                    <a:cubicBezTo>
                      <a:pt x="6" y="7"/>
                      <a:pt x="4" y="6"/>
                      <a:pt x="4" y="8"/>
                    </a:cubicBezTo>
                    <a:cubicBezTo>
                      <a:pt x="3" y="8"/>
                      <a:pt x="2" y="9"/>
                      <a:pt x="2" y="8"/>
                    </a:cubicBezTo>
                    <a:cubicBezTo>
                      <a:pt x="2" y="9"/>
                      <a:pt x="0" y="7"/>
                      <a:pt x="0" y="9"/>
                    </a:cubicBezTo>
                    <a:cubicBezTo>
                      <a:pt x="0" y="11"/>
                      <a:pt x="0" y="12"/>
                      <a:pt x="0" y="14"/>
                    </a:cubicBezTo>
                    <a:cubicBezTo>
                      <a:pt x="1" y="15"/>
                      <a:pt x="2" y="15"/>
                      <a:pt x="2" y="16"/>
                    </a:cubicBezTo>
                    <a:cubicBezTo>
                      <a:pt x="3" y="18"/>
                      <a:pt x="1" y="19"/>
                      <a:pt x="2" y="20"/>
                    </a:cubicBezTo>
                    <a:cubicBezTo>
                      <a:pt x="4" y="22"/>
                      <a:pt x="8" y="21"/>
                      <a:pt x="10" y="21"/>
                    </a:cubicBezTo>
                    <a:close/>
                  </a:path>
                </a:pathLst>
              </a:custGeom>
              <a:solidFill>
                <a:schemeClr val="accent2"/>
              </a:solid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387" name="Freeform 655">
                <a:extLst>
                  <a:ext uri="{FF2B5EF4-FFF2-40B4-BE49-F238E27FC236}">
                    <a16:creationId xmlns:a16="http://schemas.microsoft.com/office/drawing/2014/main" id="{81ACA4FB-C18A-C546-AF7D-3DBE5472C304}"/>
                  </a:ext>
                </a:extLst>
              </p:cNvPr>
              <p:cNvSpPr>
                <a:spLocks/>
              </p:cNvSpPr>
              <p:nvPr/>
            </p:nvSpPr>
            <p:spPr bwMode="auto">
              <a:xfrm>
                <a:off x="5990192" y="3086227"/>
                <a:ext cx="208653" cy="242102"/>
              </a:xfrm>
              <a:custGeom>
                <a:avLst/>
                <a:gdLst>
                  <a:gd name="T0" fmla="*/ 44 w 45"/>
                  <a:gd name="T1" fmla="*/ 24 h 52"/>
                  <a:gd name="T2" fmla="*/ 43 w 45"/>
                  <a:gd name="T3" fmla="*/ 18 h 52"/>
                  <a:gd name="T4" fmla="*/ 42 w 45"/>
                  <a:gd name="T5" fmla="*/ 12 h 52"/>
                  <a:gd name="T6" fmla="*/ 41 w 45"/>
                  <a:gd name="T7" fmla="*/ 7 h 52"/>
                  <a:gd name="T8" fmla="*/ 38 w 45"/>
                  <a:gd name="T9" fmla="*/ 4 h 52"/>
                  <a:gd name="T10" fmla="*/ 38 w 45"/>
                  <a:gd name="T11" fmla="*/ 2 h 52"/>
                  <a:gd name="T12" fmla="*/ 37 w 45"/>
                  <a:gd name="T13" fmla="*/ 5 h 52"/>
                  <a:gd name="T14" fmla="*/ 33 w 45"/>
                  <a:gd name="T15" fmla="*/ 4 h 52"/>
                  <a:gd name="T16" fmla="*/ 25 w 45"/>
                  <a:gd name="T17" fmla="*/ 7 h 52"/>
                  <a:gd name="T18" fmla="*/ 26 w 45"/>
                  <a:gd name="T19" fmla="*/ 4 h 52"/>
                  <a:gd name="T20" fmla="*/ 21 w 45"/>
                  <a:gd name="T21" fmla="*/ 4 h 52"/>
                  <a:gd name="T22" fmla="*/ 20 w 45"/>
                  <a:gd name="T23" fmla="*/ 1 h 52"/>
                  <a:gd name="T24" fmla="*/ 13 w 45"/>
                  <a:gd name="T25" fmla="*/ 0 h 52"/>
                  <a:gd name="T26" fmla="*/ 15 w 45"/>
                  <a:gd name="T27" fmla="*/ 3 h 52"/>
                  <a:gd name="T28" fmla="*/ 15 w 45"/>
                  <a:gd name="T29" fmla="*/ 6 h 52"/>
                  <a:gd name="T30" fmla="*/ 17 w 45"/>
                  <a:gd name="T31" fmla="*/ 7 h 52"/>
                  <a:gd name="T32" fmla="*/ 20 w 45"/>
                  <a:gd name="T33" fmla="*/ 9 h 52"/>
                  <a:gd name="T34" fmla="*/ 15 w 45"/>
                  <a:gd name="T35" fmla="*/ 8 h 52"/>
                  <a:gd name="T36" fmla="*/ 14 w 45"/>
                  <a:gd name="T37" fmla="*/ 8 h 52"/>
                  <a:gd name="T38" fmla="*/ 13 w 45"/>
                  <a:gd name="T39" fmla="*/ 10 h 52"/>
                  <a:gd name="T40" fmla="*/ 6 w 45"/>
                  <a:gd name="T41" fmla="*/ 10 h 52"/>
                  <a:gd name="T42" fmla="*/ 6 w 45"/>
                  <a:gd name="T43" fmla="*/ 15 h 52"/>
                  <a:gd name="T44" fmla="*/ 6 w 45"/>
                  <a:gd name="T45" fmla="*/ 17 h 52"/>
                  <a:gd name="T46" fmla="*/ 1 w 45"/>
                  <a:gd name="T47" fmla="*/ 22 h 52"/>
                  <a:gd name="T48" fmla="*/ 2 w 45"/>
                  <a:gd name="T49" fmla="*/ 26 h 52"/>
                  <a:gd name="T50" fmla="*/ 2 w 45"/>
                  <a:gd name="T51" fmla="*/ 30 h 52"/>
                  <a:gd name="T52" fmla="*/ 1 w 45"/>
                  <a:gd name="T53" fmla="*/ 33 h 52"/>
                  <a:gd name="T54" fmla="*/ 3 w 45"/>
                  <a:gd name="T55" fmla="*/ 37 h 52"/>
                  <a:gd name="T56" fmla="*/ 11 w 45"/>
                  <a:gd name="T57" fmla="*/ 40 h 52"/>
                  <a:gd name="T58" fmla="*/ 9 w 45"/>
                  <a:gd name="T59" fmla="*/ 49 h 52"/>
                  <a:gd name="T60" fmla="*/ 19 w 45"/>
                  <a:gd name="T61" fmla="*/ 49 h 52"/>
                  <a:gd name="T62" fmla="*/ 23 w 45"/>
                  <a:gd name="T63" fmla="*/ 51 h 52"/>
                  <a:gd name="T64" fmla="*/ 26 w 45"/>
                  <a:gd name="T65" fmla="*/ 50 h 52"/>
                  <a:gd name="T66" fmla="*/ 33 w 45"/>
                  <a:gd name="T67" fmla="*/ 49 h 52"/>
                  <a:gd name="T68" fmla="*/ 36 w 45"/>
                  <a:gd name="T69" fmla="*/ 49 h 52"/>
                  <a:gd name="T70" fmla="*/ 36 w 45"/>
                  <a:gd name="T71" fmla="*/ 45 h 52"/>
                  <a:gd name="T72" fmla="*/ 40 w 45"/>
                  <a:gd name="T73" fmla="*/ 43 h 52"/>
                  <a:gd name="T74" fmla="*/ 35 w 45"/>
                  <a:gd name="T75" fmla="*/ 37 h 52"/>
                  <a:gd name="T76" fmla="*/ 32 w 45"/>
                  <a:gd name="T77" fmla="*/ 31 h 52"/>
                  <a:gd name="T78" fmla="*/ 41 w 45"/>
                  <a:gd name="T79" fmla="*/ 26 h 52"/>
                  <a:gd name="T80" fmla="*/ 44 w 45"/>
                  <a:gd name="T81" fmla="*/ 28 h 52"/>
                  <a:gd name="T82" fmla="*/ 44 w 45"/>
                  <a:gd name="T83" fmla="*/ 24 h 52"/>
                  <a:gd name="T84" fmla="*/ 44 w 45"/>
                  <a:gd name="T85" fmla="*/ 2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5" h="52">
                    <a:moveTo>
                      <a:pt x="44" y="24"/>
                    </a:moveTo>
                    <a:cubicBezTo>
                      <a:pt x="43" y="22"/>
                      <a:pt x="43" y="20"/>
                      <a:pt x="43" y="18"/>
                    </a:cubicBezTo>
                    <a:cubicBezTo>
                      <a:pt x="42" y="16"/>
                      <a:pt x="41" y="15"/>
                      <a:pt x="42" y="12"/>
                    </a:cubicBezTo>
                    <a:cubicBezTo>
                      <a:pt x="43" y="10"/>
                      <a:pt x="42" y="8"/>
                      <a:pt x="41" y="7"/>
                    </a:cubicBezTo>
                    <a:cubicBezTo>
                      <a:pt x="40" y="6"/>
                      <a:pt x="38" y="5"/>
                      <a:pt x="38" y="4"/>
                    </a:cubicBezTo>
                    <a:cubicBezTo>
                      <a:pt x="38" y="4"/>
                      <a:pt x="39" y="3"/>
                      <a:pt x="38" y="2"/>
                    </a:cubicBezTo>
                    <a:cubicBezTo>
                      <a:pt x="37" y="2"/>
                      <a:pt x="37" y="5"/>
                      <a:pt x="37" y="5"/>
                    </a:cubicBezTo>
                    <a:cubicBezTo>
                      <a:pt x="35" y="5"/>
                      <a:pt x="35" y="4"/>
                      <a:pt x="33" y="4"/>
                    </a:cubicBezTo>
                    <a:cubicBezTo>
                      <a:pt x="31" y="5"/>
                      <a:pt x="28" y="7"/>
                      <a:pt x="25" y="7"/>
                    </a:cubicBezTo>
                    <a:cubicBezTo>
                      <a:pt x="24" y="6"/>
                      <a:pt x="26" y="5"/>
                      <a:pt x="26" y="4"/>
                    </a:cubicBezTo>
                    <a:cubicBezTo>
                      <a:pt x="24" y="4"/>
                      <a:pt x="23" y="5"/>
                      <a:pt x="21" y="4"/>
                    </a:cubicBezTo>
                    <a:cubicBezTo>
                      <a:pt x="20" y="3"/>
                      <a:pt x="23" y="1"/>
                      <a:pt x="20" y="1"/>
                    </a:cubicBezTo>
                    <a:cubicBezTo>
                      <a:pt x="18" y="1"/>
                      <a:pt x="16" y="1"/>
                      <a:pt x="13" y="0"/>
                    </a:cubicBezTo>
                    <a:cubicBezTo>
                      <a:pt x="14" y="1"/>
                      <a:pt x="15" y="1"/>
                      <a:pt x="15" y="3"/>
                    </a:cubicBezTo>
                    <a:cubicBezTo>
                      <a:pt x="14" y="4"/>
                      <a:pt x="14" y="4"/>
                      <a:pt x="15" y="6"/>
                    </a:cubicBezTo>
                    <a:cubicBezTo>
                      <a:pt x="15" y="8"/>
                      <a:pt x="15" y="7"/>
                      <a:pt x="17" y="7"/>
                    </a:cubicBezTo>
                    <a:cubicBezTo>
                      <a:pt x="18" y="7"/>
                      <a:pt x="19" y="8"/>
                      <a:pt x="20" y="9"/>
                    </a:cubicBezTo>
                    <a:cubicBezTo>
                      <a:pt x="19" y="8"/>
                      <a:pt x="16" y="8"/>
                      <a:pt x="15" y="8"/>
                    </a:cubicBezTo>
                    <a:cubicBezTo>
                      <a:pt x="15" y="8"/>
                      <a:pt x="14" y="8"/>
                      <a:pt x="14" y="8"/>
                    </a:cubicBezTo>
                    <a:cubicBezTo>
                      <a:pt x="13" y="9"/>
                      <a:pt x="14" y="10"/>
                      <a:pt x="13" y="10"/>
                    </a:cubicBezTo>
                    <a:cubicBezTo>
                      <a:pt x="11" y="11"/>
                      <a:pt x="7" y="6"/>
                      <a:pt x="6" y="10"/>
                    </a:cubicBezTo>
                    <a:cubicBezTo>
                      <a:pt x="7" y="12"/>
                      <a:pt x="8" y="14"/>
                      <a:pt x="6" y="15"/>
                    </a:cubicBezTo>
                    <a:cubicBezTo>
                      <a:pt x="5" y="17"/>
                      <a:pt x="5" y="15"/>
                      <a:pt x="6" y="17"/>
                    </a:cubicBezTo>
                    <a:cubicBezTo>
                      <a:pt x="6" y="22"/>
                      <a:pt x="0" y="20"/>
                      <a:pt x="1" y="22"/>
                    </a:cubicBezTo>
                    <a:cubicBezTo>
                      <a:pt x="1" y="23"/>
                      <a:pt x="2" y="24"/>
                      <a:pt x="2" y="26"/>
                    </a:cubicBezTo>
                    <a:cubicBezTo>
                      <a:pt x="2" y="28"/>
                      <a:pt x="1" y="28"/>
                      <a:pt x="2" y="30"/>
                    </a:cubicBezTo>
                    <a:cubicBezTo>
                      <a:pt x="3" y="31"/>
                      <a:pt x="0" y="33"/>
                      <a:pt x="1" y="33"/>
                    </a:cubicBezTo>
                    <a:cubicBezTo>
                      <a:pt x="3" y="34"/>
                      <a:pt x="2" y="36"/>
                      <a:pt x="3" y="37"/>
                    </a:cubicBezTo>
                    <a:cubicBezTo>
                      <a:pt x="4" y="40"/>
                      <a:pt x="8" y="39"/>
                      <a:pt x="11" y="40"/>
                    </a:cubicBezTo>
                    <a:cubicBezTo>
                      <a:pt x="11" y="40"/>
                      <a:pt x="9" y="48"/>
                      <a:pt x="9" y="49"/>
                    </a:cubicBezTo>
                    <a:cubicBezTo>
                      <a:pt x="13" y="49"/>
                      <a:pt x="15" y="48"/>
                      <a:pt x="19" y="49"/>
                    </a:cubicBezTo>
                    <a:cubicBezTo>
                      <a:pt x="19" y="49"/>
                      <a:pt x="23" y="52"/>
                      <a:pt x="23" y="51"/>
                    </a:cubicBezTo>
                    <a:cubicBezTo>
                      <a:pt x="24" y="49"/>
                      <a:pt x="25" y="49"/>
                      <a:pt x="26" y="50"/>
                    </a:cubicBezTo>
                    <a:cubicBezTo>
                      <a:pt x="27" y="51"/>
                      <a:pt x="32" y="48"/>
                      <a:pt x="33" y="49"/>
                    </a:cubicBezTo>
                    <a:cubicBezTo>
                      <a:pt x="33" y="49"/>
                      <a:pt x="37" y="50"/>
                      <a:pt x="36" y="49"/>
                    </a:cubicBezTo>
                    <a:cubicBezTo>
                      <a:pt x="35" y="46"/>
                      <a:pt x="34" y="46"/>
                      <a:pt x="36" y="45"/>
                    </a:cubicBezTo>
                    <a:cubicBezTo>
                      <a:pt x="38" y="43"/>
                      <a:pt x="38" y="43"/>
                      <a:pt x="40" y="43"/>
                    </a:cubicBezTo>
                    <a:cubicBezTo>
                      <a:pt x="41" y="42"/>
                      <a:pt x="36" y="38"/>
                      <a:pt x="35" y="37"/>
                    </a:cubicBezTo>
                    <a:cubicBezTo>
                      <a:pt x="34" y="37"/>
                      <a:pt x="31" y="32"/>
                      <a:pt x="32" y="31"/>
                    </a:cubicBezTo>
                    <a:cubicBezTo>
                      <a:pt x="36" y="30"/>
                      <a:pt x="38" y="29"/>
                      <a:pt x="41" y="26"/>
                    </a:cubicBezTo>
                    <a:cubicBezTo>
                      <a:pt x="42" y="25"/>
                      <a:pt x="43" y="29"/>
                      <a:pt x="44" y="28"/>
                    </a:cubicBezTo>
                    <a:cubicBezTo>
                      <a:pt x="45" y="27"/>
                      <a:pt x="45" y="25"/>
                      <a:pt x="44" y="24"/>
                    </a:cubicBezTo>
                    <a:cubicBezTo>
                      <a:pt x="44" y="23"/>
                      <a:pt x="44" y="24"/>
                      <a:pt x="44" y="24"/>
                    </a:cubicBezTo>
                    <a:close/>
                  </a:path>
                </a:pathLst>
              </a:custGeom>
              <a:solidFill>
                <a:schemeClr val="accent2"/>
              </a:solid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388" name="Freeform 656">
                <a:extLst>
                  <a:ext uri="{FF2B5EF4-FFF2-40B4-BE49-F238E27FC236}">
                    <a16:creationId xmlns:a16="http://schemas.microsoft.com/office/drawing/2014/main" id="{EC82B3F4-F0DC-F84E-9017-259AC8FCF0EB}"/>
                  </a:ext>
                </a:extLst>
              </p:cNvPr>
              <p:cNvSpPr>
                <a:spLocks/>
              </p:cNvSpPr>
              <p:nvPr/>
            </p:nvSpPr>
            <p:spPr bwMode="auto">
              <a:xfrm>
                <a:off x="6358123" y="3161086"/>
                <a:ext cx="415714" cy="246881"/>
              </a:xfrm>
              <a:custGeom>
                <a:avLst/>
                <a:gdLst>
                  <a:gd name="T0" fmla="*/ 0 w 89"/>
                  <a:gd name="T1" fmla="*/ 27 h 53"/>
                  <a:gd name="T2" fmla="*/ 9 w 89"/>
                  <a:gd name="T3" fmla="*/ 30 h 53"/>
                  <a:gd name="T4" fmla="*/ 16 w 89"/>
                  <a:gd name="T5" fmla="*/ 31 h 53"/>
                  <a:gd name="T6" fmla="*/ 22 w 89"/>
                  <a:gd name="T7" fmla="*/ 28 h 53"/>
                  <a:gd name="T8" fmla="*/ 33 w 89"/>
                  <a:gd name="T9" fmla="*/ 30 h 53"/>
                  <a:gd name="T10" fmla="*/ 40 w 89"/>
                  <a:gd name="T11" fmla="*/ 41 h 53"/>
                  <a:gd name="T12" fmla="*/ 44 w 89"/>
                  <a:gd name="T13" fmla="*/ 38 h 53"/>
                  <a:gd name="T14" fmla="*/ 47 w 89"/>
                  <a:gd name="T15" fmla="*/ 41 h 53"/>
                  <a:gd name="T16" fmla="*/ 57 w 89"/>
                  <a:gd name="T17" fmla="*/ 42 h 53"/>
                  <a:gd name="T18" fmla="*/ 51 w 89"/>
                  <a:gd name="T19" fmla="*/ 46 h 53"/>
                  <a:gd name="T20" fmla="*/ 55 w 89"/>
                  <a:gd name="T21" fmla="*/ 49 h 53"/>
                  <a:gd name="T22" fmla="*/ 59 w 89"/>
                  <a:gd name="T23" fmla="*/ 51 h 53"/>
                  <a:gd name="T24" fmla="*/ 67 w 89"/>
                  <a:gd name="T25" fmla="*/ 48 h 53"/>
                  <a:gd name="T26" fmla="*/ 72 w 89"/>
                  <a:gd name="T27" fmla="*/ 46 h 53"/>
                  <a:gd name="T28" fmla="*/ 68 w 89"/>
                  <a:gd name="T29" fmla="*/ 46 h 53"/>
                  <a:gd name="T30" fmla="*/ 63 w 89"/>
                  <a:gd name="T31" fmla="*/ 44 h 53"/>
                  <a:gd name="T32" fmla="*/ 72 w 89"/>
                  <a:gd name="T33" fmla="*/ 38 h 53"/>
                  <a:gd name="T34" fmla="*/ 78 w 89"/>
                  <a:gd name="T35" fmla="*/ 35 h 53"/>
                  <a:gd name="T36" fmla="*/ 84 w 89"/>
                  <a:gd name="T37" fmla="*/ 31 h 53"/>
                  <a:gd name="T38" fmla="*/ 87 w 89"/>
                  <a:gd name="T39" fmla="*/ 28 h 53"/>
                  <a:gd name="T40" fmla="*/ 86 w 89"/>
                  <a:gd name="T41" fmla="*/ 26 h 53"/>
                  <a:gd name="T42" fmla="*/ 88 w 89"/>
                  <a:gd name="T43" fmla="*/ 25 h 53"/>
                  <a:gd name="T44" fmla="*/ 86 w 89"/>
                  <a:gd name="T45" fmla="*/ 24 h 53"/>
                  <a:gd name="T46" fmla="*/ 88 w 89"/>
                  <a:gd name="T47" fmla="*/ 21 h 53"/>
                  <a:gd name="T48" fmla="*/ 85 w 89"/>
                  <a:gd name="T49" fmla="*/ 19 h 53"/>
                  <a:gd name="T50" fmla="*/ 82 w 89"/>
                  <a:gd name="T51" fmla="*/ 18 h 53"/>
                  <a:gd name="T52" fmla="*/ 78 w 89"/>
                  <a:gd name="T53" fmla="*/ 18 h 53"/>
                  <a:gd name="T54" fmla="*/ 75 w 89"/>
                  <a:gd name="T55" fmla="*/ 15 h 53"/>
                  <a:gd name="T56" fmla="*/ 72 w 89"/>
                  <a:gd name="T57" fmla="*/ 17 h 53"/>
                  <a:gd name="T58" fmla="*/ 69 w 89"/>
                  <a:gd name="T59" fmla="*/ 14 h 53"/>
                  <a:gd name="T60" fmla="*/ 65 w 89"/>
                  <a:gd name="T61" fmla="*/ 14 h 53"/>
                  <a:gd name="T62" fmla="*/ 64 w 89"/>
                  <a:gd name="T63" fmla="*/ 10 h 53"/>
                  <a:gd name="T64" fmla="*/ 60 w 89"/>
                  <a:gd name="T65" fmla="*/ 9 h 53"/>
                  <a:gd name="T66" fmla="*/ 60 w 89"/>
                  <a:gd name="T67" fmla="*/ 5 h 53"/>
                  <a:gd name="T68" fmla="*/ 58 w 89"/>
                  <a:gd name="T69" fmla="*/ 2 h 53"/>
                  <a:gd name="T70" fmla="*/ 53 w 89"/>
                  <a:gd name="T71" fmla="*/ 1 h 53"/>
                  <a:gd name="T72" fmla="*/ 47 w 89"/>
                  <a:gd name="T73" fmla="*/ 2 h 53"/>
                  <a:gd name="T74" fmla="*/ 43 w 89"/>
                  <a:gd name="T75" fmla="*/ 3 h 53"/>
                  <a:gd name="T76" fmla="*/ 41 w 89"/>
                  <a:gd name="T77" fmla="*/ 9 h 53"/>
                  <a:gd name="T78" fmla="*/ 38 w 89"/>
                  <a:gd name="T79" fmla="*/ 7 h 53"/>
                  <a:gd name="T80" fmla="*/ 36 w 89"/>
                  <a:gd name="T81" fmla="*/ 8 h 53"/>
                  <a:gd name="T82" fmla="*/ 34 w 89"/>
                  <a:gd name="T83" fmla="*/ 6 h 53"/>
                  <a:gd name="T84" fmla="*/ 31 w 89"/>
                  <a:gd name="T85" fmla="*/ 7 h 53"/>
                  <a:gd name="T86" fmla="*/ 29 w 89"/>
                  <a:gd name="T87" fmla="*/ 6 h 53"/>
                  <a:gd name="T88" fmla="*/ 28 w 89"/>
                  <a:gd name="T89" fmla="*/ 8 h 53"/>
                  <a:gd name="T90" fmla="*/ 21 w 89"/>
                  <a:gd name="T91" fmla="*/ 5 h 53"/>
                  <a:gd name="T92" fmla="*/ 12 w 89"/>
                  <a:gd name="T93" fmla="*/ 4 h 53"/>
                  <a:gd name="T94" fmla="*/ 6 w 89"/>
                  <a:gd name="T95" fmla="*/ 6 h 53"/>
                  <a:gd name="T96" fmla="*/ 9 w 89"/>
                  <a:gd name="T97" fmla="*/ 11 h 53"/>
                  <a:gd name="T98" fmla="*/ 10 w 89"/>
                  <a:gd name="T99" fmla="*/ 14 h 53"/>
                  <a:gd name="T100" fmla="*/ 5 w 89"/>
                  <a:gd name="T101" fmla="*/ 16 h 53"/>
                  <a:gd name="T102" fmla="*/ 2 w 89"/>
                  <a:gd name="T103" fmla="*/ 23 h 53"/>
                  <a:gd name="T104" fmla="*/ 0 w 89"/>
                  <a:gd name="T105" fmla="*/ 2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9" h="53">
                    <a:moveTo>
                      <a:pt x="0" y="27"/>
                    </a:moveTo>
                    <a:cubicBezTo>
                      <a:pt x="0" y="30"/>
                      <a:pt x="7" y="30"/>
                      <a:pt x="9" y="30"/>
                    </a:cubicBezTo>
                    <a:cubicBezTo>
                      <a:pt x="11" y="30"/>
                      <a:pt x="13" y="32"/>
                      <a:pt x="16" y="31"/>
                    </a:cubicBezTo>
                    <a:cubicBezTo>
                      <a:pt x="17" y="29"/>
                      <a:pt x="20" y="28"/>
                      <a:pt x="22" y="28"/>
                    </a:cubicBezTo>
                    <a:cubicBezTo>
                      <a:pt x="25" y="26"/>
                      <a:pt x="31" y="28"/>
                      <a:pt x="33" y="30"/>
                    </a:cubicBezTo>
                    <a:cubicBezTo>
                      <a:pt x="36" y="34"/>
                      <a:pt x="37" y="38"/>
                      <a:pt x="40" y="41"/>
                    </a:cubicBezTo>
                    <a:cubicBezTo>
                      <a:pt x="42" y="40"/>
                      <a:pt x="42" y="39"/>
                      <a:pt x="44" y="38"/>
                    </a:cubicBezTo>
                    <a:cubicBezTo>
                      <a:pt x="46" y="38"/>
                      <a:pt x="46" y="40"/>
                      <a:pt x="47" y="41"/>
                    </a:cubicBezTo>
                    <a:cubicBezTo>
                      <a:pt x="48" y="42"/>
                      <a:pt x="57" y="43"/>
                      <a:pt x="57" y="42"/>
                    </a:cubicBezTo>
                    <a:cubicBezTo>
                      <a:pt x="57" y="43"/>
                      <a:pt x="51" y="45"/>
                      <a:pt x="51" y="46"/>
                    </a:cubicBezTo>
                    <a:cubicBezTo>
                      <a:pt x="52" y="47"/>
                      <a:pt x="56" y="46"/>
                      <a:pt x="55" y="49"/>
                    </a:cubicBezTo>
                    <a:cubicBezTo>
                      <a:pt x="54" y="51"/>
                      <a:pt x="57" y="53"/>
                      <a:pt x="59" y="51"/>
                    </a:cubicBezTo>
                    <a:cubicBezTo>
                      <a:pt x="61" y="50"/>
                      <a:pt x="64" y="48"/>
                      <a:pt x="67" y="48"/>
                    </a:cubicBezTo>
                    <a:cubicBezTo>
                      <a:pt x="70" y="48"/>
                      <a:pt x="71" y="48"/>
                      <a:pt x="72" y="46"/>
                    </a:cubicBezTo>
                    <a:cubicBezTo>
                      <a:pt x="72" y="46"/>
                      <a:pt x="69" y="46"/>
                      <a:pt x="68" y="46"/>
                    </a:cubicBezTo>
                    <a:cubicBezTo>
                      <a:pt x="66" y="46"/>
                      <a:pt x="64" y="47"/>
                      <a:pt x="63" y="44"/>
                    </a:cubicBezTo>
                    <a:cubicBezTo>
                      <a:pt x="60" y="40"/>
                      <a:pt x="70" y="38"/>
                      <a:pt x="72" y="38"/>
                    </a:cubicBezTo>
                    <a:cubicBezTo>
                      <a:pt x="74" y="37"/>
                      <a:pt x="76" y="36"/>
                      <a:pt x="78" y="35"/>
                    </a:cubicBezTo>
                    <a:cubicBezTo>
                      <a:pt x="79" y="33"/>
                      <a:pt x="81" y="31"/>
                      <a:pt x="84" y="31"/>
                    </a:cubicBezTo>
                    <a:cubicBezTo>
                      <a:pt x="85" y="31"/>
                      <a:pt x="87" y="31"/>
                      <a:pt x="87" y="28"/>
                    </a:cubicBezTo>
                    <a:cubicBezTo>
                      <a:pt x="87" y="27"/>
                      <a:pt x="86" y="27"/>
                      <a:pt x="86" y="26"/>
                    </a:cubicBezTo>
                    <a:cubicBezTo>
                      <a:pt x="86" y="25"/>
                      <a:pt x="88" y="25"/>
                      <a:pt x="88" y="25"/>
                    </a:cubicBezTo>
                    <a:cubicBezTo>
                      <a:pt x="88" y="25"/>
                      <a:pt x="86" y="24"/>
                      <a:pt x="86" y="24"/>
                    </a:cubicBezTo>
                    <a:cubicBezTo>
                      <a:pt x="86" y="23"/>
                      <a:pt x="89" y="23"/>
                      <a:pt x="88" y="21"/>
                    </a:cubicBezTo>
                    <a:cubicBezTo>
                      <a:pt x="88" y="21"/>
                      <a:pt x="86" y="20"/>
                      <a:pt x="85" y="19"/>
                    </a:cubicBezTo>
                    <a:cubicBezTo>
                      <a:pt x="84" y="18"/>
                      <a:pt x="83" y="20"/>
                      <a:pt x="82" y="18"/>
                    </a:cubicBezTo>
                    <a:cubicBezTo>
                      <a:pt x="81" y="17"/>
                      <a:pt x="80" y="17"/>
                      <a:pt x="78" y="18"/>
                    </a:cubicBezTo>
                    <a:cubicBezTo>
                      <a:pt x="77" y="18"/>
                      <a:pt x="76" y="15"/>
                      <a:pt x="75" y="15"/>
                    </a:cubicBezTo>
                    <a:cubicBezTo>
                      <a:pt x="74" y="14"/>
                      <a:pt x="73" y="16"/>
                      <a:pt x="72" y="17"/>
                    </a:cubicBezTo>
                    <a:cubicBezTo>
                      <a:pt x="71" y="17"/>
                      <a:pt x="70" y="14"/>
                      <a:pt x="69" y="14"/>
                    </a:cubicBezTo>
                    <a:cubicBezTo>
                      <a:pt x="68" y="14"/>
                      <a:pt x="65" y="15"/>
                      <a:pt x="65" y="14"/>
                    </a:cubicBezTo>
                    <a:cubicBezTo>
                      <a:pt x="65" y="13"/>
                      <a:pt x="65" y="11"/>
                      <a:pt x="64" y="10"/>
                    </a:cubicBezTo>
                    <a:cubicBezTo>
                      <a:pt x="63" y="9"/>
                      <a:pt x="61" y="10"/>
                      <a:pt x="60" y="9"/>
                    </a:cubicBezTo>
                    <a:cubicBezTo>
                      <a:pt x="59" y="8"/>
                      <a:pt x="58" y="6"/>
                      <a:pt x="60" y="5"/>
                    </a:cubicBezTo>
                    <a:cubicBezTo>
                      <a:pt x="61" y="5"/>
                      <a:pt x="59" y="2"/>
                      <a:pt x="58" y="2"/>
                    </a:cubicBezTo>
                    <a:cubicBezTo>
                      <a:pt x="57" y="1"/>
                      <a:pt x="54" y="2"/>
                      <a:pt x="53" y="1"/>
                    </a:cubicBezTo>
                    <a:cubicBezTo>
                      <a:pt x="50" y="0"/>
                      <a:pt x="50" y="6"/>
                      <a:pt x="47" y="2"/>
                    </a:cubicBezTo>
                    <a:cubicBezTo>
                      <a:pt x="46" y="2"/>
                      <a:pt x="44" y="3"/>
                      <a:pt x="43" y="3"/>
                    </a:cubicBezTo>
                    <a:cubicBezTo>
                      <a:pt x="41" y="4"/>
                      <a:pt x="42" y="9"/>
                      <a:pt x="41" y="9"/>
                    </a:cubicBezTo>
                    <a:cubicBezTo>
                      <a:pt x="40" y="9"/>
                      <a:pt x="39" y="7"/>
                      <a:pt x="38" y="7"/>
                    </a:cubicBezTo>
                    <a:cubicBezTo>
                      <a:pt x="38" y="7"/>
                      <a:pt x="37" y="8"/>
                      <a:pt x="36" y="8"/>
                    </a:cubicBezTo>
                    <a:cubicBezTo>
                      <a:pt x="35" y="8"/>
                      <a:pt x="34" y="7"/>
                      <a:pt x="34" y="6"/>
                    </a:cubicBezTo>
                    <a:cubicBezTo>
                      <a:pt x="34" y="5"/>
                      <a:pt x="32" y="7"/>
                      <a:pt x="31" y="7"/>
                    </a:cubicBezTo>
                    <a:cubicBezTo>
                      <a:pt x="30" y="7"/>
                      <a:pt x="30" y="6"/>
                      <a:pt x="29" y="6"/>
                    </a:cubicBezTo>
                    <a:cubicBezTo>
                      <a:pt x="28" y="6"/>
                      <a:pt x="28" y="7"/>
                      <a:pt x="28" y="8"/>
                    </a:cubicBezTo>
                    <a:cubicBezTo>
                      <a:pt x="28" y="8"/>
                      <a:pt x="21" y="5"/>
                      <a:pt x="21" y="5"/>
                    </a:cubicBezTo>
                    <a:cubicBezTo>
                      <a:pt x="18" y="4"/>
                      <a:pt x="15" y="4"/>
                      <a:pt x="12" y="4"/>
                    </a:cubicBezTo>
                    <a:cubicBezTo>
                      <a:pt x="10" y="4"/>
                      <a:pt x="9" y="6"/>
                      <a:pt x="6" y="6"/>
                    </a:cubicBezTo>
                    <a:cubicBezTo>
                      <a:pt x="6" y="9"/>
                      <a:pt x="9" y="9"/>
                      <a:pt x="9" y="11"/>
                    </a:cubicBezTo>
                    <a:cubicBezTo>
                      <a:pt x="9" y="12"/>
                      <a:pt x="10" y="13"/>
                      <a:pt x="10" y="14"/>
                    </a:cubicBezTo>
                    <a:cubicBezTo>
                      <a:pt x="9" y="15"/>
                      <a:pt x="6" y="15"/>
                      <a:pt x="5" y="16"/>
                    </a:cubicBezTo>
                    <a:cubicBezTo>
                      <a:pt x="2" y="18"/>
                      <a:pt x="3" y="20"/>
                      <a:pt x="2" y="23"/>
                    </a:cubicBezTo>
                    <a:cubicBezTo>
                      <a:pt x="2" y="25"/>
                      <a:pt x="1" y="26"/>
                      <a:pt x="0" y="27"/>
                    </a:cubicBezTo>
                    <a:close/>
                  </a:path>
                </a:pathLst>
              </a:custGeom>
              <a:solidFill>
                <a:schemeClr val="accent2"/>
              </a:solid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389" name="Freeform 657">
                <a:extLst>
                  <a:ext uri="{FF2B5EF4-FFF2-40B4-BE49-F238E27FC236}">
                    <a16:creationId xmlns:a16="http://schemas.microsoft.com/office/drawing/2014/main" id="{A816B441-BA7B-6B47-9806-A17DD03AE3DF}"/>
                  </a:ext>
                </a:extLst>
              </p:cNvPr>
              <p:cNvSpPr>
                <a:spLocks/>
              </p:cNvSpPr>
              <p:nvPr/>
            </p:nvSpPr>
            <p:spPr bwMode="auto">
              <a:xfrm>
                <a:off x="6227516" y="3253467"/>
                <a:ext cx="140164" cy="57340"/>
              </a:xfrm>
              <a:custGeom>
                <a:avLst/>
                <a:gdLst>
                  <a:gd name="T0" fmla="*/ 30 w 30"/>
                  <a:gd name="T1" fmla="*/ 4 h 12"/>
                  <a:gd name="T2" fmla="*/ 22 w 30"/>
                  <a:gd name="T3" fmla="*/ 0 h 12"/>
                  <a:gd name="T4" fmla="*/ 17 w 30"/>
                  <a:gd name="T5" fmla="*/ 0 h 12"/>
                  <a:gd name="T6" fmla="*/ 14 w 30"/>
                  <a:gd name="T7" fmla="*/ 1 h 12"/>
                  <a:gd name="T8" fmla="*/ 11 w 30"/>
                  <a:gd name="T9" fmla="*/ 0 h 12"/>
                  <a:gd name="T10" fmla="*/ 8 w 30"/>
                  <a:gd name="T11" fmla="*/ 3 h 12"/>
                  <a:gd name="T12" fmla="*/ 3 w 30"/>
                  <a:gd name="T13" fmla="*/ 9 h 12"/>
                  <a:gd name="T14" fmla="*/ 11 w 30"/>
                  <a:gd name="T15" fmla="*/ 11 h 12"/>
                  <a:gd name="T16" fmla="*/ 13 w 30"/>
                  <a:gd name="T17" fmla="*/ 9 h 12"/>
                  <a:gd name="T18" fmla="*/ 18 w 30"/>
                  <a:gd name="T19" fmla="*/ 9 h 12"/>
                  <a:gd name="T20" fmla="*/ 19 w 30"/>
                  <a:gd name="T21" fmla="*/ 6 h 12"/>
                  <a:gd name="T22" fmla="*/ 24 w 30"/>
                  <a:gd name="T23" fmla="*/ 7 h 12"/>
                  <a:gd name="T24" fmla="*/ 28 w 30"/>
                  <a:gd name="T25" fmla="*/ 7 h 12"/>
                  <a:gd name="T26" fmla="*/ 30 w 30"/>
                  <a:gd name="T27"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12">
                    <a:moveTo>
                      <a:pt x="30" y="4"/>
                    </a:moveTo>
                    <a:cubicBezTo>
                      <a:pt x="27" y="2"/>
                      <a:pt x="26" y="0"/>
                      <a:pt x="22" y="0"/>
                    </a:cubicBezTo>
                    <a:cubicBezTo>
                      <a:pt x="20" y="0"/>
                      <a:pt x="19" y="0"/>
                      <a:pt x="17" y="0"/>
                    </a:cubicBezTo>
                    <a:cubicBezTo>
                      <a:pt x="15" y="0"/>
                      <a:pt x="15" y="1"/>
                      <a:pt x="14" y="1"/>
                    </a:cubicBezTo>
                    <a:cubicBezTo>
                      <a:pt x="13" y="1"/>
                      <a:pt x="12" y="0"/>
                      <a:pt x="11" y="0"/>
                    </a:cubicBezTo>
                    <a:cubicBezTo>
                      <a:pt x="10" y="1"/>
                      <a:pt x="9" y="2"/>
                      <a:pt x="8" y="3"/>
                    </a:cubicBezTo>
                    <a:cubicBezTo>
                      <a:pt x="6" y="5"/>
                      <a:pt x="0" y="4"/>
                      <a:pt x="3" y="9"/>
                    </a:cubicBezTo>
                    <a:cubicBezTo>
                      <a:pt x="4" y="11"/>
                      <a:pt x="8" y="12"/>
                      <a:pt x="11" y="11"/>
                    </a:cubicBezTo>
                    <a:cubicBezTo>
                      <a:pt x="12" y="11"/>
                      <a:pt x="12" y="9"/>
                      <a:pt x="13" y="9"/>
                    </a:cubicBezTo>
                    <a:cubicBezTo>
                      <a:pt x="15" y="9"/>
                      <a:pt x="17" y="9"/>
                      <a:pt x="18" y="9"/>
                    </a:cubicBezTo>
                    <a:cubicBezTo>
                      <a:pt x="19" y="9"/>
                      <a:pt x="19" y="7"/>
                      <a:pt x="19" y="6"/>
                    </a:cubicBezTo>
                    <a:cubicBezTo>
                      <a:pt x="20" y="5"/>
                      <a:pt x="23" y="7"/>
                      <a:pt x="24" y="7"/>
                    </a:cubicBezTo>
                    <a:cubicBezTo>
                      <a:pt x="25" y="7"/>
                      <a:pt x="27" y="7"/>
                      <a:pt x="28" y="7"/>
                    </a:cubicBezTo>
                    <a:cubicBezTo>
                      <a:pt x="29" y="7"/>
                      <a:pt x="29" y="5"/>
                      <a:pt x="30" y="4"/>
                    </a:cubicBezTo>
                    <a:close/>
                  </a:path>
                </a:pathLst>
              </a:custGeom>
              <a:solidFill>
                <a:schemeClr val="accent2"/>
              </a:solid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390" name="Freeform 658">
                <a:extLst>
                  <a:ext uri="{FF2B5EF4-FFF2-40B4-BE49-F238E27FC236}">
                    <a16:creationId xmlns:a16="http://schemas.microsoft.com/office/drawing/2014/main" id="{C8E61AD1-C0C7-BC4F-8775-209A1A7D0895}"/>
                  </a:ext>
                </a:extLst>
              </p:cNvPr>
              <p:cNvSpPr>
                <a:spLocks/>
              </p:cNvSpPr>
              <p:nvPr/>
            </p:nvSpPr>
            <p:spPr bwMode="auto">
              <a:xfrm>
                <a:off x="6382013" y="3043221"/>
                <a:ext cx="219803" cy="164057"/>
              </a:xfrm>
              <a:custGeom>
                <a:avLst/>
                <a:gdLst>
                  <a:gd name="T0" fmla="*/ 11 w 47"/>
                  <a:gd name="T1" fmla="*/ 29 h 35"/>
                  <a:gd name="T2" fmla="*/ 18 w 47"/>
                  <a:gd name="T3" fmla="*/ 30 h 35"/>
                  <a:gd name="T4" fmla="*/ 23 w 47"/>
                  <a:gd name="T5" fmla="*/ 33 h 35"/>
                  <a:gd name="T6" fmla="*/ 25 w 47"/>
                  <a:gd name="T7" fmla="*/ 31 h 35"/>
                  <a:gd name="T8" fmla="*/ 29 w 47"/>
                  <a:gd name="T9" fmla="*/ 32 h 35"/>
                  <a:gd name="T10" fmla="*/ 33 w 47"/>
                  <a:gd name="T11" fmla="*/ 32 h 35"/>
                  <a:gd name="T12" fmla="*/ 36 w 47"/>
                  <a:gd name="T13" fmla="*/ 33 h 35"/>
                  <a:gd name="T14" fmla="*/ 38 w 47"/>
                  <a:gd name="T15" fmla="*/ 28 h 35"/>
                  <a:gd name="T16" fmla="*/ 42 w 47"/>
                  <a:gd name="T17" fmla="*/ 27 h 35"/>
                  <a:gd name="T18" fmla="*/ 40 w 47"/>
                  <a:gd name="T19" fmla="*/ 22 h 35"/>
                  <a:gd name="T20" fmla="*/ 44 w 47"/>
                  <a:gd name="T21" fmla="*/ 21 h 35"/>
                  <a:gd name="T22" fmla="*/ 45 w 47"/>
                  <a:gd name="T23" fmla="*/ 17 h 35"/>
                  <a:gd name="T24" fmla="*/ 42 w 47"/>
                  <a:gd name="T25" fmla="*/ 15 h 35"/>
                  <a:gd name="T26" fmla="*/ 39 w 47"/>
                  <a:gd name="T27" fmla="*/ 11 h 35"/>
                  <a:gd name="T28" fmla="*/ 38 w 47"/>
                  <a:gd name="T29" fmla="*/ 6 h 35"/>
                  <a:gd name="T30" fmla="*/ 35 w 47"/>
                  <a:gd name="T31" fmla="*/ 2 h 35"/>
                  <a:gd name="T32" fmla="*/ 33 w 47"/>
                  <a:gd name="T33" fmla="*/ 2 h 35"/>
                  <a:gd name="T34" fmla="*/ 30 w 47"/>
                  <a:gd name="T35" fmla="*/ 1 h 35"/>
                  <a:gd name="T36" fmla="*/ 28 w 47"/>
                  <a:gd name="T37" fmla="*/ 2 h 35"/>
                  <a:gd name="T38" fmla="*/ 25 w 47"/>
                  <a:gd name="T39" fmla="*/ 0 h 35"/>
                  <a:gd name="T40" fmla="*/ 22 w 47"/>
                  <a:gd name="T41" fmla="*/ 2 h 35"/>
                  <a:gd name="T42" fmla="*/ 17 w 47"/>
                  <a:gd name="T43" fmla="*/ 3 h 35"/>
                  <a:gd name="T44" fmla="*/ 17 w 47"/>
                  <a:gd name="T45" fmla="*/ 6 h 35"/>
                  <a:gd name="T46" fmla="*/ 13 w 47"/>
                  <a:gd name="T47" fmla="*/ 9 h 35"/>
                  <a:gd name="T48" fmla="*/ 12 w 47"/>
                  <a:gd name="T49" fmla="*/ 13 h 35"/>
                  <a:gd name="T50" fmla="*/ 8 w 47"/>
                  <a:gd name="T51" fmla="*/ 14 h 35"/>
                  <a:gd name="T52" fmla="*/ 1 w 47"/>
                  <a:gd name="T53" fmla="*/ 16 h 35"/>
                  <a:gd name="T54" fmla="*/ 2 w 47"/>
                  <a:gd name="T55" fmla="*/ 24 h 35"/>
                  <a:gd name="T56" fmla="*/ 1 w 47"/>
                  <a:gd name="T57" fmla="*/ 27 h 35"/>
                  <a:gd name="T58" fmla="*/ 1 w 47"/>
                  <a:gd name="T59" fmla="*/ 31 h 35"/>
                  <a:gd name="T60" fmla="*/ 5 w 47"/>
                  <a:gd name="T61" fmla="*/ 30 h 35"/>
                  <a:gd name="T62" fmla="*/ 11 w 47"/>
                  <a:gd name="T63" fmla="*/ 2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7" h="35">
                    <a:moveTo>
                      <a:pt x="11" y="29"/>
                    </a:moveTo>
                    <a:cubicBezTo>
                      <a:pt x="14" y="29"/>
                      <a:pt x="16" y="30"/>
                      <a:pt x="18" y="30"/>
                    </a:cubicBezTo>
                    <a:cubicBezTo>
                      <a:pt x="18" y="30"/>
                      <a:pt x="23" y="33"/>
                      <a:pt x="23" y="33"/>
                    </a:cubicBezTo>
                    <a:cubicBezTo>
                      <a:pt x="23" y="32"/>
                      <a:pt x="24" y="29"/>
                      <a:pt x="25" y="31"/>
                    </a:cubicBezTo>
                    <a:cubicBezTo>
                      <a:pt x="27" y="34"/>
                      <a:pt x="28" y="29"/>
                      <a:pt x="29" y="32"/>
                    </a:cubicBezTo>
                    <a:cubicBezTo>
                      <a:pt x="30" y="34"/>
                      <a:pt x="32" y="32"/>
                      <a:pt x="33" y="32"/>
                    </a:cubicBezTo>
                    <a:cubicBezTo>
                      <a:pt x="34" y="31"/>
                      <a:pt x="36" y="35"/>
                      <a:pt x="36" y="33"/>
                    </a:cubicBezTo>
                    <a:cubicBezTo>
                      <a:pt x="37" y="31"/>
                      <a:pt x="36" y="29"/>
                      <a:pt x="38" y="28"/>
                    </a:cubicBezTo>
                    <a:cubicBezTo>
                      <a:pt x="39" y="28"/>
                      <a:pt x="41" y="27"/>
                      <a:pt x="42" y="27"/>
                    </a:cubicBezTo>
                    <a:cubicBezTo>
                      <a:pt x="41" y="26"/>
                      <a:pt x="40" y="24"/>
                      <a:pt x="40" y="22"/>
                    </a:cubicBezTo>
                    <a:cubicBezTo>
                      <a:pt x="40" y="20"/>
                      <a:pt x="42" y="22"/>
                      <a:pt x="44" y="21"/>
                    </a:cubicBezTo>
                    <a:cubicBezTo>
                      <a:pt x="46" y="21"/>
                      <a:pt x="47" y="19"/>
                      <a:pt x="45" y="17"/>
                    </a:cubicBezTo>
                    <a:cubicBezTo>
                      <a:pt x="44" y="16"/>
                      <a:pt x="43" y="17"/>
                      <a:pt x="42" y="15"/>
                    </a:cubicBezTo>
                    <a:cubicBezTo>
                      <a:pt x="41" y="14"/>
                      <a:pt x="40" y="13"/>
                      <a:pt x="39" y="11"/>
                    </a:cubicBezTo>
                    <a:cubicBezTo>
                      <a:pt x="38" y="10"/>
                      <a:pt x="38" y="8"/>
                      <a:pt x="38" y="6"/>
                    </a:cubicBezTo>
                    <a:cubicBezTo>
                      <a:pt x="39" y="4"/>
                      <a:pt x="36" y="2"/>
                      <a:pt x="35" y="2"/>
                    </a:cubicBezTo>
                    <a:cubicBezTo>
                      <a:pt x="34" y="1"/>
                      <a:pt x="34" y="2"/>
                      <a:pt x="33" y="2"/>
                    </a:cubicBezTo>
                    <a:cubicBezTo>
                      <a:pt x="31" y="3"/>
                      <a:pt x="31" y="2"/>
                      <a:pt x="30" y="1"/>
                    </a:cubicBezTo>
                    <a:cubicBezTo>
                      <a:pt x="29" y="0"/>
                      <a:pt x="29" y="2"/>
                      <a:pt x="28" y="2"/>
                    </a:cubicBezTo>
                    <a:cubicBezTo>
                      <a:pt x="27" y="2"/>
                      <a:pt x="25" y="0"/>
                      <a:pt x="25" y="0"/>
                    </a:cubicBezTo>
                    <a:cubicBezTo>
                      <a:pt x="23" y="0"/>
                      <a:pt x="23" y="2"/>
                      <a:pt x="22" y="2"/>
                    </a:cubicBezTo>
                    <a:cubicBezTo>
                      <a:pt x="20" y="3"/>
                      <a:pt x="19" y="3"/>
                      <a:pt x="17" y="3"/>
                    </a:cubicBezTo>
                    <a:cubicBezTo>
                      <a:pt x="16" y="4"/>
                      <a:pt x="17" y="6"/>
                      <a:pt x="17" y="6"/>
                    </a:cubicBezTo>
                    <a:cubicBezTo>
                      <a:pt x="16" y="8"/>
                      <a:pt x="13" y="7"/>
                      <a:pt x="13" y="9"/>
                    </a:cubicBezTo>
                    <a:cubicBezTo>
                      <a:pt x="12" y="10"/>
                      <a:pt x="12" y="11"/>
                      <a:pt x="12" y="13"/>
                    </a:cubicBezTo>
                    <a:cubicBezTo>
                      <a:pt x="12" y="14"/>
                      <a:pt x="9" y="14"/>
                      <a:pt x="8" y="14"/>
                    </a:cubicBezTo>
                    <a:cubicBezTo>
                      <a:pt x="5" y="15"/>
                      <a:pt x="4" y="16"/>
                      <a:pt x="1" y="16"/>
                    </a:cubicBezTo>
                    <a:cubicBezTo>
                      <a:pt x="2" y="19"/>
                      <a:pt x="5" y="21"/>
                      <a:pt x="2" y="24"/>
                    </a:cubicBezTo>
                    <a:cubicBezTo>
                      <a:pt x="0" y="25"/>
                      <a:pt x="0" y="26"/>
                      <a:pt x="1" y="27"/>
                    </a:cubicBezTo>
                    <a:cubicBezTo>
                      <a:pt x="3" y="28"/>
                      <a:pt x="1" y="30"/>
                      <a:pt x="1" y="31"/>
                    </a:cubicBezTo>
                    <a:cubicBezTo>
                      <a:pt x="3" y="31"/>
                      <a:pt x="4" y="31"/>
                      <a:pt x="5" y="30"/>
                    </a:cubicBezTo>
                    <a:cubicBezTo>
                      <a:pt x="7" y="29"/>
                      <a:pt x="10" y="29"/>
                      <a:pt x="11" y="29"/>
                    </a:cubicBezTo>
                    <a:close/>
                  </a:path>
                </a:pathLst>
              </a:custGeom>
              <a:solidFill>
                <a:schemeClr val="accent2"/>
              </a:solid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391" name="Freeform 659">
                <a:extLst>
                  <a:ext uri="{FF2B5EF4-FFF2-40B4-BE49-F238E27FC236}">
                    <a16:creationId xmlns:a16="http://schemas.microsoft.com/office/drawing/2014/main" id="{D962B350-C560-334B-8C1F-DCB0B21DA56E}"/>
                  </a:ext>
                </a:extLst>
              </p:cNvPr>
              <p:cNvSpPr>
                <a:spLocks/>
              </p:cNvSpPr>
              <p:nvPr/>
            </p:nvSpPr>
            <p:spPr bwMode="auto">
              <a:xfrm>
                <a:off x="6331045" y="3033664"/>
                <a:ext cx="135385" cy="89196"/>
              </a:xfrm>
              <a:custGeom>
                <a:avLst/>
                <a:gdLst>
                  <a:gd name="T0" fmla="*/ 16 w 29"/>
                  <a:gd name="T1" fmla="*/ 18 h 19"/>
                  <a:gd name="T2" fmla="*/ 23 w 29"/>
                  <a:gd name="T3" fmla="*/ 15 h 19"/>
                  <a:gd name="T4" fmla="*/ 23 w 29"/>
                  <a:gd name="T5" fmla="*/ 12 h 19"/>
                  <a:gd name="T6" fmla="*/ 27 w 29"/>
                  <a:gd name="T7" fmla="*/ 9 h 19"/>
                  <a:gd name="T8" fmla="*/ 26 w 29"/>
                  <a:gd name="T9" fmla="*/ 4 h 19"/>
                  <a:gd name="T10" fmla="*/ 19 w 29"/>
                  <a:gd name="T11" fmla="*/ 1 h 19"/>
                  <a:gd name="T12" fmla="*/ 10 w 29"/>
                  <a:gd name="T13" fmla="*/ 1 h 19"/>
                  <a:gd name="T14" fmla="*/ 0 w 29"/>
                  <a:gd name="T15" fmla="*/ 4 h 19"/>
                  <a:gd name="T16" fmla="*/ 1 w 29"/>
                  <a:gd name="T17" fmla="*/ 6 h 19"/>
                  <a:gd name="T18" fmla="*/ 2 w 29"/>
                  <a:gd name="T19" fmla="*/ 9 h 19"/>
                  <a:gd name="T20" fmla="*/ 5 w 29"/>
                  <a:gd name="T21" fmla="*/ 10 h 19"/>
                  <a:gd name="T22" fmla="*/ 9 w 29"/>
                  <a:gd name="T23" fmla="*/ 11 h 19"/>
                  <a:gd name="T24" fmla="*/ 8 w 29"/>
                  <a:gd name="T25" fmla="*/ 15 h 19"/>
                  <a:gd name="T26" fmla="*/ 12 w 29"/>
                  <a:gd name="T27" fmla="*/ 18 h 19"/>
                  <a:gd name="T28" fmla="*/ 16 w 29"/>
                  <a:gd name="T29" fmla="*/ 18 h 19"/>
                  <a:gd name="T30" fmla="*/ 16 w 29"/>
                  <a:gd name="T31" fmla="*/ 1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19">
                    <a:moveTo>
                      <a:pt x="16" y="18"/>
                    </a:moveTo>
                    <a:cubicBezTo>
                      <a:pt x="18" y="16"/>
                      <a:pt x="21" y="16"/>
                      <a:pt x="23" y="15"/>
                    </a:cubicBezTo>
                    <a:cubicBezTo>
                      <a:pt x="23" y="14"/>
                      <a:pt x="23" y="13"/>
                      <a:pt x="23" y="12"/>
                    </a:cubicBezTo>
                    <a:cubicBezTo>
                      <a:pt x="24" y="10"/>
                      <a:pt x="25" y="10"/>
                      <a:pt x="27" y="9"/>
                    </a:cubicBezTo>
                    <a:cubicBezTo>
                      <a:pt x="29" y="8"/>
                      <a:pt x="28" y="5"/>
                      <a:pt x="26" y="4"/>
                    </a:cubicBezTo>
                    <a:cubicBezTo>
                      <a:pt x="24" y="3"/>
                      <a:pt x="22" y="2"/>
                      <a:pt x="19" y="1"/>
                    </a:cubicBezTo>
                    <a:cubicBezTo>
                      <a:pt x="17" y="0"/>
                      <a:pt x="13" y="1"/>
                      <a:pt x="10" y="1"/>
                    </a:cubicBezTo>
                    <a:cubicBezTo>
                      <a:pt x="8" y="1"/>
                      <a:pt x="0" y="0"/>
                      <a:pt x="0" y="4"/>
                    </a:cubicBezTo>
                    <a:cubicBezTo>
                      <a:pt x="0" y="4"/>
                      <a:pt x="1" y="5"/>
                      <a:pt x="1" y="6"/>
                    </a:cubicBezTo>
                    <a:cubicBezTo>
                      <a:pt x="2" y="7"/>
                      <a:pt x="1" y="8"/>
                      <a:pt x="2" y="9"/>
                    </a:cubicBezTo>
                    <a:cubicBezTo>
                      <a:pt x="3" y="9"/>
                      <a:pt x="4" y="11"/>
                      <a:pt x="5" y="10"/>
                    </a:cubicBezTo>
                    <a:cubicBezTo>
                      <a:pt x="7" y="10"/>
                      <a:pt x="9" y="9"/>
                      <a:pt x="9" y="11"/>
                    </a:cubicBezTo>
                    <a:cubicBezTo>
                      <a:pt x="9" y="12"/>
                      <a:pt x="9" y="14"/>
                      <a:pt x="8" y="15"/>
                    </a:cubicBezTo>
                    <a:cubicBezTo>
                      <a:pt x="11" y="15"/>
                      <a:pt x="11" y="15"/>
                      <a:pt x="12" y="18"/>
                    </a:cubicBezTo>
                    <a:cubicBezTo>
                      <a:pt x="13" y="18"/>
                      <a:pt x="16" y="18"/>
                      <a:pt x="16" y="18"/>
                    </a:cubicBezTo>
                    <a:cubicBezTo>
                      <a:pt x="17" y="17"/>
                      <a:pt x="15" y="19"/>
                      <a:pt x="16" y="18"/>
                    </a:cubicBezTo>
                    <a:close/>
                  </a:path>
                </a:pathLst>
              </a:custGeom>
              <a:solidFill>
                <a:schemeClr val="accent2"/>
              </a:solid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392" name="Freeform 660">
                <a:extLst>
                  <a:ext uri="{FF2B5EF4-FFF2-40B4-BE49-F238E27FC236}">
                    <a16:creationId xmlns:a16="http://schemas.microsoft.com/office/drawing/2014/main" id="{0D5BCDD0-6619-3643-8A98-6B9947124C93}"/>
                  </a:ext>
                </a:extLst>
              </p:cNvPr>
              <p:cNvSpPr>
                <a:spLocks/>
              </p:cNvSpPr>
              <p:nvPr/>
            </p:nvSpPr>
            <p:spPr bwMode="auto">
              <a:xfrm>
                <a:off x="6331045" y="2977917"/>
                <a:ext cx="167242" cy="84419"/>
              </a:xfrm>
              <a:custGeom>
                <a:avLst/>
                <a:gdLst>
                  <a:gd name="T0" fmla="*/ 11 w 36"/>
                  <a:gd name="T1" fmla="*/ 13 h 18"/>
                  <a:gd name="T2" fmla="*/ 19 w 36"/>
                  <a:gd name="T3" fmla="*/ 12 h 18"/>
                  <a:gd name="T4" fmla="*/ 25 w 36"/>
                  <a:gd name="T5" fmla="*/ 15 h 18"/>
                  <a:gd name="T6" fmla="*/ 29 w 36"/>
                  <a:gd name="T7" fmla="*/ 17 h 18"/>
                  <a:gd name="T8" fmla="*/ 33 w 36"/>
                  <a:gd name="T9" fmla="*/ 16 h 18"/>
                  <a:gd name="T10" fmla="*/ 36 w 36"/>
                  <a:gd name="T11" fmla="*/ 14 h 18"/>
                  <a:gd name="T12" fmla="*/ 34 w 36"/>
                  <a:gd name="T13" fmla="*/ 8 h 18"/>
                  <a:gd name="T14" fmla="*/ 31 w 36"/>
                  <a:gd name="T15" fmla="*/ 4 h 18"/>
                  <a:gd name="T16" fmla="*/ 25 w 36"/>
                  <a:gd name="T17" fmla="*/ 3 h 18"/>
                  <a:gd name="T18" fmla="*/ 18 w 36"/>
                  <a:gd name="T19" fmla="*/ 1 h 18"/>
                  <a:gd name="T20" fmla="*/ 17 w 36"/>
                  <a:gd name="T21" fmla="*/ 5 h 18"/>
                  <a:gd name="T22" fmla="*/ 15 w 36"/>
                  <a:gd name="T23" fmla="*/ 7 h 18"/>
                  <a:gd name="T24" fmla="*/ 8 w 36"/>
                  <a:gd name="T25" fmla="*/ 4 h 18"/>
                  <a:gd name="T26" fmla="*/ 0 w 36"/>
                  <a:gd name="T27" fmla="*/ 15 h 18"/>
                  <a:gd name="T28" fmla="*/ 11 w 36"/>
                  <a:gd name="T29" fmla="*/ 1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18">
                    <a:moveTo>
                      <a:pt x="11" y="13"/>
                    </a:moveTo>
                    <a:cubicBezTo>
                      <a:pt x="14" y="13"/>
                      <a:pt x="16" y="12"/>
                      <a:pt x="19" y="12"/>
                    </a:cubicBezTo>
                    <a:cubicBezTo>
                      <a:pt x="20" y="12"/>
                      <a:pt x="24" y="14"/>
                      <a:pt x="25" y="15"/>
                    </a:cubicBezTo>
                    <a:cubicBezTo>
                      <a:pt x="26" y="16"/>
                      <a:pt x="27" y="18"/>
                      <a:pt x="29" y="17"/>
                    </a:cubicBezTo>
                    <a:cubicBezTo>
                      <a:pt x="30" y="17"/>
                      <a:pt x="31" y="16"/>
                      <a:pt x="33" y="16"/>
                    </a:cubicBezTo>
                    <a:cubicBezTo>
                      <a:pt x="34" y="16"/>
                      <a:pt x="34" y="14"/>
                      <a:pt x="36" y="14"/>
                    </a:cubicBezTo>
                    <a:cubicBezTo>
                      <a:pt x="35" y="12"/>
                      <a:pt x="33" y="9"/>
                      <a:pt x="34" y="8"/>
                    </a:cubicBezTo>
                    <a:cubicBezTo>
                      <a:pt x="35" y="6"/>
                      <a:pt x="32" y="4"/>
                      <a:pt x="31" y="4"/>
                    </a:cubicBezTo>
                    <a:cubicBezTo>
                      <a:pt x="29" y="3"/>
                      <a:pt x="27" y="5"/>
                      <a:pt x="25" y="3"/>
                    </a:cubicBezTo>
                    <a:cubicBezTo>
                      <a:pt x="22" y="1"/>
                      <a:pt x="21" y="0"/>
                      <a:pt x="18" y="1"/>
                    </a:cubicBezTo>
                    <a:cubicBezTo>
                      <a:pt x="16" y="2"/>
                      <a:pt x="17" y="3"/>
                      <a:pt x="17" y="5"/>
                    </a:cubicBezTo>
                    <a:cubicBezTo>
                      <a:pt x="16" y="6"/>
                      <a:pt x="16" y="7"/>
                      <a:pt x="15" y="7"/>
                    </a:cubicBezTo>
                    <a:cubicBezTo>
                      <a:pt x="12" y="9"/>
                      <a:pt x="10" y="5"/>
                      <a:pt x="8" y="4"/>
                    </a:cubicBezTo>
                    <a:cubicBezTo>
                      <a:pt x="3" y="0"/>
                      <a:pt x="0" y="11"/>
                      <a:pt x="0" y="15"/>
                    </a:cubicBezTo>
                    <a:cubicBezTo>
                      <a:pt x="4" y="13"/>
                      <a:pt x="7" y="13"/>
                      <a:pt x="11" y="13"/>
                    </a:cubicBezTo>
                    <a:close/>
                  </a:path>
                </a:pathLst>
              </a:custGeom>
              <a:solidFill>
                <a:schemeClr val="accent2"/>
              </a:solid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393" name="Freeform 661">
                <a:extLst>
                  <a:ext uri="{FF2B5EF4-FFF2-40B4-BE49-F238E27FC236}">
                    <a16:creationId xmlns:a16="http://schemas.microsoft.com/office/drawing/2014/main" id="{AD4016B1-82F1-1440-A257-3CFCDC0F8E44}"/>
                  </a:ext>
                </a:extLst>
              </p:cNvPr>
              <p:cNvSpPr>
                <a:spLocks/>
              </p:cNvSpPr>
              <p:nvPr/>
            </p:nvSpPr>
            <p:spPr bwMode="auto">
              <a:xfrm>
                <a:off x="6382013" y="2926949"/>
                <a:ext cx="111495" cy="70082"/>
              </a:xfrm>
              <a:custGeom>
                <a:avLst/>
                <a:gdLst>
                  <a:gd name="T0" fmla="*/ 16 w 24"/>
                  <a:gd name="T1" fmla="*/ 15 h 15"/>
                  <a:gd name="T2" fmla="*/ 20 w 24"/>
                  <a:gd name="T3" fmla="*/ 15 h 15"/>
                  <a:gd name="T4" fmla="*/ 22 w 24"/>
                  <a:gd name="T5" fmla="*/ 13 h 15"/>
                  <a:gd name="T6" fmla="*/ 22 w 24"/>
                  <a:gd name="T7" fmla="*/ 10 h 15"/>
                  <a:gd name="T8" fmla="*/ 21 w 24"/>
                  <a:gd name="T9" fmla="*/ 5 h 15"/>
                  <a:gd name="T10" fmla="*/ 24 w 24"/>
                  <a:gd name="T11" fmla="*/ 0 h 15"/>
                  <a:gd name="T12" fmla="*/ 12 w 24"/>
                  <a:gd name="T13" fmla="*/ 0 h 15"/>
                  <a:gd name="T14" fmla="*/ 6 w 24"/>
                  <a:gd name="T15" fmla="*/ 1 h 15"/>
                  <a:gd name="T16" fmla="*/ 0 w 24"/>
                  <a:gd name="T17" fmla="*/ 5 h 15"/>
                  <a:gd name="T18" fmla="*/ 2 w 24"/>
                  <a:gd name="T19" fmla="*/ 6 h 15"/>
                  <a:gd name="T20" fmla="*/ 2 w 24"/>
                  <a:gd name="T21" fmla="*/ 8 h 15"/>
                  <a:gd name="T22" fmla="*/ 7 w 24"/>
                  <a:gd name="T23" fmla="*/ 9 h 15"/>
                  <a:gd name="T24" fmla="*/ 6 w 24"/>
                  <a:gd name="T25" fmla="*/ 13 h 15"/>
                  <a:gd name="T26" fmla="*/ 11 w 24"/>
                  <a:gd name="T27" fmla="*/ 12 h 15"/>
                  <a:gd name="T28" fmla="*/ 16 w 24"/>
                  <a:gd name="T29"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15">
                    <a:moveTo>
                      <a:pt x="16" y="15"/>
                    </a:moveTo>
                    <a:cubicBezTo>
                      <a:pt x="17" y="15"/>
                      <a:pt x="19" y="15"/>
                      <a:pt x="20" y="15"/>
                    </a:cubicBezTo>
                    <a:cubicBezTo>
                      <a:pt x="20" y="14"/>
                      <a:pt x="22" y="14"/>
                      <a:pt x="22" y="13"/>
                    </a:cubicBezTo>
                    <a:cubicBezTo>
                      <a:pt x="22" y="12"/>
                      <a:pt x="22" y="11"/>
                      <a:pt x="22" y="10"/>
                    </a:cubicBezTo>
                    <a:cubicBezTo>
                      <a:pt x="21" y="8"/>
                      <a:pt x="20" y="7"/>
                      <a:pt x="21" y="5"/>
                    </a:cubicBezTo>
                    <a:cubicBezTo>
                      <a:pt x="23" y="4"/>
                      <a:pt x="24" y="2"/>
                      <a:pt x="24" y="0"/>
                    </a:cubicBezTo>
                    <a:cubicBezTo>
                      <a:pt x="22" y="3"/>
                      <a:pt x="15" y="0"/>
                      <a:pt x="12" y="0"/>
                    </a:cubicBezTo>
                    <a:cubicBezTo>
                      <a:pt x="10" y="0"/>
                      <a:pt x="8" y="0"/>
                      <a:pt x="6" y="1"/>
                    </a:cubicBezTo>
                    <a:cubicBezTo>
                      <a:pt x="5" y="1"/>
                      <a:pt x="0" y="5"/>
                      <a:pt x="0" y="5"/>
                    </a:cubicBezTo>
                    <a:cubicBezTo>
                      <a:pt x="0" y="6"/>
                      <a:pt x="3" y="5"/>
                      <a:pt x="2" y="6"/>
                    </a:cubicBezTo>
                    <a:cubicBezTo>
                      <a:pt x="2" y="7"/>
                      <a:pt x="2" y="7"/>
                      <a:pt x="2" y="8"/>
                    </a:cubicBezTo>
                    <a:cubicBezTo>
                      <a:pt x="3" y="10"/>
                      <a:pt x="7" y="9"/>
                      <a:pt x="7" y="9"/>
                    </a:cubicBezTo>
                    <a:cubicBezTo>
                      <a:pt x="7" y="10"/>
                      <a:pt x="6" y="12"/>
                      <a:pt x="6" y="13"/>
                    </a:cubicBezTo>
                    <a:cubicBezTo>
                      <a:pt x="7" y="12"/>
                      <a:pt x="9" y="11"/>
                      <a:pt x="11" y="12"/>
                    </a:cubicBezTo>
                    <a:cubicBezTo>
                      <a:pt x="13" y="13"/>
                      <a:pt x="14" y="15"/>
                      <a:pt x="16" y="15"/>
                    </a:cubicBezTo>
                    <a:close/>
                  </a:path>
                </a:pathLst>
              </a:custGeom>
              <a:solidFill>
                <a:schemeClr val="accent2"/>
              </a:solid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394" name="Freeform 662">
                <a:extLst>
                  <a:ext uri="{FF2B5EF4-FFF2-40B4-BE49-F238E27FC236}">
                    <a16:creationId xmlns:a16="http://schemas.microsoft.com/office/drawing/2014/main" id="{C78B1681-E84B-6F4E-A66C-657E0C09296D}"/>
                  </a:ext>
                </a:extLst>
              </p:cNvPr>
              <p:cNvSpPr>
                <a:spLocks/>
              </p:cNvSpPr>
              <p:nvPr/>
            </p:nvSpPr>
            <p:spPr bwMode="auto">
              <a:xfrm>
                <a:off x="6297598" y="3071891"/>
                <a:ext cx="74861" cy="36635"/>
              </a:xfrm>
              <a:custGeom>
                <a:avLst/>
                <a:gdLst>
                  <a:gd name="T0" fmla="*/ 16 w 16"/>
                  <a:gd name="T1" fmla="*/ 4 h 8"/>
                  <a:gd name="T2" fmla="*/ 12 w 16"/>
                  <a:gd name="T3" fmla="*/ 2 h 8"/>
                  <a:gd name="T4" fmla="*/ 8 w 16"/>
                  <a:gd name="T5" fmla="*/ 0 h 8"/>
                  <a:gd name="T6" fmla="*/ 7 w 16"/>
                  <a:gd name="T7" fmla="*/ 3 h 8"/>
                  <a:gd name="T8" fmla="*/ 5 w 16"/>
                  <a:gd name="T9" fmla="*/ 2 h 8"/>
                  <a:gd name="T10" fmla="*/ 2 w 16"/>
                  <a:gd name="T11" fmla="*/ 3 h 8"/>
                  <a:gd name="T12" fmla="*/ 0 w 16"/>
                  <a:gd name="T13" fmla="*/ 5 h 8"/>
                  <a:gd name="T14" fmla="*/ 0 w 16"/>
                  <a:gd name="T15" fmla="*/ 6 h 8"/>
                  <a:gd name="T16" fmla="*/ 2 w 16"/>
                  <a:gd name="T17" fmla="*/ 6 h 8"/>
                  <a:gd name="T18" fmla="*/ 8 w 16"/>
                  <a:gd name="T19" fmla="*/ 7 h 8"/>
                  <a:gd name="T20" fmla="*/ 16 w 16"/>
                  <a:gd name="T21"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8">
                    <a:moveTo>
                      <a:pt x="16" y="4"/>
                    </a:moveTo>
                    <a:cubicBezTo>
                      <a:pt x="16" y="1"/>
                      <a:pt x="14" y="2"/>
                      <a:pt x="12" y="2"/>
                    </a:cubicBezTo>
                    <a:cubicBezTo>
                      <a:pt x="11" y="3"/>
                      <a:pt x="10" y="1"/>
                      <a:pt x="8" y="0"/>
                    </a:cubicBezTo>
                    <a:cubicBezTo>
                      <a:pt x="8" y="1"/>
                      <a:pt x="8" y="2"/>
                      <a:pt x="7" y="3"/>
                    </a:cubicBezTo>
                    <a:cubicBezTo>
                      <a:pt x="6" y="3"/>
                      <a:pt x="7" y="1"/>
                      <a:pt x="5" y="2"/>
                    </a:cubicBezTo>
                    <a:cubicBezTo>
                      <a:pt x="4" y="2"/>
                      <a:pt x="2" y="2"/>
                      <a:pt x="2" y="3"/>
                    </a:cubicBezTo>
                    <a:cubicBezTo>
                      <a:pt x="1" y="5"/>
                      <a:pt x="2" y="6"/>
                      <a:pt x="0" y="5"/>
                    </a:cubicBezTo>
                    <a:cubicBezTo>
                      <a:pt x="0" y="5"/>
                      <a:pt x="0" y="5"/>
                      <a:pt x="0" y="6"/>
                    </a:cubicBezTo>
                    <a:cubicBezTo>
                      <a:pt x="0" y="6"/>
                      <a:pt x="1" y="6"/>
                      <a:pt x="2" y="6"/>
                    </a:cubicBezTo>
                    <a:cubicBezTo>
                      <a:pt x="4" y="7"/>
                      <a:pt x="6" y="7"/>
                      <a:pt x="8" y="7"/>
                    </a:cubicBezTo>
                    <a:cubicBezTo>
                      <a:pt x="10" y="7"/>
                      <a:pt x="16" y="8"/>
                      <a:pt x="16" y="4"/>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395" name="Freeform 663">
                <a:extLst>
                  <a:ext uri="{FF2B5EF4-FFF2-40B4-BE49-F238E27FC236}">
                    <a16:creationId xmlns:a16="http://schemas.microsoft.com/office/drawing/2014/main" id="{E531F6F9-4FAA-A44A-BBEF-10F5E436CD78}"/>
                  </a:ext>
                </a:extLst>
              </p:cNvPr>
              <p:cNvSpPr>
                <a:spLocks/>
              </p:cNvSpPr>
              <p:nvPr/>
            </p:nvSpPr>
            <p:spPr bwMode="auto">
              <a:xfrm>
                <a:off x="6181324" y="3081447"/>
                <a:ext cx="222988" cy="195911"/>
              </a:xfrm>
              <a:custGeom>
                <a:avLst/>
                <a:gdLst>
                  <a:gd name="T0" fmla="*/ 1 w 48"/>
                  <a:gd name="T1" fmla="*/ 12 h 42"/>
                  <a:gd name="T2" fmla="*/ 0 w 48"/>
                  <a:gd name="T3" fmla="*/ 16 h 42"/>
                  <a:gd name="T4" fmla="*/ 2 w 48"/>
                  <a:gd name="T5" fmla="*/ 20 h 42"/>
                  <a:gd name="T6" fmla="*/ 4 w 48"/>
                  <a:gd name="T7" fmla="*/ 27 h 42"/>
                  <a:gd name="T8" fmla="*/ 9 w 48"/>
                  <a:gd name="T9" fmla="*/ 31 h 42"/>
                  <a:gd name="T10" fmla="*/ 10 w 48"/>
                  <a:gd name="T11" fmla="*/ 33 h 42"/>
                  <a:gd name="T12" fmla="*/ 13 w 48"/>
                  <a:gd name="T13" fmla="*/ 32 h 42"/>
                  <a:gd name="T14" fmla="*/ 21 w 48"/>
                  <a:gd name="T15" fmla="*/ 36 h 42"/>
                  <a:gd name="T16" fmla="*/ 25 w 48"/>
                  <a:gd name="T17" fmla="*/ 37 h 42"/>
                  <a:gd name="T18" fmla="*/ 33 w 48"/>
                  <a:gd name="T19" fmla="*/ 37 h 42"/>
                  <a:gd name="T20" fmla="*/ 39 w 48"/>
                  <a:gd name="T21" fmla="*/ 41 h 42"/>
                  <a:gd name="T22" fmla="*/ 41 w 48"/>
                  <a:gd name="T23" fmla="*/ 35 h 42"/>
                  <a:gd name="T24" fmla="*/ 44 w 48"/>
                  <a:gd name="T25" fmla="*/ 32 h 42"/>
                  <a:gd name="T26" fmla="*/ 48 w 48"/>
                  <a:gd name="T27" fmla="*/ 31 h 42"/>
                  <a:gd name="T28" fmla="*/ 45 w 48"/>
                  <a:gd name="T29" fmla="*/ 26 h 42"/>
                  <a:gd name="T30" fmla="*/ 44 w 48"/>
                  <a:gd name="T31" fmla="*/ 19 h 42"/>
                  <a:gd name="T32" fmla="*/ 46 w 48"/>
                  <a:gd name="T33" fmla="*/ 12 h 42"/>
                  <a:gd name="T34" fmla="*/ 44 w 48"/>
                  <a:gd name="T35" fmla="*/ 7 h 42"/>
                  <a:gd name="T36" fmla="*/ 42 w 48"/>
                  <a:gd name="T37" fmla="*/ 5 h 42"/>
                  <a:gd name="T38" fmla="*/ 25 w 48"/>
                  <a:gd name="T39" fmla="*/ 4 h 42"/>
                  <a:gd name="T40" fmla="*/ 20 w 48"/>
                  <a:gd name="T41" fmla="*/ 2 h 42"/>
                  <a:gd name="T42" fmla="*/ 13 w 48"/>
                  <a:gd name="T43" fmla="*/ 4 h 42"/>
                  <a:gd name="T44" fmla="*/ 6 w 48"/>
                  <a:gd name="T45" fmla="*/ 6 h 42"/>
                  <a:gd name="T46" fmla="*/ 2 w 48"/>
                  <a:gd name="T47" fmla="*/ 7 h 42"/>
                  <a:gd name="T48" fmla="*/ 1 w 48"/>
                  <a:gd name="T49" fmla="*/ 9 h 42"/>
                  <a:gd name="T50" fmla="*/ 1 w 48"/>
                  <a:gd name="T51" fmla="*/ 12 h 42"/>
                  <a:gd name="T52" fmla="*/ 1 w 48"/>
                  <a:gd name="T53" fmla="*/ 1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8" h="42">
                    <a:moveTo>
                      <a:pt x="1" y="12"/>
                    </a:moveTo>
                    <a:cubicBezTo>
                      <a:pt x="1" y="13"/>
                      <a:pt x="0" y="15"/>
                      <a:pt x="0" y="16"/>
                    </a:cubicBezTo>
                    <a:cubicBezTo>
                      <a:pt x="1" y="17"/>
                      <a:pt x="2" y="19"/>
                      <a:pt x="2" y="20"/>
                    </a:cubicBezTo>
                    <a:cubicBezTo>
                      <a:pt x="2" y="22"/>
                      <a:pt x="3" y="25"/>
                      <a:pt x="4" y="27"/>
                    </a:cubicBezTo>
                    <a:cubicBezTo>
                      <a:pt x="5" y="30"/>
                      <a:pt x="8" y="29"/>
                      <a:pt x="9" y="31"/>
                    </a:cubicBezTo>
                    <a:cubicBezTo>
                      <a:pt x="9" y="31"/>
                      <a:pt x="9" y="33"/>
                      <a:pt x="10" y="33"/>
                    </a:cubicBezTo>
                    <a:cubicBezTo>
                      <a:pt x="11" y="34"/>
                      <a:pt x="12" y="32"/>
                      <a:pt x="13" y="32"/>
                    </a:cubicBezTo>
                    <a:cubicBezTo>
                      <a:pt x="15" y="31"/>
                      <a:pt x="19" y="35"/>
                      <a:pt x="21" y="36"/>
                    </a:cubicBezTo>
                    <a:cubicBezTo>
                      <a:pt x="22" y="37"/>
                      <a:pt x="23" y="39"/>
                      <a:pt x="25" y="37"/>
                    </a:cubicBezTo>
                    <a:cubicBezTo>
                      <a:pt x="26" y="36"/>
                      <a:pt x="31" y="37"/>
                      <a:pt x="33" y="37"/>
                    </a:cubicBezTo>
                    <a:cubicBezTo>
                      <a:pt x="36" y="37"/>
                      <a:pt x="37" y="39"/>
                      <a:pt x="39" y="41"/>
                    </a:cubicBezTo>
                    <a:cubicBezTo>
                      <a:pt x="40" y="42"/>
                      <a:pt x="40" y="36"/>
                      <a:pt x="41" y="35"/>
                    </a:cubicBezTo>
                    <a:cubicBezTo>
                      <a:pt x="42" y="34"/>
                      <a:pt x="43" y="33"/>
                      <a:pt x="44" y="32"/>
                    </a:cubicBezTo>
                    <a:cubicBezTo>
                      <a:pt x="45" y="32"/>
                      <a:pt x="48" y="32"/>
                      <a:pt x="48" y="31"/>
                    </a:cubicBezTo>
                    <a:cubicBezTo>
                      <a:pt x="47" y="28"/>
                      <a:pt x="47" y="27"/>
                      <a:pt x="45" y="26"/>
                    </a:cubicBezTo>
                    <a:cubicBezTo>
                      <a:pt x="43" y="24"/>
                      <a:pt x="46" y="21"/>
                      <a:pt x="44" y="19"/>
                    </a:cubicBezTo>
                    <a:cubicBezTo>
                      <a:pt x="42" y="18"/>
                      <a:pt x="47" y="14"/>
                      <a:pt x="46" y="12"/>
                    </a:cubicBezTo>
                    <a:cubicBezTo>
                      <a:pt x="45" y="10"/>
                      <a:pt x="44" y="9"/>
                      <a:pt x="44" y="7"/>
                    </a:cubicBezTo>
                    <a:cubicBezTo>
                      <a:pt x="44" y="6"/>
                      <a:pt x="44" y="5"/>
                      <a:pt x="42" y="5"/>
                    </a:cubicBezTo>
                    <a:cubicBezTo>
                      <a:pt x="37" y="3"/>
                      <a:pt x="30" y="6"/>
                      <a:pt x="25" y="4"/>
                    </a:cubicBezTo>
                    <a:cubicBezTo>
                      <a:pt x="25" y="7"/>
                      <a:pt x="21" y="2"/>
                      <a:pt x="20" y="2"/>
                    </a:cubicBezTo>
                    <a:cubicBezTo>
                      <a:pt x="17" y="0"/>
                      <a:pt x="15" y="2"/>
                      <a:pt x="13" y="4"/>
                    </a:cubicBezTo>
                    <a:cubicBezTo>
                      <a:pt x="10" y="5"/>
                      <a:pt x="8" y="6"/>
                      <a:pt x="6" y="6"/>
                    </a:cubicBezTo>
                    <a:cubicBezTo>
                      <a:pt x="5" y="7"/>
                      <a:pt x="3" y="7"/>
                      <a:pt x="2" y="7"/>
                    </a:cubicBezTo>
                    <a:cubicBezTo>
                      <a:pt x="1" y="8"/>
                      <a:pt x="3" y="9"/>
                      <a:pt x="1" y="9"/>
                    </a:cubicBezTo>
                    <a:cubicBezTo>
                      <a:pt x="1" y="10"/>
                      <a:pt x="1" y="11"/>
                      <a:pt x="1" y="12"/>
                    </a:cubicBezTo>
                    <a:cubicBezTo>
                      <a:pt x="1" y="14"/>
                      <a:pt x="1" y="12"/>
                      <a:pt x="1" y="12"/>
                    </a:cubicBezTo>
                    <a:close/>
                  </a:path>
                </a:pathLst>
              </a:custGeom>
              <a:solidFill>
                <a:schemeClr val="accent2"/>
              </a:solid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396" name="Freeform 664">
                <a:extLst>
                  <a:ext uri="{FF2B5EF4-FFF2-40B4-BE49-F238E27FC236}">
                    <a16:creationId xmlns:a16="http://schemas.microsoft.com/office/drawing/2014/main" id="{5F4286E1-C1A1-A449-A27A-27E7C284C428}"/>
                  </a:ext>
                </a:extLst>
              </p:cNvPr>
              <p:cNvSpPr>
                <a:spLocks/>
              </p:cNvSpPr>
              <p:nvPr/>
            </p:nvSpPr>
            <p:spPr bwMode="auto">
              <a:xfrm>
                <a:off x="6316710" y="3286916"/>
                <a:ext cx="215025" cy="140164"/>
              </a:xfrm>
              <a:custGeom>
                <a:avLst/>
                <a:gdLst>
                  <a:gd name="T0" fmla="*/ 38 w 46"/>
                  <a:gd name="T1" fmla="*/ 13 h 30"/>
                  <a:gd name="T2" fmla="*/ 35 w 46"/>
                  <a:gd name="T3" fmla="*/ 6 h 30"/>
                  <a:gd name="T4" fmla="*/ 32 w 46"/>
                  <a:gd name="T5" fmla="*/ 0 h 30"/>
                  <a:gd name="T6" fmla="*/ 22 w 46"/>
                  <a:gd name="T7" fmla="*/ 4 h 30"/>
                  <a:gd name="T8" fmla="*/ 18 w 46"/>
                  <a:gd name="T9" fmla="*/ 3 h 30"/>
                  <a:gd name="T10" fmla="*/ 12 w 46"/>
                  <a:gd name="T11" fmla="*/ 3 h 30"/>
                  <a:gd name="T12" fmla="*/ 8 w 46"/>
                  <a:gd name="T13" fmla="*/ 6 h 30"/>
                  <a:gd name="T14" fmla="*/ 4 w 46"/>
                  <a:gd name="T15" fmla="*/ 14 h 30"/>
                  <a:gd name="T16" fmla="*/ 0 w 46"/>
                  <a:gd name="T17" fmla="*/ 15 h 30"/>
                  <a:gd name="T18" fmla="*/ 3 w 46"/>
                  <a:gd name="T19" fmla="*/ 18 h 30"/>
                  <a:gd name="T20" fmla="*/ 5 w 46"/>
                  <a:gd name="T21" fmla="*/ 22 h 30"/>
                  <a:gd name="T22" fmla="*/ 8 w 46"/>
                  <a:gd name="T23" fmla="*/ 24 h 30"/>
                  <a:gd name="T24" fmla="*/ 11 w 46"/>
                  <a:gd name="T25" fmla="*/ 25 h 30"/>
                  <a:gd name="T26" fmla="*/ 11 w 46"/>
                  <a:gd name="T27" fmla="*/ 28 h 30"/>
                  <a:gd name="T28" fmla="*/ 21 w 46"/>
                  <a:gd name="T29" fmla="*/ 30 h 30"/>
                  <a:gd name="T30" fmla="*/ 28 w 46"/>
                  <a:gd name="T31" fmla="*/ 28 h 30"/>
                  <a:gd name="T32" fmla="*/ 40 w 46"/>
                  <a:gd name="T33" fmla="*/ 30 h 30"/>
                  <a:gd name="T34" fmla="*/ 41 w 46"/>
                  <a:gd name="T35" fmla="*/ 23 h 30"/>
                  <a:gd name="T36" fmla="*/ 46 w 46"/>
                  <a:gd name="T37" fmla="*/ 20 h 30"/>
                  <a:gd name="T38" fmla="*/ 39 w 46"/>
                  <a:gd name="T39" fmla="*/ 20 h 30"/>
                  <a:gd name="T40" fmla="*/ 38 w 46"/>
                  <a:gd name="T41" fmla="*/ 13 h 30"/>
                  <a:gd name="T42" fmla="*/ 38 w 46"/>
                  <a:gd name="T43" fmla="*/ 1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30">
                    <a:moveTo>
                      <a:pt x="38" y="13"/>
                    </a:moveTo>
                    <a:cubicBezTo>
                      <a:pt x="39" y="10"/>
                      <a:pt x="36" y="8"/>
                      <a:pt x="35" y="6"/>
                    </a:cubicBezTo>
                    <a:cubicBezTo>
                      <a:pt x="33" y="5"/>
                      <a:pt x="32" y="2"/>
                      <a:pt x="32" y="0"/>
                    </a:cubicBezTo>
                    <a:cubicBezTo>
                      <a:pt x="29" y="1"/>
                      <a:pt x="26" y="4"/>
                      <a:pt x="22" y="4"/>
                    </a:cubicBezTo>
                    <a:cubicBezTo>
                      <a:pt x="21" y="4"/>
                      <a:pt x="19" y="3"/>
                      <a:pt x="18" y="3"/>
                    </a:cubicBezTo>
                    <a:cubicBezTo>
                      <a:pt x="16" y="3"/>
                      <a:pt x="14" y="3"/>
                      <a:pt x="12" y="3"/>
                    </a:cubicBezTo>
                    <a:cubicBezTo>
                      <a:pt x="12" y="3"/>
                      <a:pt x="9" y="6"/>
                      <a:pt x="8" y="6"/>
                    </a:cubicBezTo>
                    <a:cubicBezTo>
                      <a:pt x="7" y="9"/>
                      <a:pt x="5" y="11"/>
                      <a:pt x="4" y="14"/>
                    </a:cubicBezTo>
                    <a:cubicBezTo>
                      <a:pt x="3" y="14"/>
                      <a:pt x="1" y="14"/>
                      <a:pt x="0" y="15"/>
                    </a:cubicBezTo>
                    <a:cubicBezTo>
                      <a:pt x="0" y="16"/>
                      <a:pt x="3" y="17"/>
                      <a:pt x="3" y="18"/>
                    </a:cubicBezTo>
                    <a:cubicBezTo>
                      <a:pt x="3" y="20"/>
                      <a:pt x="4" y="20"/>
                      <a:pt x="5" y="22"/>
                    </a:cubicBezTo>
                    <a:cubicBezTo>
                      <a:pt x="5" y="24"/>
                      <a:pt x="6" y="24"/>
                      <a:pt x="8" y="24"/>
                    </a:cubicBezTo>
                    <a:cubicBezTo>
                      <a:pt x="9" y="24"/>
                      <a:pt x="11" y="24"/>
                      <a:pt x="11" y="25"/>
                    </a:cubicBezTo>
                    <a:cubicBezTo>
                      <a:pt x="11" y="26"/>
                      <a:pt x="11" y="27"/>
                      <a:pt x="11" y="28"/>
                    </a:cubicBezTo>
                    <a:cubicBezTo>
                      <a:pt x="13" y="30"/>
                      <a:pt x="18" y="30"/>
                      <a:pt x="21" y="30"/>
                    </a:cubicBezTo>
                    <a:cubicBezTo>
                      <a:pt x="24" y="30"/>
                      <a:pt x="26" y="30"/>
                      <a:pt x="28" y="28"/>
                    </a:cubicBezTo>
                    <a:cubicBezTo>
                      <a:pt x="32" y="26"/>
                      <a:pt x="36" y="28"/>
                      <a:pt x="40" y="30"/>
                    </a:cubicBezTo>
                    <a:cubicBezTo>
                      <a:pt x="40" y="28"/>
                      <a:pt x="40" y="25"/>
                      <a:pt x="41" y="23"/>
                    </a:cubicBezTo>
                    <a:cubicBezTo>
                      <a:pt x="42" y="22"/>
                      <a:pt x="45" y="24"/>
                      <a:pt x="46" y="20"/>
                    </a:cubicBezTo>
                    <a:cubicBezTo>
                      <a:pt x="43" y="18"/>
                      <a:pt x="42" y="20"/>
                      <a:pt x="39" y="20"/>
                    </a:cubicBezTo>
                    <a:cubicBezTo>
                      <a:pt x="37" y="19"/>
                      <a:pt x="37" y="14"/>
                      <a:pt x="38" y="13"/>
                    </a:cubicBezTo>
                    <a:cubicBezTo>
                      <a:pt x="39" y="11"/>
                      <a:pt x="37" y="15"/>
                      <a:pt x="38" y="13"/>
                    </a:cubicBezTo>
                    <a:close/>
                  </a:path>
                </a:pathLst>
              </a:custGeom>
              <a:solidFill>
                <a:schemeClr val="accent2"/>
              </a:solid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397" name="Freeform 665">
                <a:extLst>
                  <a:ext uri="{FF2B5EF4-FFF2-40B4-BE49-F238E27FC236}">
                    <a16:creationId xmlns:a16="http://schemas.microsoft.com/office/drawing/2014/main" id="{B42A5F64-2D99-4D45-869F-58129F4ED29A}"/>
                  </a:ext>
                </a:extLst>
              </p:cNvPr>
              <p:cNvSpPr>
                <a:spLocks/>
              </p:cNvSpPr>
              <p:nvPr/>
            </p:nvSpPr>
            <p:spPr bwMode="auto">
              <a:xfrm>
                <a:off x="6466431" y="3282137"/>
                <a:ext cx="78046" cy="93975"/>
              </a:xfrm>
              <a:custGeom>
                <a:avLst/>
                <a:gdLst>
                  <a:gd name="T0" fmla="*/ 14 w 17"/>
                  <a:gd name="T1" fmla="*/ 10 h 20"/>
                  <a:gd name="T2" fmla="*/ 9 w 17"/>
                  <a:gd name="T3" fmla="*/ 3 h 20"/>
                  <a:gd name="T4" fmla="*/ 0 w 17"/>
                  <a:gd name="T5" fmla="*/ 1 h 20"/>
                  <a:gd name="T6" fmla="*/ 5 w 17"/>
                  <a:gd name="T7" fmla="*/ 10 h 20"/>
                  <a:gd name="T8" fmla="*/ 7 w 17"/>
                  <a:gd name="T9" fmla="*/ 20 h 20"/>
                  <a:gd name="T10" fmla="*/ 10 w 17"/>
                  <a:gd name="T11" fmla="*/ 14 h 20"/>
                  <a:gd name="T12" fmla="*/ 14 w 17"/>
                  <a:gd name="T13" fmla="*/ 14 h 20"/>
                  <a:gd name="T14" fmla="*/ 14 w 17"/>
                  <a:gd name="T15" fmla="*/ 10 h 20"/>
                  <a:gd name="T16" fmla="*/ 14 w 17"/>
                  <a:gd name="T1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20">
                    <a:moveTo>
                      <a:pt x="14" y="10"/>
                    </a:moveTo>
                    <a:cubicBezTo>
                      <a:pt x="12" y="8"/>
                      <a:pt x="11" y="4"/>
                      <a:pt x="9" y="3"/>
                    </a:cubicBezTo>
                    <a:cubicBezTo>
                      <a:pt x="8" y="3"/>
                      <a:pt x="0" y="0"/>
                      <a:pt x="0" y="1"/>
                    </a:cubicBezTo>
                    <a:cubicBezTo>
                      <a:pt x="1" y="5"/>
                      <a:pt x="3" y="7"/>
                      <a:pt x="5" y="10"/>
                    </a:cubicBezTo>
                    <a:cubicBezTo>
                      <a:pt x="7" y="13"/>
                      <a:pt x="4" y="17"/>
                      <a:pt x="7" y="20"/>
                    </a:cubicBezTo>
                    <a:cubicBezTo>
                      <a:pt x="8" y="19"/>
                      <a:pt x="9" y="16"/>
                      <a:pt x="10" y="14"/>
                    </a:cubicBezTo>
                    <a:cubicBezTo>
                      <a:pt x="12" y="13"/>
                      <a:pt x="13" y="14"/>
                      <a:pt x="14" y="14"/>
                    </a:cubicBezTo>
                    <a:cubicBezTo>
                      <a:pt x="17" y="14"/>
                      <a:pt x="14" y="10"/>
                      <a:pt x="14" y="10"/>
                    </a:cubicBezTo>
                    <a:cubicBezTo>
                      <a:pt x="13" y="9"/>
                      <a:pt x="14" y="10"/>
                      <a:pt x="14" y="10"/>
                    </a:cubicBezTo>
                    <a:close/>
                  </a:path>
                </a:pathLst>
              </a:custGeom>
              <a:solidFill>
                <a:schemeClr val="accent2"/>
              </a:solid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398" name="Freeform 666">
                <a:extLst>
                  <a:ext uri="{FF2B5EF4-FFF2-40B4-BE49-F238E27FC236}">
                    <a16:creationId xmlns:a16="http://schemas.microsoft.com/office/drawing/2014/main" id="{E3B858B1-3541-814E-9F8A-8F1EE87A499C}"/>
                  </a:ext>
                </a:extLst>
              </p:cNvPr>
              <p:cNvSpPr>
                <a:spLocks/>
              </p:cNvSpPr>
              <p:nvPr/>
            </p:nvSpPr>
            <p:spPr bwMode="auto">
              <a:xfrm>
                <a:off x="6498286" y="3333105"/>
                <a:ext cx="46190" cy="47783"/>
              </a:xfrm>
              <a:custGeom>
                <a:avLst/>
                <a:gdLst>
                  <a:gd name="T0" fmla="*/ 7 w 10"/>
                  <a:gd name="T1" fmla="*/ 9 h 10"/>
                  <a:gd name="T2" fmla="*/ 7 w 10"/>
                  <a:gd name="T3" fmla="*/ 7 h 10"/>
                  <a:gd name="T4" fmla="*/ 10 w 10"/>
                  <a:gd name="T5" fmla="*/ 4 h 10"/>
                  <a:gd name="T6" fmla="*/ 8 w 10"/>
                  <a:gd name="T7" fmla="*/ 1 h 10"/>
                  <a:gd name="T8" fmla="*/ 3 w 10"/>
                  <a:gd name="T9" fmla="*/ 4 h 10"/>
                  <a:gd name="T10" fmla="*/ 0 w 10"/>
                  <a:gd name="T11" fmla="*/ 9 h 10"/>
                  <a:gd name="T12" fmla="*/ 3 w 10"/>
                  <a:gd name="T13" fmla="*/ 9 h 10"/>
                  <a:gd name="T14" fmla="*/ 7 w 10"/>
                  <a:gd name="T15" fmla="*/ 10 h 10"/>
                  <a:gd name="T16" fmla="*/ 7 w 10"/>
                  <a:gd name="T17" fmla="*/ 9 h 10"/>
                  <a:gd name="T18" fmla="*/ 7 w 10"/>
                  <a:gd name="T19"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7" y="9"/>
                    </a:moveTo>
                    <a:cubicBezTo>
                      <a:pt x="6" y="8"/>
                      <a:pt x="6" y="8"/>
                      <a:pt x="7" y="7"/>
                    </a:cubicBezTo>
                    <a:cubicBezTo>
                      <a:pt x="8" y="6"/>
                      <a:pt x="9" y="5"/>
                      <a:pt x="10" y="4"/>
                    </a:cubicBezTo>
                    <a:cubicBezTo>
                      <a:pt x="10" y="4"/>
                      <a:pt x="8" y="2"/>
                      <a:pt x="8" y="1"/>
                    </a:cubicBezTo>
                    <a:cubicBezTo>
                      <a:pt x="8" y="5"/>
                      <a:pt x="3" y="0"/>
                      <a:pt x="3" y="4"/>
                    </a:cubicBezTo>
                    <a:cubicBezTo>
                      <a:pt x="3" y="6"/>
                      <a:pt x="1" y="8"/>
                      <a:pt x="0" y="9"/>
                    </a:cubicBezTo>
                    <a:cubicBezTo>
                      <a:pt x="0" y="10"/>
                      <a:pt x="2" y="9"/>
                      <a:pt x="3" y="9"/>
                    </a:cubicBezTo>
                    <a:cubicBezTo>
                      <a:pt x="5" y="9"/>
                      <a:pt x="6" y="9"/>
                      <a:pt x="7" y="10"/>
                    </a:cubicBezTo>
                    <a:cubicBezTo>
                      <a:pt x="7" y="10"/>
                      <a:pt x="7" y="9"/>
                      <a:pt x="7" y="9"/>
                    </a:cubicBezTo>
                    <a:cubicBezTo>
                      <a:pt x="6" y="8"/>
                      <a:pt x="7" y="9"/>
                      <a:pt x="7" y="9"/>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399" name="Freeform 667">
                <a:extLst>
                  <a:ext uri="{FF2B5EF4-FFF2-40B4-BE49-F238E27FC236}">
                    <a16:creationId xmlns:a16="http://schemas.microsoft.com/office/drawing/2014/main" id="{CA195B80-D50D-D246-951A-F91A47FB3B73}"/>
                  </a:ext>
                </a:extLst>
              </p:cNvPr>
              <p:cNvSpPr>
                <a:spLocks/>
              </p:cNvSpPr>
              <p:nvPr/>
            </p:nvSpPr>
            <p:spPr bwMode="auto">
              <a:xfrm>
                <a:off x="6358123" y="3407966"/>
                <a:ext cx="149721" cy="89196"/>
              </a:xfrm>
              <a:custGeom>
                <a:avLst/>
                <a:gdLst>
                  <a:gd name="T0" fmla="*/ 17 w 32"/>
                  <a:gd name="T1" fmla="*/ 4 h 19"/>
                  <a:gd name="T2" fmla="*/ 2 w 32"/>
                  <a:gd name="T3" fmla="*/ 0 h 19"/>
                  <a:gd name="T4" fmla="*/ 2 w 32"/>
                  <a:gd name="T5" fmla="*/ 5 h 19"/>
                  <a:gd name="T6" fmla="*/ 3 w 32"/>
                  <a:gd name="T7" fmla="*/ 8 h 19"/>
                  <a:gd name="T8" fmla="*/ 1 w 32"/>
                  <a:gd name="T9" fmla="*/ 11 h 19"/>
                  <a:gd name="T10" fmla="*/ 3 w 32"/>
                  <a:gd name="T11" fmla="*/ 17 h 19"/>
                  <a:gd name="T12" fmla="*/ 9 w 32"/>
                  <a:gd name="T13" fmla="*/ 17 h 19"/>
                  <a:gd name="T14" fmla="*/ 16 w 32"/>
                  <a:gd name="T15" fmla="*/ 18 h 19"/>
                  <a:gd name="T16" fmla="*/ 21 w 32"/>
                  <a:gd name="T17" fmla="*/ 15 h 19"/>
                  <a:gd name="T18" fmla="*/ 28 w 32"/>
                  <a:gd name="T19" fmla="*/ 14 h 19"/>
                  <a:gd name="T20" fmla="*/ 28 w 32"/>
                  <a:gd name="T21" fmla="*/ 8 h 19"/>
                  <a:gd name="T22" fmla="*/ 29 w 32"/>
                  <a:gd name="T23" fmla="*/ 3 h 19"/>
                  <a:gd name="T24" fmla="*/ 21 w 32"/>
                  <a:gd name="T25" fmla="*/ 2 h 19"/>
                  <a:gd name="T26" fmla="*/ 17 w 32"/>
                  <a:gd name="T27"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19">
                    <a:moveTo>
                      <a:pt x="17" y="4"/>
                    </a:moveTo>
                    <a:cubicBezTo>
                      <a:pt x="13" y="4"/>
                      <a:pt x="3" y="6"/>
                      <a:pt x="2" y="0"/>
                    </a:cubicBezTo>
                    <a:cubicBezTo>
                      <a:pt x="1" y="2"/>
                      <a:pt x="0" y="4"/>
                      <a:pt x="2" y="5"/>
                    </a:cubicBezTo>
                    <a:cubicBezTo>
                      <a:pt x="3" y="6"/>
                      <a:pt x="4" y="7"/>
                      <a:pt x="3" y="8"/>
                    </a:cubicBezTo>
                    <a:cubicBezTo>
                      <a:pt x="2" y="9"/>
                      <a:pt x="1" y="9"/>
                      <a:pt x="1" y="11"/>
                    </a:cubicBezTo>
                    <a:cubicBezTo>
                      <a:pt x="2" y="13"/>
                      <a:pt x="3" y="14"/>
                      <a:pt x="3" y="17"/>
                    </a:cubicBezTo>
                    <a:cubicBezTo>
                      <a:pt x="5" y="17"/>
                      <a:pt x="7" y="17"/>
                      <a:pt x="9" y="17"/>
                    </a:cubicBezTo>
                    <a:cubicBezTo>
                      <a:pt x="11" y="17"/>
                      <a:pt x="14" y="19"/>
                      <a:pt x="16" y="18"/>
                    </a:cubicBezTo>
                    <a:cubicBezTo>
                      <a:pt x="18" y="18"/>
                      <a:pt x="20" y="16"/>
                      <a:pt x="21" y="15"/>
                    </a:cubicBezTo>
                    <a:cubicBezTo>
                      <a:pt x="23" y="13"/>
                      <a:pt x="25" y="14"/>
                      <a:pt x="28" y="14"/>
                    </a:cubicBezTo>
                    <a:cubicBezTo>
                      <a:pt x="27" y="12"/>
                      <a:pt x="27" y="11"/>
                      <a:pt x="28" y="8"/>
                    </a:cubicBezTo>
                    <a:cubicBezTo>
                      <a:pt x="29" y="6"/>
                      <a:pt x="32" y="4"/>
                      <a:pt x="29" y="3"/>
                    </a:cubicBezTo>
                    <a:cubicBezTo>
                      <a:pt x="27" y="2"/>
                      <a:pt x="24" y="1"/>
                      <a:pt x="21" y="2"/>
                    </a:cubicBezTo>
                    <a:cubicBezTo>
                      <a:pt x="19" y="2"/>
                      <a:pt x="18" y="4"/>
                      <a:pt x="17" y="4"/>
                    </a:cubicBezTo>
                    <a:close/>
                  </a:path>
                </a:pathLst>
              </a:custGeom>
              <a:solidFill>
                <a:schemeClr val="accent2"/>
              </a:solid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400" name="Freeform 668">
                <a:extLst>
                  <a:ext uri="{FF2B5EF4-FFF2-40B4-BE49-F238E27FC236}">
                    <a16:creationId xmlns:a16="http://schemas.microsoft.com/office/drawing/2014/main" id="{DF65C2C4-A455-014F-868C-5084EEC9AD4D}"/>
                  </a:ext>
                </a:extLst>
              </p:cNvPr>
              <p:cNvSpPr>
                <a:spLocks/>
              </p:cNvSpPr>
              <p:nvPr/>
            </p:nvSpPr>
            <p:spPr bwMode="auto">
              <a:xfrm>
                <a:off x="6213180" y="3385667"/>
                <a:ext cx="84417" cy="70082"/>
              </a:xfrm>
              <a:custGeom>
                <a:avLst/>
                <a:gdLst>
                  <a:gd name="T0" fmla="*/ 10 w 18"/>
                  <a:gd name="T1" fmla="*/ 0 h 15"/>
                  <a:gd name="T2" fmla="*/ 1 w 18"/>
                  <a:gd name="T3" fmla="*/ 2 h 15"/>
                  <a:gd name="T4" fmla="*/ 4 w 18"/>
                  <a:gd name="T5" fmla="*/ 8 h 15"/>
                  <a:gd name="T6" fmla="*/ 13 w 18"/>
                  <a:gd name="T7" fmla="*/ 15 h 15"/>
                  <a:gd name="T8" fmla="*/ 15 w 18"/>
                  <a:gd name="T9" fmla="*/ 10 h 15"/>
                  <a:gd name="T10" fmla="*/ 17 w 18"/>
                  <a:gd name="T11" fmla="*/ 6 h 15"/>
                  <a:gd name="T12" fmla="*/ 16 w 18"/>
                  <a:gd name="T13" fmla="*/ 2 h 15"/>
                  <a:gd name="T14" fmla="*/ 10 w 18"/>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5">
                    <a:moveTo>
                      <a:pt x="10" y="0"/>
                    </a:moveTo>
                    <a:cubicBezTo>
                      <a:pt x="8" y="0"/>
                      <a:pt x="0" y="0"/>
                      <a:pt x="1" y="2"/>
                    </a:cubicBezTo>
                    <a:cubicBezTo>
                      <a:pt x="1" y="3"/>
                      <a:pt x="3" y="7"/>
                      <a:pt x="4" y="8"/>
                    </a:cubicBezTo>
                    <a:cubicBezTo>
                      <a:pt x="6" y="11"/>
                      <a:pt x="10" y="13"/>
                      <a:pt x="13" y="15"/>
                    </a:cubicBezTo>
                    <a:cubicBezTo>
                      <a:pt x="13" y="13"/>
                      <a:pt x="13" y="11"/>
                      <a:pt x="15" y="10"/>
                    </a:cubicBezTo>
                    <a:cubicBezTo>
                      <a:pt x="17" y="9"/>
                      <a:pt x="18" y="8"/>
                      <a:pt x="17" y="6"/>
                    </a:cubicBezTo>
                    <a:cubicBezTo>
                      <a:pt x="17" y="4"/>
                      <a:pt x="17" y="3"/>
                      <a:pt x="16" y="2"/>
                    </a:cubicBezTo>
                    <a:cubicBezTo>
                      <a:pt x="14" y="1"/>
                      <a:pt x="12" y="0"/>
                      <a:pt x="10" y="0"/>
                    </a:cubicBezTo>
                    <a:close/>
                  </a:path>
                </a:pathLst>
              </a:custGeom>
              <a:solidFill>
                <a:schemeClr val="accent2"/>
              </a:solid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401" name="Freeform 669">
                <a:extLst>
                  <a:ext uri="{FF2B5EF4-FFF2-40B4-BE49-F238E27FC236}">
                    <a16:creationId xmlns:a16="http://schemas.microsoft.com/office/drawing/2014/main" id="{9179622C-6B1F-B94A-B964-3D82987B3CFB}"/>
                  </a:ext>
                </a:extLst>
              </p:cNvPr>
              <p:cNvSpPr>
                <a:spLocks/>
              </p:cNvSpPr>
              <p:nvPr/>
            </p:nvSpPr>
            <p:spPr bwMode="auto">
              <a:xfrm>
                <a:off x="6273705" y="3352219"/>
                <a:ext cx="103530" cy="125829"/>
              </a:xfrm>
              <a:custGeom>
                <a:avLst/>
                <a:gdLst>
                  <a:gd name="T0" fmla="*/ 21 w 22"/>
                  <a:gd name="T1" fmla="*/ 19 h 27"/>
                  <a:gd name="T2" fmla="*/ 20 w 22"/>
                  <a:gd name="T3" fmla="*/ 17 h 27"/>
                  <a:gd name="T4" fmla="*/ 19 w 22"/>
                  <a:gd name="T5" fmla="*/ 13 h 27"/>
                  <a:gd name="T6" fmla="*/ 15 w 22"/>
                  <a:gd name="T7" fmla="*/ 10 h 27"/>
                  <a:gd name="T8" fmla="*/ 14 w 22"/>
                  <a:gd name="T9" fmla="*/ 8 h 27"/>
                  <a:gd name="T10" fmla="*/ 12 w 22"/>
                  <a:gd name="T11" fmla="*/ 5 h 27"/>
                  <a:gd name="T12" fmla="*/ 5 w 22"/>
                  <a:gd name="T13" fmla="*/ 1 h 27"/>
                  <a:gd name="T14" fmla="*/ 2 w 22"/>
                  <a:gd name="T15" fmla="*/ 4 h 27"/>
                  <a:gd name="T16" fmla="*/ 4 w 22"/>
                  <a:gd name="T17" fmla="*/ 14 h 27"/>
                  <a:gd name="T18" fmla="*/ 1 w 22"/>
                  <a:gd name="T19" fmla="*/ 19 h 27"/>
                  <a:gd name="T20" fmla="*/ 0 w 22"/>
                  <a:gd name="T21" fmla="*/ 23 h 27"/>
                  <a:gd name="T22" fmla="*/ 4 w 22"/>
                  <a:gd name="T23" fmla="*/ 27 h 27"/>
                  <a:gd name="T24" fmla="*/ 6 w 22"/>
                  <a:gd name="T25" fmla="*/ 23 h 27"/>
                  <a:gd name="T26" fmla="*/ 10 w 22"/>
                  <a:gd name="T27" fmla="*/ 26 h 27"/>
                  <a:gd name="T28" fmla="*/ 20 w 22"/>
                  <a:gd name="T29" fmla="*/ 24 h 27"/>
                  <a:gd name="T30" fmla="*/ 21 w 22"/>
                  <a:gd name="T31" fmla="*/ 19 h 27"/>
                  <a:gd name="T32" fmla="*/ 21 w 22"/>
                  <a:gd name="T33" fmla="*/ 19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27">
                    <a:moveTo>
                      <a:pt x="21" y="19"/>
                    </a:moveTo>
                    <a:cubicBezTo>
                      <a:pt x="22" y="18"/>
                      <a:pt x="21" y="18"/>
                      <a:pt x="20" y="17"/>
                    </a:cubicBezTo>
                    <a:cubicBezTo>
                      <a:pt x="19" y="16"/>
                      <a:pt x="19" y="15"/>
                      <a:pt x="19" y="13"/>
                    </a:cubicBezTo>
                    <a:cubicBezTo>
                      <a:pt x="21" y="10"/>
                      <a:pt x="18" y="10"/>
                      <a:pt x="15" y="10"/>
                    </a:cubicBezTo>
                    <a:cubicBezTo>
                      <a:pt x="14" y="10"/>
                      <a:pt x="14" y="9"/>
                      <a:pt x="14" y="8"/>
                    </a:cubicBezTo>
                    <a:cubicBezTo>
                      <a:pt x="13" y="6"/>
                      <a:pt x="12" y="7"/>
                      <a:pt x="12" y="5"/>
                    </a:cubicBezTo>
                    <a:cubicBezTo>
                      <a:pt x="11" y="2"/>
                      <a:pt x="9" y="0"/>
                      <a:pt x="5" y="1"/>
                    </a:cubicBezTo>
                    <a:cubicBezTo>
                      <a:pt x="2" y="2"/>
                      <a:pt x="2" y="2"/>
                      <a:pt x="2" y="4"/>
                    </a:cubicBezTo>
                    <a:cubicBezTo>
                      <a:pt x="3" y="7"/>
                      <a:pt x="4" y="10"/>
                      <a:pt x="4" y="14"/>
                    </a:cubicBezTo>
                    <a:cubicBezTo>
                      <a:pt x="5" y="17"/>
                      <a:pt x="2" y="16"/>
                      <a:pt x="1" y="19"/>
                    </a:cubicBezTo>
                    <a:cubicBezTo>
                      <a:pt x="0" y="20"/>
                      <a:pt x="0" y="22"/>
                      <a:pt x="0" y="23"/>
                    </a:cubicBezTo>
                    <a:cubicBezTo>
                      <a:pt x="0" y="25"/>
                      <a:pt x="3" y="26"/>
                      <a:pt x="4" y="27"/>
                    </a:cubicBezTo>
                    <a:cubicBezTo>
                      <a:pt x="4" y="26"/>
                      <a:pt x="4" y="23"/>
                      <a:pt x="6" y="23"/>
                    </a:cubicBezTo>
                    <a:cubicBezTo>
                      <a:pt x="8" y="23"/>
                      <a:pt x="9" y="24"/>
                      <a:pt x="10" y="26"/>
                    </a:cubicBezTo>
                    <a:cubicBezTo>
                      <a:pt x="11" y="26"/>
                      <a:pt x="18" y="24"/>
                      <a:pt x="20" y="24"/>
                    </a:cubicBezTo>
                    <a:cubicBezTo>
                      <a:pt x="18" y="22"/>
                      <a:pt x="20" y="21"/>
                      <a:pt x="21" y="19"/>
                    </a:cubicBezTo>
                    <a:cubicBezTo>
                      <a:pt x="22" y="18"/>
                      <a:pt x="20" y="20"/>
                      <a:pt x="21" y="19"/>
                    </a:cubicBezTo>
                    <a:close/>
                  </a:path>
                </a:pathLst>
              </a:custGeom>
              <a:solidFill>
                <a:schemeClr val="accent2"/>
              </a:solid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402" name="Freeform 670">
                <a:extLst>
                  <a:ext uri="{FF2B5EF4-FFF2-40B4-BE49-F238E27FC236}">
                    <a16:creationId xmlns:a16="http://schemas.microsoft.com/office/drawing/2014/main" id="{BA0958E6-3D33-EC4C-B661-0D2356FE0D93}"/>
                  </a:ext>
                </a:extLst>
              </p:cNvPr>
              <p:cNvSpPr>
                <a:spLocks/>
              </p:cNvSpPr>
              <p:nvPr/>
            </p:nvSpPr>
            <p:spPr bwMode="auto">
              <a:xfrm>
                <a:off x="6217959" y="3277359"/>
                <a:ext cx="164057" cy="89196"/>
              </a:xfrm>
              <a:custGeom>
                <a:avLst/>
                <a:gdLst>
                  <a:gd name="T0" fmla="*/ 30 w 35"/>
                  <a:gd name="T1" fmla="*/ 3 h 19"/>
                  <a:gd name="T2" fmla="*/ 24 w 35"/>
                  <a:gd name="T3" fmla="*/ 1 h 19"/>
                  <a:gd name="T4" fmla="*/ 19 w 35"/>
                  <a:gd name="T5" fmla="*/ 4 h 19"/>
                  <a:gd name="T6" fmla="*/ 15 w 35"/>
                  <a:gd name="T7" fmla="*/ 4 h 19"/>
                  <a:gd name="T8" fmla="*/ 13 w 35"/>
                  <a:gd name="T9" fmla="*/ 6 h 19"/>
                  <a:gd name="T10" fmla="*/ 5 w 35"/>
                  <a:gd name="T11" fmla="*/ 4 h 19"/>
                  <a:gd name="T12" fmla="*/ 5 w 35"/>
                  <a:gd name="T13" fmla="*/ 7 h 19"/>
                  <a:gd name="T14" fmla="*/ 3 w 35"/>
                  <a:gd name="T15" fmla="*/ 8 h 19"/>
                  <a:gd name="T16" fmla="*/ 3 w 35"/>
                  <a:gd name="T17" fmla="*/ 15 h 19"/>
                  <a:gd name="T18" fmla="*/ 11 w 35"/>
                  <a:gd name="T19" fmla="*/ 19 h 19"/>
                  <a:gd name="T20" fmla="*/ 21 w 35"/>
                  <a:gd name="T21" fmla="*/ 17 h 19"/>
                  <a:gd name="T22" fmla="*/ 25 w 35"/>
                  <a:gd name="T23" fmla="*/ 15 h 19"/>
                  <a:gd name="T24" fmla="*/ 29 w 35"/>
                  <a:gd name="T25" fmla="*/ 9 h 19"/>
                  <a:gd name="T26" fmla="*/ 33 w 35"/>
                  <a:gd name="T27" fmla="*/ 6 h 19"/>
                  <a:gd name="T28" fmla="*/ 30 w 35"/>
                  <a:gd name="T29" fmla="*/ 3 h 19"/>
                  <a:gd name="T30" fmla="*/ 30 w 35"/>
                  <a:gd name="T31"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 h="19">
                    <a:moveTo>
                      <a:pt x="30" y="3"/>
                    </a:moveTo>
                    <a:cubicBezTo>
                      <a:pt x="30" y="2"/>
                      <a:pt x="25" y="2"/>
                      <a:pt x="24" y="1"/>
                    </a:cubicBezTo>
                    <a:cubicBezTo>
                      <a:pt x="20" y="0"/>
                      <a:pt x="22" y="4"/>
                      <a:pt x="19" y="4"/>
                    </a:cubicBezTo>
                    <a:cubicBezTo>
                      <a:pt x="18" y="3"/>
                      <a:pt x="17" y="4"/>
                      <a:pt x="15" y="4"/>
                    </a:cubicBezTo>
                    <a:cubicBezTo>
                      <a:pt x="14" y="4"/>
                      <a:pt x="14" y="6"/>
                      <a:pt x="13" y="6"/>
                    </a:cubicBezTo>
                    <a:cubicBezTo>
                      <a:pt x="9" y="8"/>
                      <a:pt x="7" y="6"/>
                      <a:pt x="5" y="4"/>
                    </a:cubicBezTo>
                    <a:cubicBezTo>
                      <a:pt x="5" y="5"/>
                      <a:pt x="5" y="6"/>
                      <a:pt x="5" y="7"/>
                    </a:cubicBezTo>
                    <a:cubicBezTo>
                      <a:pt x="4" y="8"/>
                      <a:pt x="3" y="6"/>
                      <a:pt x="3" y="8"/>
                    </a:cubicBezTo>
                    <a:cubicBezTo>
                      <a:pt x="3" y="11"/>
                      <a:pt x="0" y="13"/>
                      <a:pt x="3" y="15"/>
                    </a:cubicBezTo>
                    <a:cubicBezTo>
                      <a:pt x="5" y="17"/>
                      <a:pt x="8" y="19"/>
                      <a:pt x="11" y="19"/>
                    </a:cubicBezTo>
                    <a:cubicBezTo>
                      <a:pt x="15" y="19"/>
                      <a:pt x="17" y="16"/>
                      <a:pt x="21" y="17"/>
                    </a:cubicBezTo>
                    <a:cubicBezTo>
                      <a:pt x="21" y="16"/>
                      <a:pt x="24" y="16"/>
                      <a:pt x="25" y="15"/>
                    </a:cubicBezTo>
                    <a:cubicBezTo>
                      <a:pt x="26" y="13"/>
                      <a:pt x="27" y="11"/>
                      <a:pt x="29" y="9"/>
                    </a:cubicBezTo>
                    <a:cubicBezTo>
                      <a:pt x="30" y="7"/>
                      <a:pt x="31" y="7"/>
                      <a:pt x="33" y="6"/>
                    </a:cubicBezTo>
                    <a:cubicBezTo>
                      <a:pt x="35" y="4"/>
                      <a:pt x="30" y="4"/>
                      <a:pt x="30" y="3"/>
                    </a:cubicBezTo>
                    <a:cubicBezTo>
                      <a:pt x="30" y="3"/>
                      <a:pt x="30" y="4"/>
                      <a:pt x="30" y="3"/>
                    </a:cubicBezTo>
                    <a:close/>
                  </a:path>
                </a:pathLst>
              </a:custGeom>
              <a:solidFill>
                <a:schemeClr val="accent2"/>
              </a:solid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403" name="Freeform 671">
                <a:extLst>
                  <a:ext uri="{FF2B5EF4-FFF2-40B4-BE49-F238E27FC236}">
                    <a16:creationId xmlns:a16="http://schemas.microsoft.com/office/drawing/2014/main" id="{9CD7D8EE-9C4B-E945-B24E-ADC2BCA539B3}"/>
                  </a:ext>
                </a:extLst>
              </p:cNvPr>
              <p:cNvSpPr>
                <a:spLocks/>
              </p:cNvSpPr>
              <p:nvPr/>
            </p:nvSpPr>
            <p:spPr bwMode="auto">
              <a:xfrm>
                <a:off x="6311931" y="3478048"/>
                <a:ext cx="144943" cy="149721"/>
              </a:xfrm>
              <a:custGeom>
                <a:avLst/>
                <a:gdLst>
                  <a:gd name="T0" fmla="*/ 31 w 31"/>
                  <a:gd name="T1" fmla="*/ 0 h 32"/>
                  <a:gd name="T2" fmla="*/ 23 w 31"/>
                  <a:gd name="T3" fmla="*/ 3 h 32"/>
                  <a:gd name="T4" fmla="*/ 13 w 31"/>
                  <a:gd name="T5" fmla="*/ 2 h 32"/>
                  <a:gd name="T6" fmla="*/ 9 w 31"/>
                  <a:gd name="T7" fmla="*/ 4 h 32"/>
                  <a:gd name="T8" fmla="*/ 6 w 31"/>
                  <a:gd name="T9" fmla="*/ 5 h 32"/>
                  <a:gd name="T10" fmla="*/ 4 w 31"/>
                  <a:gd name="T11" fmla="*/ 8 h 32"/>
                  <a:gd name="T12" fmla="*/ 2 w 31"/>
                  <a:gd name="T13" fmla="*/ 11 h 32"/>
                  <a:gd name="T14" fmla="*/ 2 w 31"/>
                  <a:gd name="T15" fmla="*/ 15 h 32"/>
                  <a:gd name="T16" fmla="*/ 4 w 31"/>
                  <a:gd name="T17" fmla="*/ 17 h 32"/>
                  <a:gd name="T18" fmla="*/ 5 w 31"/>
                  <a:gd name="T19" fmla="*/ 22 h 32"/>
                  <a:gd name="T20" fmla="*/ 6 w 31"/>
                  <a:gd name="T21" fmla="*/ 25 h 32"/>
                  <a:gd name="T22" fmla="*/ 7 w 31"/>
                  <a:gd name="T23" fmla="*/ 28 h 32"/>
                  <a:gd name="T24" fmla="*/ 8 w 31"/>
                  <a:gd name="T25" fmla="*/ 29 h 32"/>
                  <a:gd name="T26" fmla="*/ 10 w 31"/>
                  <a:gd name="T27" fmla="*/ 31 h 32"/>
                  <a:gd name="T28" fmla="*/ 12 w 31"/>
                  <a:gd name="T29" fmla="*/ 30 h 32"/>
                  <a:gd name="T30" fmla="*/ 13 w 31"/>
                  <a:gd name="T31" fmla="*/ 31 h 32"/>
                  <a:gd name="T32" fmla="*/ 13 w 31"/>
                  <a:gd name="T33" fmla="*/ 26 h 32"/>
                  <a:gd name="T34" fmla="*/ 17 w 31"/>
                  <a:gd name="T35" fmla="*/ 26 h 32"/>
                  <a:gd name="T36" fmla="*/ 14 w 31"/>
                  <a:gd name="T37" fmla="*/ 23 h 32"/>
                  <a:gd name="T38" fmla="*/ 17 w 31"/>
                  <a:gd name="T39" fmla="*/ 24 h 32"/>
                  <a:gd name="T40" fmla="*/ 18 w 31"/>
                  <a:gd name="T41" fmla="*/ 22 h 32"/>
                  <a:gd name="T42" fmla="*/ 21 w 31"/>
                  <a:gd name="T43" fmla="*/ 23 h 32"/>
                  <a:gd name="T44" fmla="*/ 19 w 31"/>
                  <a:gd name="T45" fmla="*/ 19 h 32"/>
                  <a:gd name="T46" fmla="*/ 15 w 31"/>
                  <a:gd name="T47" fmla="*/ 17 h 32"/>
                  <a:gd name="T48" fmla="*/ 15 w 31"/>
                  <a:gd name="T49" fmla="*/ 16 h 32"/>
                  <a:gd name="T50" fmla="*/ 11 w 31"/>
                  <a:gd name="T51" fmla="*/ 10 h 32"/>
                  <a:gd name="T52" fmla="*/ 16 w 31"/>
                  <a:gd name="T53" fmla="*/ 11 h 32"/>
                  <a:gd name="T54" fmla="*/ 16 w 31"/>
                  <a:gd name="T55" fmla="*/ 10 h 32"/>
                  <a:gd name="T56" fmla="*/ 18 w 31"/>
                  <a:gd name="T57" fmla="*/ 11 h 32"/>
                  <a:gd name="T58" fmla="*/ 17 w 31"/>
                  <a:gd name="T59" fmla="*/ 9 h 32"/>
                  <a:gd name="T60" fmla="*/ 21 w 31"/>
                  <a:gd name="T61" fmla="*/ 10 h 32"/>
                  <a:gd name="T62" fmla="*/ 17 w 31"/>
                  <a:gd name="T63" fmla="*/ 7 h 32"/>
                  <a:gd name="T64" fmla="*/ 22 w 31"/>
                  <a:gd name="T65" fmla="*/ 5 h 32"/>
                  <a:gd name="T66" fmla="*/ 21 w 31"/>
                  <a:gd name="T67" fmla="*/ 7 h 32"/>
                  <a:gd name="T68" fmla="*/ 25 w 31"/>
                  <a:gd name="T69" fmla="*/ 5 h 32"/>
                  <a:gd name="T70" fmla="*/ 29 w 31"/>
                  <a:gd name="T71" fmla="*/ 7 h 32"/>
                  <a:gd name="T72" fmla="*/ 31 w 31"/>
                  <a:gd name="T7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 h="32">
                    <a:moveTo>
                      <a:pt x="31" y="0"/>
                    </a:moveTo>
                    <a:cubicBezTo>
                      <a:pt x="28" y="2"/>
                      <a:pt x="27" y="4"/>
                      <a:pt x="23" y="3"/>
                    </a:cubicBezTo>
                    <a:cubicBezTo>
                      <a:pt x="21" y="2"/>
                      <a:pt x="15" y="1"/>
                      <a:pt x="13" y="2"/>
                    </a:cubicBezTo>
                    <a:cubicBezTo>
                      <a:pt x="13" y="5"/>
                      <a:pt x="10" y="3"/>
                      <a:pt x="9" y="4"/>
                    </a:cubicBezTo>
                    <a:cubicBezTo>
                      <a:pt x="8" y="5"/>
                      <a:pt x="7" y="5"/>
                      <a:pt x="6" y="5"/>
                    </a:cubicBezTo>
                    <a:cubicBezTo>
                      <a:pt x="4" y="6"/>
                      <a:pt x="4" y="7"/>
                      <a:pt x="4" y="8"/>
                    </a:cubicBezTo>
                    <a:cubicBezTo>
                      <a:pt x="3" y="9"/>
                      <a:pt x="3" y="10"/>
                      <a:pt x="2" y="11"/>
                    </a:cubicBezTo>
                    <a:cubicBezTo>
                      <a:pt x="0" y="13"/>
                      <a:pt x="0" y="13"/>
                      <a:pt x="2" y="15"/>
                    </a:cubicBezTo>
                    <a:cubicBezTo>
                      <a:pt x="3" y="16"/>
                      <a:pt x="4" y="16"/>
                      <a:pt x="4" y="17"/>
                    </a:cubicBezTo>
                    <a:cubicBezTo>
                      <a:pt x="4" y="19"/>
                      <a:pt x="4" y="20"/>
                      <a:pt x="5" y="22"/>
                    </a:cubicBezTo>
                    <a:cubicBezTo>
                      <a:pt x="5" y="23"/>
                      <a:pt x="5" y="24"/>
                      <a:pt x="6" y="25"/>
                    </a:cubicBezTo>
                    <a:cubicBezTo>
                      <a:pt x="8" y="26"/>
                      <a:pt x="6" y="27"/>
                      <a:pt x="7" y="28"/>
                    </a:cubicBezTo>
                    <a:cubicBezTo>
                      <a:pt x="7" y="30"/>
                      <a:pt x="8" y="29"/>
                      <a:pt x="8" y="29"/>
                    </a:cubicBezTo>
                    <a:cubicBezTo>
                      <a:pt x="10" y="29"/>
                      <a:pt x="10" y="30"/>
                      <a:pt x="10" y="31"/>
                    </a:cubicBezTo>
                    <a:cubicBezTo>
                      <a:pt x="11" y="31"/>
                      <a:pt x="12" y="30"/>
                      <a:pt x="12" y="30"/>
                    </a:cubicBezTo>
                    <a:cubicBezTo>
                      <a:pt x="13" y="29"/>
                      <a:pt x="13" y="31"/>
                      <a:pt x="13" y="31"/>
                    </a:cubicBezTo>
                    <a:cubicBezTo>
                      <a:pt x="14" y="32"/>
                      <a:pt x="13" y="25"/>
                      <a:pt x="13" y="26"/>
                    </a:cubicBezTo>
                    <a:cubicBezTo>
                      <a:pt x="13" y="25"/>
                      <a:pt x="16" y="26"/>
                      <a:pt x="17" y="26"/>
                    </a:cubicBezTo>
                    <a:cubicBezTo>
                      <a:pt x="17" y="25"/>
                      <a:pt x="14" y="24"/>
                      <a:pt x="14" y="23"/>
                    </a:cubicBezTo>
                    <a:cubicBezTo>
                      <a:pt x="15" y="21"/>
                      <a:pt x="17" y="23"/>
                      <a:pt x="17" y="24"/>
                    </a:cubicBezTo>
                    <a:cubicBezTo>
                      <a:pt x="19" y="25"/>
                      <a:pt x="18" y="23"/>
                      <a:pt x="18" y="22"/>
                    </a:cubicBezTo>
                    <a:cubicBezTo>
                      <a:pt x="18" y="21"/>
                      <a:pt x="21" y="23"/>
                      <a:pt x="21" y="23"/>
                    </a:cubicBezTo>
                    <a:cubicBezTo>
                      <a:pt x="21" y="22"/>
                      <a:pt x="19" y="19"/>
                      <a:pt x="19" y="19"/>
                    </a:cubicBezTo>
                    <a:cubicBezTo>
                      <a:pt x="18" y="18"/>
                      <a:pt x="16" y="18"/>
                      <a:pt x="15" y="17"/>
                    </a:cubicBezTo>
                    <a:cubicBezTo>
                      <a:pt x="15" y="17"/>
                      <a:pt x="15" y="15"/>
                      <a:pt x="15" y="16"/>
                    </a:cubicBezTo>
                    <a:cubicBezTo>
                      <a:pt x="14" y="14"/>
                      <a:pt x="11" y="12"/>
                      <a:pt x="11" y="10"/>
                    </a:cubicBezTo>
                    <a:cubicBezTo>
                      <a:pt x="12" y="6"/>
                      <a:pt x="15" y="10"/>
                      <a:pt x="16" y="11"/>
                    </a:cubicBezTo>
                    <a:cubicBezTo>
                      <a:pt x="16" y="11"/>
                      <a:pt x="16" y="10"/>
                      <a:pt x="16" y="10"/>
                    </a:cubicBezTo>
                    <a:cubicBezTo>
                      <a:pt x="17" y="9"/>
                      <a:pt x="18" y="10"/>
                      <a:pt x="18" y="11"/>
                    </a:cubicBezTo>
                    <a:cubicBezTo>
                      <a:pt x="18" y="11"/>
                      <a:pt x="17" y="9"/>
                      <a:pt x="17" y="9"/>
                    </a:cubicBezTo>
                    <a:cubicBezTo>
                      <a:pt x="18" y="9"/>
                      <a:pt x="20" y="10"/>
                      <a:pt x="21" y="10"/>
                    </a:cubicBezTo>
                    <a:cubicBezTo>
                      <a:pt x="21" y="9"/>
                      <a:pt x="17" y="9"/>
                      <a:pt x="17" y="7"/>
                    </a:cubicBezTo>
                    <a:cubicBezTo>
                      <a:pt x="17" y="7"/>
                      <a:pt x="21" y="5"/>
                      <a:pt x="22" y="5"/>
                    </a:cubicBezTo>
                    <a:cubicBezTo>
                      <a:pt x="22" y="5"/>
                      <a:pt x="21" y="7"/>
                      <a:pt x="21" y="7"/>
                    </a:cubicBezTo>
                    <a:cubicBezTo>
                      <a:pt x="21" y="7"/>
                      <a:pt x="24" y="5"/>
                      <a:pt x="25" y="5"/>
                    </a:cubicBezTo>
                    <a:cubicBezTo>
                      <a:pt x="26" y="5"/>
                      <a:pt x="27" y="6"/>
                      <a:pt x="29" y="7"/>
                    </a:cubicBezTo>
                    <a:cubicBezTo>
                      <a:pt x="30" y="5"/>
                      <a:pt x="31" y="2"/>
                      <a:pt x="31" y="0"/>
                    </a:cubicBezTo>
                    <a:close/>
                  </a:path>
                </a:pathLst>
              </a:custGeom>
              <a:solidFill>
                <a:schemeClr val="accent2"/>
              </a:solid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404" name="Freeform 672">
                <a:extLst>
                  <a:ext uri="{FF2B5EF4-FFF2-40B4-BE49-F238E27FC236}">
                    <a16:creationId xmlns:a16="http://schemas.microsoft.com/office/drawing/2014/main" id="{504F84F3-F309-944B-A2EA-88BE0C92B120}"/>
                  </a:ext>
                </a:extLst>
              </p:cNvPr>
              <p:cNvSpPr>
                <a:spLocks/>
              </p:cNvSpPr>
              <p:nvPr/>
            </p:nvSpPr>
            <p:spPr bwMode="auto">
              <a:xfrm>
                <a:off x="6442539" y="3470083"/>
                <a:ext cx="70082" cy="46190"/>
              </a:xfrm>
              <a:custGeom>
                <a:avLst/>
                <a:gdLst>
                  <a:gd name="T0" fmla="*/ 15 w 15"/>
                  <a:gd name="T1" fmla="*/ 6 h 10"/>
                  <a:gd name="T2" fmla="*/ 10 w 15"/>
                  <a:gd name="T3" fmla="*/ 1 h 10"/>
                  <a:gd name="T4" fmla="*/ 2 w 15"/>
                  <a:gd name="T5" fmla="*/ 5 h 10"/>
                  <a:gd name="T6" fmla="*/ 1 w 15"/>
                  <a:gd name="T7" fmla="*/ 9 h 10"/>
                  <a:gd name="T8" fmla="*/ 6 w 15"/>
                  <a:gd name="T9" fmla="*/ 9 h 10"/>
                  <a:gd name="T10" fmla="*/ 11 w 15"/>
                  <a:gd name="T11" fmla="*/ 7 h 10"/>
                  <a:gd name="T12" fmla="*/ 15 w 15"/>
                  <a:gd name="T13" fmla="*/ 6 h 10"/>
                  <a:gd name="T14" fmla="*/ 15 w 15"/>
                  <a:gd name="T15" fmla="*/ 6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0">
                    <a:moveTo>
                      <a:pt x="15" y="6"/>
                    </a:moveTo>
                    <a:cubicBezTo>
                      <a:pt x="13" y="4"/>
                      <a:pt x="10" y="4"/>
                      <a:pt x="10" y="1"/>
                    </a:cubicBezTo>
                    <a:cubicBezTo>
                      <a:pt x="5" y="0"/>
                      <a:pt x="4" y="0"/>
                      <a:pt x="2" y="5"/>
                    </a:cubicBezTo>
                    <a:cubicBezTo>
                      <a:pt x="2" y="6"/>
                      <a:pt x="0" y="9"/>
                      <a:pt x="1" y="9"/>
                    </a:cubicBezTo>
                    <a:cubicBezTo>
                      <a:pt x="3" y="10"/>
                      <a:pt x="5" y="10"/>
                      <a:pt x="6" y="9"/>
                    </a:cubicBezTo>
                    <a:cubicBezTo>
                      <a:pt x="8" y="8"/>
                      <a:pt x="9" y="7"/>
                      <a:pt x="11" y="7"/>
                    </a:cubicBezTo>
                    <a:cubicBezTo>
                      <a:pt x="11" y="7"/>
                      <a:pt x="15" y="7"/>
                      <a:pt x="15" y="6"/>
                    </a:cubicBezTo>
                    <a:cubicBezTo>
                      <a:pt x="14" y="6"/>
                      <a:pt x="15" y="7"/>
                      <a:pt x="15" y="6"/>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405" name="Freeform 673">
                <a:extLst>
                  <a:ext uri="{FF2B5EF4-FFF2-40B4-BE49-F238E27FC236}">
                    <a16:creationId xmlns:a16="http://schemas.microsoft.com/office/drawing/2014/main" id="{9BF24FB7-BE2F-2646-82AE-FDBDCD1935EA}"/>
                  </a:ext>
                </a:extLst>
              </p:cNvPr>
              <p:cNvSpPr>
                <a:spLocks/>
              </p:cNvSpPr>
              <p:nvPr/>
            </p:nvSpPr>
            <p:spPr bwMode="auto">
              <a:xfrm>
                <a:off x="6292819" y="3455750"/>
                <a:ext cx="41412" cy="84419"/>
              </a:xfrm>
              <a:custGeom>
                <a:avLst/>
                <a:gdLst>
                  <a:gd name="T0" fmla="*/ 6 w 9"/>
                  <a:gd name="T1" fmla="*/ 16 h 18"/>
                  <a:gd name="T2" fmla="*/ 7 w 9"/>
                  <a:gd name="T3" fmla="*/ 11 h 18"/>
                  <a:gd name="T4" fmla="*/ 6 w 9"/>
                  <a:gd name="T5" fmla="*/ 6 h 18"/>
                  <a:gd name="T6" fmla="*/ 7 w 9"/>
                  <a:gd name="T7" fmla="*/ 4 h 18"/>
                  <a:gd name="T8" fmla="*/ 3 w 9"/>
                  <a:gd name="T9" fmla="*/ 1 h 18"/>
                  <a:gd name="T10" fmla="*/ 0 w 9"/>
                  <a:gd name="T11" fmla="*/ 9 h 18"/>
                  <a:gd name="T12" fmla="*/ 4 w 9"/>
                  <a:gd name="T13" fmla="*/ 18 h 18"/>
                  <a:gd name="T14" fmla="*/ 6 w 9"/>
                  <a:gd name="T15" fmla="*/ 16 h 18"/>
                  <a:gd name="T16" fmla="*/ 6 w 9"/>
                  <a:gd name="T17"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8">
                    <a:moveTo>
                      <a:pt x="6" y="16"/>
                    </a:moveTo>
                    <a:cubicBezTo>
                      <a:pt x="7" y="14"/>
                      <a:pt x="9" y="12"/>
                      <a:pt x="7" y="11"/>
                    </a:cubicBezTo>
                    <a:cubicBezTo>
                      <a:pt x="6" y="10"/>
                      <a:pt x="5" y="8"/>
                      <a:pt x="6" y="6"/>
                    </a:cubicBezTo>
                    <a:cubicBezTo>
                      <a:pt x="6" y="6"/>
                      <a:pt x="7" y="4"/>
                      <a:pt x="7" y="4"/>
                    </a:cubicBezTo>
                    <a:cubicBezTo>
                      <a:pt x="6" y="3"/>
                      <a:pt x="4" y="1"/>
                      <a:pt x="3" y="1"/>
                    </a:cubicBezTo>
                    <a:cubicBezTo>
                      <a:pt x="0" y="0"/>
                      <a:pt x="0" y="7"/>
                      <a:pt x="0" y="9"/>
                    </a:cubicBezTo>
                    <a:cubicBezTo>
                      <a:pt x="0" y="13"/>
                      <a:pt x="2" y="15"/>
                      <a:pt x="4" y="18"/>
                    </a:cubicBezTo>
                    <a:cubicBezTo>
                      <a:pt x="5" y="17"/>
                      <a:pt x="6" y="16"/>
                      <a:pt x="6" y="16"/>
                    </a:cubicBezTo>
                    <a:cubicBezTo>
                      <a:pt x="7" y="14"/>
                      <a:pt x="6" y="16"/>
                      <a:pt x="6" y="16"/>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406" name="Freeform 674">
                <a:extLst>
                  <a:ext uri="{FF2B5EF4-FFF2-40B4-BE49-F238E27FC236}">
                    <a16:creationId xmlns:a16="http://schemas.microsoft.com/office/drawing/2014/main" id="{E7CEA7BF-7FBF-1B4E-8250-93401057B07E}"/>
                  </a:ext>
                </a:extLst>
              </p:cNvPr>
              <p:cNvSpPr>
                <a:spLocks/>
              </p:cNvSpPr>
              <p:nvPr/>
            </p:nvSpPr>
            <p:spPr bwMode="auto">
              <a:xfrm>
                <a:off x="6316710" y="3465306"/>
                <a:ext cx="60525" cy="41414"/>
              </a:xfrm>
              <a:custGeom>
                <a:avLst/>
                <a:gdLst>
                  <a:gd name="T0" fmla="*/ 11 w 13"/>
                  <a:gd name="T1" fmla="*/ 0 h 9"/>
                  <a:gd name="T2" fmla="*/ 2 w 13"/>
                  <a:gd name="T3" fmla="*/ 2 h 9"/>
                  <a:gd name="T4" fmla="*/ 3 w 13"/>
                  <a:gd name="T5" fmla="*/ 9 h 9"/>
                  <a:gd name="T6" fmla="*/ 7 w 13"/>
                  <a:gd name="T7" fmla="*/ 8 h 9"/>
                  <a:gd name="T8" fmla="*/ 10 w 13"/>
                  <a:gd name="T9" fmla="*/ 7 h 9"/>
                  <a:gd name="T10" fmla="*/ 11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1" y="0"/>
                    </a:moveTo>
                    <a:cubicBezTo>
                      <a:pt x="9" y="0"/>
                      <a:pt x="2" y="0"/>
                      <a:pt x="2" y="2"/>
                    </a:cubicBezTo>
                    <a:cubicBezTo>
                      <a:pt x="0" y="4"/>
                      <a:pt x="0" y="8"/>
                      <a:pt x="3" y="9"/>
                    </a:cubicBezTo>
                    <a:cubicBezTo>
                      <a:pt x="4" y="8"/>
                      <a:pt x="6" y="9"/>
                      <a:pt x="7" y="8"/>
                    </a:cubicBezTo>
                    <a:cubicBezTo>
                      <a:pt x="8" y="8"/>
                      <a:pt x="9" y="6"/>
                      <a:pt x="10" y="7"/>
                    </a:cubicBezTo>
                    <a:cubicBezTo>
                      <a:pt x="13" y="9"/>
                      <a:pt x="11" y="1"/>
                      <a:pt x="11" y="0"/>
                    </a:cubicBezTo>
                    <a:close/>
                  </a:path>
                </a:pathLst>
              </a:custGeom>
              <a:solidFill>
                <a:schemeClr val="accent2"/>
              </a:solid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407" name="Freeform 675">
                <a:extLst>
                  <a:ext uri="{FF2B5EF4-FFF2-40B4-BE49-F238E27FC236}">
                    <a16:creationId xmlns:a16="http://schemas.microsoft.com/office/drawing/2014/main" id="{5F118571-97AE-A747-BDB6-DEB68A38839B}"/>
                  </a:ext>
                </a:extLst>
              </p:cNvPr>
              <p:cNvSpPr>
                <a:spLocks/>
              </p:cNvSpPr>
              <p:nvPr/>
            </p:nvSpPr>
            <p:spPr bwMode="auto">
              <a:xfrm>
                <a:off x="6829583" y="3492382"/>
                <a:ext cx="89196" cy="74861"/>
              </a:xfrm>
              <a:custGeom>
                <a:avLst/>
                <a:gdLst>
                  <a:gd name="T0" fmla="*/ 19 w 19"/>
                  <a:gd name="T1" fmla="*/ 14 h 16"/>
                  <a:gd name="T2" fmla="*/ 17 w 19"/>
                  <a:gd name="T3" fmla="*/ 10 h 16"/>
                  <a:gd name="T4" fmla="*/ 16 w 19"/>
                  <a:gd name="T5" fmla="*/ 7 h 16"/>
                  <a:gd name="T6" fmla="*/ 14 w 19"/>
                  <a:gd name="T7" fmla="*/ 3 h 16"/>
                  <a:gd name="T8" fmla="*/ 12 w 19"/>
                  <a:gd name="T9" fmla="*/ 0 h 16"/>
                  <a:gd name="T10" fmla="*/ 6 w 19"/>
                  <a:gd name="T11" fmla="*/ 6 h 16"/>
                  <a:gd name="T12" fmla="*/ 9 w 19"/>
                  <a:gd name="T13" fmla="*/ 9 h 16"/>
                  <a:gd name="T14" fmla="*/ 12 w 19"/>
                  <a:gd name="T15" fmla="*/ 11 h 16"/>
                  <a:gd name="T16" fmla="*/ 16 w 19"/>
                  <a:gd name="T17" fmla="*/ 13 h 16"/>
                  <a:gd name="T18" fmla="*/ 19 w 19"/>
                  <a:gd name="T19" fmla="*/ 14 h 16"/>
                  <a:gd name="T20" fmla="*/ 19 w 19"/>
                  <a:gd name="T21"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16">
                    <a:moveTo>
                      <a:pt x="19" y="14"/>
                    </a:moveTo>
                    <a:cubicBezTo>
                      <a:pt x="19" y="12"/>
                      <a:pt x="19" y="11"/>
                      <a:pt x="17" y="10"/>
                    </a:cubicBezTo>
                    <a:cubicBezTo>
                      <a:pt x="15" y="9"/>
                      <a:pt x="17" y="8"/>
                      <a:pt x="16" y="7"/>
                    </a:cubicBezTo>
                    <a:cubicBezTo>
                      <a:pt x="15" y="5"/>
                      <a:pt x="14" y="6"/>
                      <a:pt x="14" y="3"/>
                    </a:cubicBezTo>
                    <a:cubicBezTo>
                      <a:pt x="14" y="3"/>
                      <a:pt x="11" y="1"/>
                      <a:pt x="12" y="0"/>
                    </a:cubicBezTo>
                    <a:cubicBezTo>
                      <a:pt x="9" y="0"/>
                      <a:pt x="0" y="1"/>
                      <a:pt x="6" y="6"/>
                    </a:cubicBezTo>
                    <a:cubicBezTo>
                      <a:pt x="7" y="7"/>
                      <a:pt x="8" y="8"/>
                      <a:pt x="9" y="9"/>
                    </a:cubicBezTo>
                    <a:cubicBezTo>
                      <a:pt x="10" y="10"/>
                      <a:pt x="11" y="10"/>
                      <a:pt x="12" y="11"/>
                    </a:cubicBezTo>
                    <a:cubicBezTo>
                      <a:pt x="14" y="11"/>
                      <a:pt x="16" y="11"/>
                      <a:pt x="16" y="13"/>
                    </a:cubicBezTo>
                    <a:cubicBezTo>
                      <a:pt x="17" y="14"/>
                      <a:pt x="18" y="16"/>
                      <a:pt x="19" y="14"/>
                    </a:cubicBezTo>
                    <a:cubicBezTo>
                      <a:pt x="19" y="13"/>
                      <a:pt x="18" y="15"/>
                      <a:pt x="19" y="14"/>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408" name="Freeform 676">
                <a:extLst>
                  <a:ext uri="{FF2B5EF4-FFF2-40B4-BE49-F238E27FC236}">
                    <a16:creationId xmlns:a16="http://schemas.microsoft.com/office/drawing/2014/main" id="{FABE8FFA-8544-4943-BF89-A7E7E5BA6229}"/>
                  </a:ext>
                </a:extLst>
              </p:cNvPr>
              <p:cNvSpPr>
                <a:spLocks/>
              </p:cNvSpPr>
              <p:nvPr/>
            </p:nvSpPr>
            <p:spPr bwMode="auto">
              <a:xfrm>
                <a:off x="6863031" y="3530609"/>
                <a:ext cx="461905" cy="391821"/>
              </a:xfrm>
              <a:custGeom>
                <a:avLst/>
                <a:gdLst>
                  <a:gd name="T0" fmla="*/ 95 w 99"/>
                  <a:gd name="T1" fmla="*/ 73 h 84"/>
                  <a:gd name="T2" fmla="*/ 93 w 99"/>
                  <a:gd name="T3" fmla="*/ 68 h 84"/>
                  <a:gd name="T4" fmla="*/ 90 w 99"/>
                  <a:gd name="T5" fmla="*/ 65 h 84"/>
                  <a:gd name="T6" fmla="*/ 86 w 99"/>
                  <a:gd name="T7" fmla="*/ 60 h 84"/>
                  <a:gd name="T8" fmla="*/ 87 w 99"/>
                  <a:gd name="T9" fmla="*/ 55 h 84"/>
                  <a:gd name="T10" fmla="*/ 89 w 99"/>
                  <a:gd name="T11" fmla="*/ 50 h 84"/>
                  <a:gd name="T12" fmla="*/ 84 w 99"/>
                  <a:gd name="T13" fmla="*/ 49 h 84"/>
                  <a:gd name="T14" fmla="*/ 84 w 99"/>
                  <a:gd name="T15" fmla="*/ 46 h 84"/>
                  <a:gd name="T16" fmla="*/ 84 w 99"/>
                  <a:gd name="T17" fmla="*/ 40 h 84"/>
                  <a:gd name="T18" fmla="*/ 82 w 99"/>
                  <a:gd name="T19" fmla="*/ 36 h 84"/>
                  <a:gd name="T20" fmla="*/ 85 w 99"/>
                  <a:gd name="T21" fmla="*/ 31 h 84"/>
                  <a:gd name="T22" fmla="*/ 86 w 99"/>
                  <a:gd name="T23" fmla="*/ 20 h 84"/>
                  <a:gd name="T24" fmla="*/ 79 w 99"/>
                  <a:gd name="T25" fmla="*/ 18 h 84"/>
                  <a:gd name="T26" fmla="*/ 76 w 99"/>
                  <a:gd name="T27" fmla="*/ 15 h 84"/>
                  <a:gd name="T28" fmla="*/ 71 w 99"/>
                  <a:gd name="T29" fmla="*/ 13 h 84"/>
                  <a:gd name="T30" fmla="*/ 66 w 99"/>
                  <a:gd name="T31" fmla="*/ 12 h 84"/>
                  <a:gd name="T32" fmla="*/ 61 w 99"/>
                  <a:gd name="T33" fmla="*/ 11 h 84"/>
                  <a:gd name="T34" fmla="*/ 57 w 99"/>
                  <a:gd name="T35" fmla="*/ 12 h 84"/>
                  <a:gd name="T36" fmla="*/ 53 w 99"/>
                  <a:gd name="T37" fmla="*/ 15 h 84"/>
                  <a:gd name="T38" fmla="*/ 49 w 99"/>
                  <a:gd name="T39" fmla="*/ 17 h 84"/>
                  <a:gd name="T40" fmla="*/ 46 w 99"/>
                  <a:gd name="T41" fmla="*/ 20 h 84"/>
                  <a:gd name="T42" fmla="*/ 33 w 99"/>
                  <a:gd name="T43" fmla="*/ 18 h 84"/>
                  <a:gd name="T44" fmla="*/ 30 w 99"/>
                  <a:gd name="T45" fmla="*/ 16 h 84"/>
                  <a:gd name="T46" fmla="*/ 25 w 99"/>
                  <a:gd name="T47" fmla="*/ 15 h 84"/>
                  <a:gd name="T48" fmla="*/ 24 w 99"/>
                  <a:gd name="T49" fmla="*/ 10 h 84"/>
                  <a:gd name="T50" fmla="*/ 20 w 99"/>
                  <a:gd name="T51" fmla="*/ 5 h 84"/>
                  <a:gd name="T52" fmla="*/ 14 w 99"/>
                  <a:gd name="T53" fmla="*/ 5 h 84"/>
                  <a:gd name="T54" fmla="*/ 11 w 99"/>
                  <a:gd name="T55" fmla="*/ 7 h 84"/>
                  <a:gd name="T56" fmla="*/ 5 w 99"/>
                  <a:gd name="T57" fmla="*/ 4 h 84"/>
                  <a:gd name="T58" fmla="*/ 1 w 99"/>
                  <a:gd name="T59" fmla="*/ 3 h 84"/>
                  <a:gd name="T60" fmla="*/ 0 w 99"/>
                  <a:gd name="T61" fmla="*/ 5 h 84"/>
                  <a:gd name="T62" fmla="*/ 1 w 99"/>
                  <a:gd name="T63" fmla="*/ 8 h 84"/>
                  <a:gd name="T64" fmla="*/ 1 w 99"/>
                  <a:gd name="T65" fmla="*/ 10 h 84"/>
                  <a:gd name="T66" fmla="*/ 1 w 99"/>
                  <a:gd name="T67" fmla="*/ 12 h 84"/>
                  <a:gd name="T68" fmla="*/ 3 w 99"/>
                  <a:gd name="T69" fmla="*/ 14 h 84"/>
                  <a:gd name="T70" fmla="*/ 3 w 99"/>
                  <a:gd name="T71" fmla="*/ 16 h 84"/>
                  <a:gd name="T72" fmla="*/ 5 w 99"/>
                  <a:gd name="T73" fmla="*/ 21 h 84"/>
                  <a:gd name="T74" fmla="*/ 8 w 99"/>
                  <a:gd name="T75" fmla="*/ 24 h 84"/>
                  <a:gd name="T76" fmla="*/ 10 w 99"/>
                  <a:gd name="T77" fmla="*/ 25 h 84"/>
                  <a:gd name="T78" fmla="*/ 8 w 99"/>
                  <a:gd name="T79" fmla="*/ 37 h 84"/>
                  <a:gd name="T80" fmla="*/ 12 w 99"/>
                  <a:gd name="T81" fmla="*/ 41 h 84"/>
                  <a:gd name="T82" fmla="*/ 18 w 99"/>
                  <a:gd name="T83" fmla="*/ 47 h 84"/>
                  <a:gd name="T84" fmla="*/ 17 w 99"/>
                  <a:gd name="T85" fmla="*/ 50 h 84"/>
                  <a:gd name="T86" fmla="*/ 19 w 99"/>
                  <a:gd name="T87" fmla="*/ 52 h 84"/>
                  <a:gd name="T88" fmla="*/ 22 w 99"/>
                  <a:gd name="T89" fmla="*/ 58 h 84"/>
                  <a:gd name="T90" fmla="*/ 24 w 99"/>
                  <a:gd name="T91" fmla="*/ 55 h 84"/>
                  <a:gd name="T92" fmla="*/ 25 w 99"/>
                  <a:gd name="T93" fmla="*/ 56 h 84"/>
                  <a:gd name="T94" fmla="*/ 26 w 99"/>
                  <a:gd name="T95" fmla="*/ 57 h 84"/>
                  <a:gd name="T96" fmla="*/ 30 w 99"/>
                  <a:gd name="T97" fmla="*/ 57 h 84"/>
                  <a:gd name="T98" fmla="*/ 35 w 99"/>
                  <a:gd name="T99" fmla="*/ 66 h 84"/>
                  <a:gd name="T100" fmla="*/ 46 w 99"/>
                  <a:gd name="T101" fmla="*/ 74 h 84"/>
                  <a:gd name="T102" fmla="*/ 52 w 99"/>
                  <a:gd name="T103" fmla="*/ 76 h 84"/>
                  <a:gd name="T104" fmla="*/ 56 w 99"/>
                  <a:gd name="T105" fmla="*/ 75 h 84"/>
                  <a:gd name="T106" fmla="*/ 56 w 99"/>
                  <a:gd name="T107" fmla="*/ 76 h 84"/>
                  <a:gd name="T108" fmla="*/ 61 w 99"/>
                  <a:gd name="T109" fmla="*/ 73 h 84"/>
                  <a:gd name="T110" fmla="*/ 60 w 99"/>
                  <a:gd name="T111" fmla="*/ 73 h 84"/>
                  <a:gd name="T112" fmla="*/ 62 w 99"/>
                  <a:gd name="T113" fmla="*/ 73 h 84"/>
                  <a:gd name="T114" fmla="*/ 65 w 99"/>
                  <a:gd name="T115" fmla="*/ 77 h 84"/>
                  <a:gd name="T116" fmla="*/ 69 w 99"/>
                  <a:gd name="T117" fmla="*/ 81 h 84"/>
                  <a:gd name="T118" fmla="*/ 88 w 99"/>
                  <a:gd name="T119" fmla="*/ 84 h 84"/>
                  <a:gd name="T120" fmla="*/ 92 w 99"/>
                  <a:gd name="T121" fmla="*/ 77 h 84"/>
                  <a:gd name="T122" fmla="*/ 95 w 99"/>
                  <a:gd name="T123" fmla="*/ 73 h 84"/>
                  <a:gd name="T124" fmla="*/ 95 w 99"/>
                  <a:gd name="T125" fmla="*/ 7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9" h="84">
                    <a:moveTo>
                      <a:pt x="95" y="73"/>
                    </a:moveTo>
                    <a:cubicBezTo>
                      <a:pt x="93" y="72"/>
                      <a:pt x="94" y="70"/>
                      <a:pt x="93" y="68"/>
                    </a:cubicBezTo>
                    <a:cubicBezTo>
                      <a:pt x="93" y="67"/>
                      <a:pt x="91" y="66"/>
                      <a:pt x="90" y="65"/>
                    </a:cubicBezTo>
                    <a:cubicBezTo>
                      <a:pt x="88" y="64"/>
                      <a:pt x="87" y="62"/>
                      <a:pt x="86" y="60"/>
                    </a:cubicBezTo>
                    <a:cubicBezTo>
                      <a:pt x="84" y="58"/>
                      <a:pt x="85" y="58"/>
                      <a:pt x="87" y="55"/>
                    </a:cubicBezTo>
                    <a:cubicBezTo>
                      <a:pt x="88" y="54"/>
                      <a:pt x="90" y="52"/>
                      <a:pt x="89" y="50"/>
                    </a:cubicBezTo>
                    <a:cubicBezTo>
                      <a:pt x="88" y="49"/>
                      <a:pt x="85" y="49"/>
                      <a:pt x="84" y="49"/>
                    </a:cubicBezTo>
                    <a:cubicBezTo>
                      <a:pt x="83" y="48"/>
                      <a:pt x="84" y="46"/>
                      <a:pt x="84" y="46"/>
                    </a:cubicBezTo>
                    <a:cubicBezTo>
                      <a:pt x="83" y="44"/>
                      <a:pt x="83" y="41"/>
                      <a:pt x="84" y="40"/>
                    </a:cubicBezTo>
                    <a:cubicBezTo>
                      <a:pt x="86" y="38"/>
                      <a:pt x="83" y="37"/>
                      <a:pt x="82" y="36"/>
                    </a:cubicBezTo>
                    <a:cubicBezTo>
                      <a:pt x="82" y="35"/>
                      <a:pt x="84" y="32"/>
                      <a:pt x="85" y="31"/>
                    </a:cubicBezTo>
                    <a:cubicBezTo>
                      <a:pt x="85" y="30"/>
                      <a:pt x="87" y="20"/>
                      <a:pt x="86" y="20"/>
                    </a:cubicBezTo>
                    <a:cubicBezTo>
                      <a:pt x="83" y="20"/>
                      <a:pt x="82" y="20"/>
                      <a:pt x="79" y="18"/>
                    </a:cubicBezTo>
                    <a:cubicBezTo>
                      <a:pt x="78" y="17"/>
                      <a:pt x="77" y="16"/>
                      <a:pt x="76" y="15"/>
                    </a:cubicBezTo>
                    <a:cubicBezTo>
                      <a:pt x="75" y="14"/>
                      <a:pt x="72" y="14"/>
                      <a:pt x="71" y="13"/>
                    </a:cubicBezTo>
                    <a:cubicBezTo>
                      <a:pt x="69" y="13"/>
                      <a:pt x="68" y="13"/>
                      <a:pt x="66" y="12"/>
                    </a:cubicBezTo>
                    <a:cubicBezTo>
                      <a:pt x="65" y="10"/>
                      <a:pt x="63" y="11"/>
                      <a:pt x="61" y="11"/>
                    </a:cubicBezTo>
                    <a:cubicBezTo>
                      <a:pt x="60" y="12"/>
                      <a:pt x="58" y="11"/>
                      <a:pt x="57" y="12"/>
                    </a:cubicBezTo>
                    <a:cubicBezTo>
                      <a:pt x="55" y="12"/>
                      <a:pt x="54" y="14"/>
                      <a:pt x="53" y="15"/>
                    </a:cubicBezTo>
                    <a:cubicBezTo>
                      <a:pt x="52" y="16"/>
                      <a:pt x="49" y="15"/>
                      <a:pt x="49" y="17"/>
                    </a:cubicBezTo>
                    <a:cubicBezTo>
                      <a:pt x="49" y="19"/>
                      <a:pt x="48" y="19"/>
                      <a:pt x="46" y="20"/>
                    </a:cubicBezTo>
                    <a:cubicBezTo>
                      <a:pt x="41" y="21"/>
                      <a:pt x="37" y="21"/>
                      <a:pt x="33" y="18"/>
                    </a:cubicBezTo>
                    <a:cubicBezTo>
                      <a:pt x="32" y="17"/>
                      <a:pt x="31" y="16"/>
                      <a:pt x="30" y="16"/>
                    </a:cubicBezTo>
                    <a:cubicBezTo>
                      <a:pt x="28" y="14"/>
                      <a:pt x="27" y="15"/>
                      <a:pt x="25" y="15"/>
                    </a:cubicBezTo>
                    <a:cubicBezTo>
                      <a:pt x="24" y="14"/>
                      <a:pt x="24" y="11"/>
                      <a:pt x="24" y="10"/>
                    </a:cubicBezTo>
                    <a:cubicBezTo>
                      <a:pt x="21" y="9"/>
                      <a:pt x="20" y="8"/>
                      <a:pt x="20" y="5"/>
                    </a:cubicBezTo>
                    <a:cubicBezTo>
                      <a:pt x="20" y="0"/>
                      <a:pt x="16" y="3"/>
                      <a:pt x="14" y="5"/>
                    </a:cubicBezTo>
                    <a:cubicBezTo>
                      <a:pt x="13" y="6"/>
                      <a:pt x="12" y="7"/>
                      <a:pt x="11" y="7"/>
                    </a:cubicBezTo>
                    <a:cubicBezTo>
                      <a:pt x="9" y="6"/>
                      <a:pt x="6" y="6"/>
                      <a:pt x="5" y="4"/>
                    </a:cubicBezTo>
                    <a:cubicBezTo>
                      <a:pt x="3" y="2"/>
                      <a:pt x="3" y="1"/>
                      <a:pt x="1" y="3"/>
                    </a:cubicBezTo>
                    <a:cubicBezTo>
                      <a:pt x="1" y="4"/>
                      <a:pt x="0" y="4"/>
                      <a:pt x="0" y="5"/>
                    </a:cubicBezTo>
                    <a:cubicBezTo>
                      <a:pt x="0" y="6"/>
                      <a:pt x="0" y="7"/>
                      <a:pt x="1" y="8"/>
                    </a:cubicBezTo>
                    <a:cubicBezTo>
                      <a:pt x="1" y="8"/>
                      <a:pt x="2" y="10"/>
                      <a:pt x="1" y="10"/>
                    </a:cubicBezTo>
                    <a:cubicBezTo>
                      <a:pt x="1" y="11"/>
                      <a:pt x="0" y="11"/>
                      <a:pt x="1" y="12"/>
                    </a:cubicBezTo>
                    <a:cubicBezTo>
                      <a:pt x="1" y="13"/>
                      <a:pt x="3" y="13"/>
                      <a:pt x="3" y="14"/>
                    </a:cubicBezTo>
                    <a:cubicBezTo>
                      <a:pt x="3" y="15"/>
                      <a:pt x="2" y="16"/>
                      <a:pt x="3" y="16"/>
                    </a:cubicBezTo>
                    <a:cubicBezTo>
                      <a:pt x="4" y="18"/>
                      <a:pt x="4" y="19"/>
                      <a:pt x="5" y="21"/>
                    </a:cubicBezTo>
                    <a:cubicBezTo>
                      <a:pt x="6" y="22"/>
                      <a:pt x="6" y="23"/>
                      <a:pt x="8" y="24"/>
                    </a:cubicBezTo>
                    <a:cubicBezTo>
                      <a:pt x="8" y="24"/>
                      <a:pt x="10" y="25"/>
                      <a:pt x="10" y="25"/>
                    </a:cubicBezTo>
                    <a:cubicBezTo>
                      <a:pt x="11" y="29"/>
                      <a:pt x="2" y="33"/>
                      <a:pt x="8" y="37"/>
                    </a:cubicBezTo>
                    <a:cubicBezTo>
                      <a:pt x="10" y="38"/>
                      <a:pt x="10" y="40"/>
                      <a:pt x="12" y="41"/>
                    </a:cubicBezTo>
                    <a:cubicBezTo>
                      <a:pt x="14" y="43"/>
                      <a:pt x="16" y="44"/>
                      <a:pt x="18" y="47"/>
                    </a:cubicBezTo>
                    <a:cubicBezTo>
                      <a:pt x="18" y="48"/>
                      <a:pt x="17" y="49"/>
                      <a:pt x="17" y="50"/>
                    </a:cubicBezTo>
                    <a:cubicBezTo>
                      <a:pt x="18" y="51"/>
                      <a:pt x="20" y="51"/>
                      <a:pt x="19" y="52"/>
                    </a:cubicBezTo>
                    <a:cubicBezTo>
                      <a:pt x="19" y="55"/>
                      <a:pt x="21" y="56"/>
                      <a:pt x="22" y="58"/>
                    </a:cubicBezTo>
                    <a:cubicBezTo>
                      <a:pt x="24" y="57"/>
                      <a:pt x="23" y="56"/>
                      <a:pt x="24" y="55"/>
                    </a:cubicBezTo>
                    <a:cubicBezTo>
                      <a:pt x="24" y="55"/>
                      <a:pt x="25" y="56"/>
                      <a:pt x="25" y="56"/>
                    </a:cubicBezTo>
                    <a:cubicBezTo>
                      <a:pt x="27" y="56"/>
                      <a:pt x="25" y="56"/>
                      <a:pt x="26" y="57"/>
                    </a:cubicBezTo>
                    <a:cubicBezTo>
                      <a:pt x="27" y="58"/>
                      <a:pt x="28" y="55"/>
                      <a:pt x="30" y="57"/>
                    </a:cubicBezTo>
                    <a:cubicBezTo>
                      <a:pt x="32" y="60"/>
                      <a:pt x="33" y="63"/>
                      <a:pt x="35" y="66"/>
                    </a:cubicBezTo>
                    <a:cubicBezTo>
                      <a:pt x="37" y="69"/>
                      <a:pt x="42" y="72"/>
                      <a:pt x="46" y="74"/>
                    </a:cubicBezTo>
                    <a:cubicBezTo>
                      <a:pt x="48" y="75"/>
                      <a:pt x="50" y="75"/>
                      <a:pt x="52" y="76"/>
                    </a:cubicBezTo>
                    <a:cubicBezTo>
                      <a:pt x="53" y="76"/>
                      <a:pt x="56" y="75"/>
                      <a:pt x="56" y="75"/>
                    </a:cubicBezTo>
                    <a:cubicBezTo>
                      <a:pt x="56" y="75"/>
                      <a:pt x="56" y="76"/>
                      <a:pt x="56" y="76"/>
                    </a:cubicBezTo>
                    <a:cubicBezTo>
                      <a:pt x="57" y="76"/>
                      <a:pt x="60" y="74"/>
                      <a:pt x="61" y="73"/>
                    </a:cubicBezTo>
                    <a:cubicBezTo>
                      <a:pt x="61" y="73"/>
                      <a:pt x="60" y="73"/>
                      <a:pt x="60" y="73"/>
                    </a:cubicBezTo>
                    <a:cubicBezTo>
                      <a:pt x="60" y="72"/>
                      <a:pt x="62" y="73"/>
                      <a:pt x="62" y="73"/>
                    </a:cubicBezTo>
                    <a:cubicBezTo>
                      <a:pt x="64" y="74"/>
                      <a:pt x="64" y="75"/>
                      <a:pt x="65" y="77"/>
                    </a:cubicBezTo>
                    <a:cubicBezTo>
                      <a:pt x="66" y="80"/>
                      <a:pt x="67" y="80"/>
                      <a:pt x="69" y="81"/>
                    </a:cubicBezTo>
                    <a:cubicBezTo>
                      <a:pt x="75" y="82"/>
                      <a:pt x="82" y="83"/>
                      <a:pt x="88" y="84"/>
                    </a:cubicBezTo>
                    <a:cubicBezTo>
                      <a:pt x="88" y="80"/>
                      <a:pt x="89" y="79"/>
                      <a:pt x="92" y="77"/>
                    </a:cubicBezTo>
                    <a:cubicBezTo>
                      <a:pt x="94" y="76"/>
                      <a:pt x="99" y="75"/>
                      <a:pt x="95" y="73"/>
                    </a:cubicBezTo>
                    <a:cubicBezTo>
                      <a:pt x="94" y="72"/>
                      <a:pt x="97" y="74"/>
                      <a:pt x="95" y="73"/>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409" name="Freeform 677">
                <a:extLst>
                  <a:ext uri="{FF2B5EF4-FFF2-40B4-BE49-F238E27FC236}">
                    <a16:creationId xmlns:a16="http://schemas.microsoft.com/office/drawing/2014/main" id="{3704B1CA-310F-A541-A65D-03D0E33E09FB}"/>
                  </a:ext>
                </a:extLst>
              </p:cNvPr>
              <p:cNvSpPr>
                <a:spLocks/>
              </p:cNvSpPr>
              <p:nvPr/>
            </p:nvSpPr>
            <p:spPr bwMode="auto">
              <a:xfrm>
                <a:off x="6872588" y="3535388"/>
                <a:ext cx="36635" cy="27078"/>
              </a:xfrm>
              <a:custGeom>
                <a:avLst/>
                <a:gdLst>
                  <a:gd name="T0" fmla="*/ 1 w 8"/>
                  <a:gd name="T1" fmla="*/ 1 h 6"/>
                  <a:gd name="T2" fmla="*/ 3 w 8"/>
                  <a:gd name="T3" fmla="*/ 4 h 6"/>
                  <a:gd name="T4" fmla="*/ 8 w 8"/>
                  <a:gd name="T5" fmla="*/ 6 h 6"/>
                  <a:gd name="T6" fmla="*/ 0 w 8"/>
                  <a:gd name="T7" fmla="*/ 0 h 6"/>
                  <a:gd name="T8" fmla="*/ 1 w 8"/>
                  <a:gd name="T9" fmla="*/ 1 h 6"/>
                  <a:gd name="T10" fmla="*/ 1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1" y="1"/>
                    </a:moveTo>
                    <a:cubicBezTo>
                      <a:pt x="2" y="1"/>
                      <a:pt x="2" y="3"/>
                      <a:pt x="3" y="4"/>
                    </a:cubicBezTo>
                    <a:cubicBezTo>
                      <a:pt x="5" y="4"/>
                      <a:pt x="6" y="5"/>
                      <a:pt x="8" y="6"/>
                    </a:cubicBezTo>
                    <a:cubicBezTo>
                      <a:pt x="7" y="2"/>
                      <a:pt x="3" y="1"/>
                      <a:pt x="0" y="0"/>
                    </a:cubicBezTo>
                    <a:cubicBezTo>
                      <a:pt x="0" y="1"/>
                      <a:pt x="0" y="1"/>
                      <a:pt x="1" y="1"/>
                    </a:cubicBezTo>
                    <a:cubicBezTo>
                      <a:pt x="2" y="1"/>
                      <a:pt x="0" y="1"/>
                      <a:pt x="1" y="1"/>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410" name="Freeform 678">
                <a:extLst>
                  <a:ext uri="{FF2B5EF4-FFF2-40B4-BE49-F238E27FC236}">
                    <a16:creationId xmlns:a16="http://schemas.microsoft.com/office/drawing/2014/main" id="{F347FB2C-BFDA-E549-971F-D030F7ED5C9B}"/>
                  </a:ext>
                </a:extLst>
              </p:cNvPr>
              <p:cNvSpPr>
                <a:spLocks/>
              </p:cNvSpPr>
              <p:nvPr/>
            </p:nvSpPr>
            <p:spPr bwMode="auto">
              <a:xfrm>
                <a:off x="6764278" y="3422300"/>
                <a:ext cx="164057" cy="84419"/>
              </a:xfrm>
              <a:custGeom>
                <a:avLst/>
                <a:gdLst>
                  <a:gd name="T0" fmla="*/ 26 w 35"/>
                  <a:gd name="T1" fmla="*/ 15 h 18"/>
                  <a:gd name="T2" fmla="*/ 30 w 35"/>
                  <a:gd name="T3" fmla="*/ 17 h 18"/>
                  <a:gd name="T4" fmla="*/ 34 w 35"/>
                  <a:gd name="T5" fmla="*/ 17 h 18"/>
                  <a:gd name="T6" fmla="*/ 33 w 35"/>
                  <a:gd name="T7" fmla="*/ 12 h 18"/>
                  <a:gd name="T8" fmla="*/ 30 w 35"/>
                  <a:gd name="T9" fmla="*/ 10 h 18"/>
                  <a:gd name="T10" fmla="*/ 27 w 35"/>
                  <a:gd name="T11" fmla="*/ 7 h 18"/>
                  <a:gd name="T12" fmla="*/ 19 w 35"/>
                  <a:gd name="T13" fmla="*/ 6 h 18"/>
                  <a:gd name="T14" fmla="*/ 9 w 35"/>
                  <a:gd name="T15" fmla="*/ 4 h 18"/>
                  <a:gd name="T16" fmla="*/ 0 w 35"/>
                  <a:gd name="T17" fmla="*/ 2 h 18"/>
                  <a:gd name="T18" fmla="*/ 8 w 35"/>
                  <a:gd name="T19" fmla="*/ 14 h 18"/>
                  <a:gd name="T20" fmla="*/ 18 w 35"/>
                  <a:gd name="T21" fmla="*/ 18 h 18"/>
                  <a:gd name="T22" fmla="*/ 26 w 35"/>
                  <a:gd name="T23" fmla="*/ 15 h 18"/>
                  <a:gd name="T24" fmla="*/ 26 w 35"/>
                  <a:gd name="T25" fmla="*/ 1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18">
                    <a:moveTo>
                      <a:pt x="26" y="15"/>
                    </a:moveTo>
                    <a:cubicBezTo>
                      <a:pt x="27" y="14"/>
                      <a:pt x="29" y="16"/>
                      <a:pt x="30" y="17"/>
                    </a:cubicBezTo>
                    <a:cubicBezTo>
                      <a:pt x="30" y="17"/>
                      <a:pt x="34" y="17"/>
                      <a:pt x="34" y="17"/>
                    </a:cubicBezTo>
                    <a:cubicBezTo>
                      <a:pt x="35" y="16"/>
                      <a:pt x="30" y="12"/>
                      <a:pt x="33" y="12"/>
                    </a:cubicBezTo>
                    <a:cubicBezTo>
                      <a:pt x="32" y="11"/>
                      <a:pt x="30" y="11"/>
                      <a:pt x="30" y="10"/>
                    </a:cubicBezTo>
                    <a:cubicBezTo>
                      <a:pt x="30" y="8"/>
                      <a:pt x="29" y="7"/>
                      <a:pt x="27" y="7"/>
                    </a:cubicBezTo>
                    <a:cubicBezTo>
                      <a:pt x="24" y="7"/>
                      <a:pt x="22" y="8"/>
                      <a:pt x="19" y="6"/>
                    </a:cubicBezTo>
                    <a:cubicBezTo>
                      <a:pt x="16" y="5"/>
                      <a:pt x="13" y="5"/>
                      <a:pt x="9" y="4"/>
                    </a:cubicBezTo>
                    <a:cubicBezTo>
                      <a:pt x="6" y="3"/>
                      <a:pt x="4" y="0"/>
                      <a:pt x="0" y="2"/>
                    </a:cubicBezTo>
                    <a:cubicBezTo>
                      <a:pt x="3" y="6"/>
                      <a:pt x="11" y="7"/>
                      <a:pt x="8" y="14"/>
                    </a:cubicBezTo>
                    <a:cubicBezTo>
                      <a:pt x="11" y="14"/>
                      <a:pt x="18" y="14"/>
                      <a:pt x="18" y="18"/>
                    </a:cubicBezTo>
                    <a:cubicBezTo>
                      <a:pt x="18" y="15"/>
                      <a:pt x="24" y="15"/>
                      <a:pt x="26" y="15"/>
                    </a:cubicBezTo>
                    <a:cubicBezTo>
                      <a:pt x="27" y="14"/>
                      <a:pt x="19" y="15"/>
                      <a:pt x="26" y="15"/>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411" name="Freeform 679">
                <a:extLst>
                  <a:ext uri="{FF2B5EF4-FFF2-40B4-BE49-F238E27FC236}">
                    <a16:creationId xmlns:a16="http://schemas.microsoft.com/office/drawing/2014/main" id="{06C9DF56-1BE9-254C-AF59-6AFD3F0F8DF7}"/>
                  </a:ext>
                </a:extLst>
              </p:cNvPr>
              <p:cNvSpPr>
                <a:spLocks/>
              </p:cNvSpPr>
              <p:nvPr/>
            </p:nvSpPr>
            <p:spPr bwMode="auto">
              <a:xfrm>
                <a:off x="6877367" y="3478048"/>
                <a:ext cx="125829" cy="98753"/>
              </a:xfrm>
              <a:custGeom>
                <a:avLst/>
                <a:gdLst>
                  <a:gd name="T0" fmla="*/ 8 w 27"/>
                  <a:gd name="T1" fmla="*/ 2 h 21"/>
                  <a:gd name="T2" fmla="*/ 10 w 27"/>
                  <a:gd name="T3" fmla="*/ 5 h 21"/>
                  <a:gd name="T4" fmla="*/ 7 w 27"/>
                  <a:gd name="T5" fmla="*/ 5 h 21"/>
                  <a:gd name="T6" fmla="*/ 4 w 27"/>
                  <a:gd name="T7" fmla="*/ 3 h 21"/>
                  <a:gd name="T8" fmla="*/ 4 w 27"/>
                  <a:gd name="T9" fmla="*/ 7 h 21"/>
                  <a:gd name="T10" fmla="*/ 6 w 27"/>
                  <a:gd name="T11" fmla="*/ 11 h 21"/>
                  <a:gd name="T12" fmla="*/ 8 w 27"/>
                  <a:gd name="T13" fmla="*/ 14 h 21"/>
                  <a:gd name="T14" fmla="*/ 9 w 27"/>
                  <a:gd name="T15" fmla="*/ 17 h 21"/>
                  <a:gd name="T16" fmla="*/ 16 w 27"/>
                  <a:gd name="T17" fmla="*/ 13 h 21"/>
                  <a:gd name="T18" fmla="*/ 17 w 27"/>
                  <a:gd name="T19" fmla="*/ 16 h 21"/>
                  <a:gd name="T20" fmla="*/ 21 w 27"/>
                  <a:gd name="T21" fmla="*/ 21 h 21"/>
                  <a:gd name="T22" fmla="*/ 21 w 27"/>
                  <a:gd name="T23" fmla="*/ 18 h 21"/>
                  <a:gd name="T24" fmla="*/ 23 w 27"/>
                  <a:gd name="T25" fmla="*/ 16 h 21"/>
                  <a:gd name="T26" fmla="*/ 25 w 27"/>
                  <a:gd name="T27" fmla="*/ 11 h 21"/>
                  <a:gd name="T28" fmla="*/ 19 w 27"/>
                  <a:gd name="T29" fmla="*/ 1 h 21"/>
                  <a:gd name="T30" fmla="*/ 12 w 27"/>
                  <a:gd name="T31" fmla="*/ 2 h 21"/>
                  <a:gd name="T32" fmla="*/ 9 w 27"/>
                  <a:gd name="T33" fmla="*/ 0 h 21"/>
                  <a:gd name="T34" fmla="*/ 8 w 27"/>
                  <a:gd name="T35" fmla="*/ 2 h 21"/>
                  <a:gd name="T36" fmla="*/ 8 w 27"/>
                  <a:gd name="T37" fmla="*/ 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21">
                    <a:moveTo>
                      <a:pt x="8" y="2"/>
                    </a:moveTo>
                    <a:cubicBezTo>
                      <a:pt x="8" y="2"/>
                      <a:pt x="11" y="4"/>
                      <a:pt x="10" y="5"/>
                    </a:cubicBezTo>
                    <a:cubicBezTo>
                      <a:pt x="10" y="5"/>
                      <a:pt x="7" y="5"/>
                      <a:pt x="7" y="5"/>
                    </a:cubicBezTo>
                    <a:cubicBezTo>
                      <a:pt x="5" y="5"/>
                      <a:pt x="5" y="3"/>
                      <a:pt x="4" y="3"/>
                    </a:cubicBezTo>
                    <a:cubicBezTo>
                      <a:pt x="0" y="2"/>
                      <a:pt x="4" y="6"/>
                      <a:pt x="4" y="7"/>
                    </a:cubicBezTo>
                    <a:cubicBezTo>
                      <a:pt x="4" y="10"/>
                      <a:pt x="7" y="8"/>
                      <a:pt x="6" y="11"/>
                    </a:cubicBezTo>
                    <a:cubicBezTo>
                      <a:pt x="5" y="13"/>
                      <a:pt x="7" y="13"/>
                      <a:pt x="8" y="14"/>
                    </a:cubicBezTo>
                    <a:cubicBezTo>
                      <a:pt x="9" y="14"/>
                      <a:pt x="9" y="16"/>
                      <a:pt x="9" y="17"/>
                    </a:cubicBezTo>
                    <a:cubicBezTo>
                      <a:pt x="10" y="16"/>
                      <a:pt x="14" y="14"/>
                      <a:pt x="16" y="13"/>
                    </a:cubicBezTo>
                    <a:cubicBezTo>
                      <a:pt x="17" y="13"/>
                      <a:pt x="17" y="15"/>
                      <a:pt x="17" y="16"/>
                    </a:cubicBezTo>
                    <a:cubicBezTo>
                      <a:pt x="17" y="19"/>
                      <a:pt x="18" y="20"/>
                      <a:pt x="21" y="21"/>
                    </a:cubicBezTo>
                    <a:cubicBezTo>
                      <a:pt x="21" y="20"/>
                      <a:pt x="21" y="18"/>
                      <a:pt x="21" y="18"/>
                    </a:cubicBezTo>
                    <a:cubicBezTo>
                      <a:pt x="22" y="17"/>
                      <a:pt x="23" y="17"/>
                      <a:pt x="23" y="16"/>
                    </a:cubicBezTo>
                    <a:cubicBezTo>
                      <a:pt x="24" y="14"/>
                      <a:pt x="24" y="12"/>
                      <a:pt x="25" y="11"/>
                    </a:cubicBezTo>
                    <a:cubicBezTo>
                      <a:pt x="27" y="8"/>
                      <a:pt x="21" y="2"/>
                      <a:pt x="19" y="1"/>
                    </a:cubicBezTo>
                    <a:cubicBezTo>
                      <a:pt x="17" y="4"/>
                      <a:pt x="15" y="4"/>
                      <a:pt x="12" y="2"/>
                    </a:cubicBezTo>
                    <a:cubicBezTo>
                      <a:pt x="12" y="1"/>
                      <a:pt x="10" y="0"/>
                      <a:pt x="9" y="0"/>
                    </a:cubicBezTo>
                    <a:cubicBezTo>
                      <a:pt x="8" y="0"/>
                      <a:pt x="8" y="1"/>
                      <a:pt x="8" y="2"/>
                    </a:cubicBezTo>
                    <a:cubicBezTo>
                      <a:pt x="9" y="3"/>
                      <a:pt x="7" y="0"/>
                      <a:pt x="8" y="2"/>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412" name="Freeform 680">
                <a:extLst>
                  <a:ext uri="{FF2B5EF4-FFF2-40B4-BE49-F238E27FC236}">
                    <a16:creationId xmlns:a16="http://schemas.microsoft.com/office/drawing/2014/main" id="{FDF5CBF4-2BB4-0F40-BE96-6A25850801A9}"/>
                  </a:ext>
                </a:extLst>
              </p:cNvPr>
              <p:cNvSpPr>
                <a:spLocks/>
              </p:cNvSpPr>
              <p:nvPr/>
            </p:nvSpPr>
            <p:spPr bwMode="auto">
              <a:xfrm>
                <a:off x="6918778" y="3787046"/>
                <a:ext cx="41412" cy="47783"/>
              </a:xfrm>
              <a:custGeom>
                <a:avLst/>
                <a:gdLst>
                  <a:gd name="T0" fmla="*/ 3 w 9"/>
                  <a:gd name="T1" fmla="*/ 2 h 10"/>
                  <a:gd name="T2" fmla="*/ 0 w 9"/>
                  <a:gd name="T3" fmla="*/ 7 h 10"/>
                  <a:gd name="T4" fmla="*/ 4 w 9"/>
                  <a:gd name="T5" fmla="*/ 8 h 10"/>
                  <a:gd name="T6" fmla="*/ 9 w 9"/>
                  <a:gd name="T7" fmla="*/ 10 h 10"/>
                  <a:gd name="T8" fmla="*/ 7 w 9"/>
                  <a:gd name="T9" fmla="*/ 5 h 10"/>
                  <a:gd name="T10" fmla="*/ 8 w 9"/>
                  <a:gd name="T11" fmla="*/ 3 h 10"/>
                  <a:gd name="T12" fmla="*/ 3 w 9"/>
                  <a:gd name="T13" fmla="*/ 2 h 10"/>
                  <a:gd name="T14" fmla="*/ 3 w 9"/>
                  <a:gd name="T15" fmla="*/ 2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0">
                    <a:moveTo>
                      <a:pt x="3" y="2"/>
                    </a:moveTo>
                    <a:cubicBezTo>
                      <a:pt x="1" y="3"/>
                      <a:pt x="0" y="5"/>
                      <a:pt x="0" y="7"/>
                    </a:cubicBezTo>
                    <a:cubicBezTo>
                      <a:pt x="1" y="7"/>
                      <a:pt x="4" y="7"/>
                      <a:pt x="4" y="8"/>
                    </a:cubicBezTo>
                    <a:cubicBezTo>
                      <a:pt x="6" y="10"/>
                      <a:pt x="7" y="10"/>
                      <a:pt x="9" y="10"/>
                    </a:cubicBezTo>
                    <a:cubicBezTo>
                      <a:pt x="9" y="10"/>
                      <a:pt x="7" y="5"/>
                      <a:pt x="7" y="5"/>
                    </a:cubicBezTo>
                    <a:cubicBezTo>
                      <a:pt x="8" y="5"/>
                      <a:pt x="9" y="5"/>
                      <a:pt x="8" y="3"/>
                    </a:cubicBezTo>
                    <a:cubicBezTo>
                      <a:pt x="6" y="2"/>
                      <a:pt x="5" y="0"/>
                      <a:pt x="3" y="2"/>
                    </a:cubicBezTo>
                    <a:cubicBezTo>
                      <a:pt x="1" y="4"/>
                      <a:pt x="4" y="1"/>
                      <a:pt x="3" y="2"/>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413" name="Freeform 681">
                <a:extLst>
                  <a:ext uri="{FF2B5EF4-FFF2-40B4-BE49-F238E27FC236}">
                    <a16:creationId xmlns:a16="http://schemas.microsoft.com/office/drawing/2014/main" id="{77FB3106-E5E9-834C-B68A-9F23DA01BC6E}"/>
                  </a:ext>
                </a:extLst>
              </p:cNvPr>
              <p:cNvSpPr>
                <a:spLocks/>
              </p:cNvSpPr>
              <p:nvPr/>
            </p:nvSpPr>
            <p:spPr bwMode="auto">
              <a:xfrm>
                <a:off x="6657564" y="3610247"/>
                <a:ext cx="162463" cy="125829"/>
              </a:xfrm>
              <a:custGeom>
                <a:avLst/>
                <a:gdLst>
                  <a:gd name="T0" fmla="*/ 29 w 35"/>
                  <a:gd name="T1" fmla="*/ 10 h 27"/>
                  <a:gd name="T2" fmla="*/ 30 w 35"/>
                  <a:gd name="T3" fmla="*/ 7 h 27"/>
                  <a:gd name="T4" fmla="*/ 29 w 35"/>
                  <a:gd name="T5" fmla="*/ 5 h 27"/>
                  <a:gd name="T6" fmla="*/ 35 w 35"/>
                  <a:gd name="T7" fmla="*/ 0 h 27"/>
                  <a:gd name="T8" fmla="*/ 25 w 35"/>
                  <a:gd name="T9" fmla="*/ 1 h 27"/>
                  <a:gd name="T10" fmla="*/ 19 w 35"/>
                  <a:gd name="T11" fmla="*/ 2 h 27"/>
                  <a:gd name="T12" fmla="*/ 13 w 35"/>
                  <a:gd name="T13" fmla="*/ 2 h 27"/>
                  <a:gd name="T14" fmla="*/ 8 w 35"/>
                  <a:gd name="T15" fmla="*/ 2 h 27"/>
                  <a:gd name="T16" fmla="*/ 7 w 35"/>
                  <a:gd name="T17" fmla="*/ 4 h 27"/>
                  <a:gd name="T18" fmla="*/ 6 w 35"/>
                  <a:gd name="T19" fmla="*/ 6 h 27"/>
                  <a:gd name="T20" fmla="*/ 3 w 35"/>
                  <a:gd name="T21" fmla="*/ 6 h 27"/>
                  <a:gd name="T22" fmla="*/ 3 w 35"/>
                  <a:gd name="T23" fmla="*/ 10 h 27"/>
                  <a:gd name="T24" fmla="*/ 4 w 35"/>
                  <a:gd name="T25" fmla="*/ 14 h 27"/>
                  <a:gd name="T26" fmla="*/ 2 w 35"/>
                  <a:gd name="T27" fmla="*/ 22 h 27"/>
                  <a:gd name="T28" fmla="*/ 7 w 35"/>
                  <a:gd name="T29" fmla="*/ 27 h 27"/>
                  <a:gd name="T30" fmla="*/ 13 w 35"/>
                  <a:gd name="T31" fmla="*/ 24 h 27"/>
                  <a:gd name="T32" fmla="*/ 22 w 35"/>
                  <a:gd name="T33" fmla="*/ 19 h 27"/>
                  <a:gd name="T34" fmla="*/ 28 w 35"/>
                  <a:gd name="T35" fmla="*/ 15 h 27"/>
                  <a:gd name="T36" fmla="*/ 29 w 35"/>
                  <a:gd name="T37" fmla="*/ 10 h 27"/>
                  <a:gd name="T38" fmla="*/ 29 w 35"/>
                  <a:gd name="T39"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27">
                    <a:moveTo>
                      <a:pt x="29" y="10"/>
                    </a:moveTo>
                    <a:cubicBezTo>
                      <a:pt x="30" y="9"/>
                      <a:pt x="31" y="8"/>
                      <a:pt x="30" y="7"/>
                    </a:cubicBezTo>
                    <a:cubicBezTo>
                      <a:pt x="29" y="6"/>
                      <a:pt x="28" y="6"/>
                      <a:pt x="29" y="5"/>
                    </a:cubicBezTo>
                    <a:cubicBezTo>
                      <a:pt x="31" y="3"/>
                      <a:pt x="35" y="3"/>
                      <a:pt x="35" y="0"/>
                    </a:cubicBezTo>
                    <a:cubicBezTo>
                      <a:pt x="32" y="0"/>
                      <a:pt x="28" y="0"/>
                      <a:pt x="25" y="1"/>
                    </a:cubicBezTo>
                    <a:cubicBezTo>
                      <a:pt x="23" y="1"/>
                      <a:pt x="21" y="2"/>
                      <a:pt x="19" y="2"/>
                    </a:cubicBezTo>
                    <a:cubicBezTo>
                      <a:pt x="16" y="2"/>
                      <a:pt x="15" y="1"/>
                      <a:pt x="13" y="2"/>
                    </a:cubicBezTo>
                    <a:cubicBezTo>
                      <a:pt x="11" y="3"/>
                      <a:pt x="10" y="3"/>
                      <a:pt x="8" y="2"/>
                    </a:cubicBezTo>
                    <a:cubicBezTo>
                      <a:pt x="6" y="0"/>
                      <a:pt x="7" y="4"/>
                      <a:pt x="7" y="4"/>
                    </a:cubicBezTo>
                    <a:cubicBezTo>
                      <a:pt x="6" y="5"/>
                      <a:pt x="6" y="6"/>
                      <a:pt x="6" y="6"/>
                    </a:cubicBezTo>
                    <a:cubicBezTo>
                      <a:pt x="5" y="8"/>
                      <a:pt x="4" y="6"/>
                      <a:pt x="3" y="6"/>
                    </a:cubicBezTo>
                    <a:cubicBezTo>
                      <a:pt x="2" y="7"/>
                      <a:pt x="3" y="9"/>
                      <a:pt x="3" y="10"/>
                    </a:cubicBezTo>
                    <a:cubicBezTo>
                      <a:pt x="3" y="11"/>
                      <a:pt x="2" y="13"/>
                      <a:pt x="4" y="14"/>
                    </a:cubicBezTo>
                    <a:cubicBezTo>
                      <a:pt x="9" y="17"/>
                      <a:pt x="5" y="19"/>
                      <a:pt x="2" y="22"/>
                    </a:cubicBezTo>
                    <a:cubicBezTo>
                      <a:pt x="0" y="24"/>
                      <a:pt x="5" y="27"/>
                      <a:pt x="7" y="27"/>
                    </a:cubicBezTo>
                    <a:cubicBezTo>
                      <a:pt x="9" y="27"/>
                      <a:pt x="11" y="25"/>
                      <a:pt x="13" y="24"/>
                    </a:cubicBezTo>
                    <a:cubicBezTo>
                      <a:pt x="16" y="22"/>
                      <a:pt x="19" y="21"/>
                      <a:pt x="22" y="19"/>
                    </a:cubicBezTo>
                    <a:cubicBezTo>
                      <a:pt x="24" y="18"/>
                      <a:pt x="26" y="17"/>
                      <a:pt x="28" y="15"/>
                    </a:cubicBezTo>
                    <a:cubicBezTo>
                      <a:pt x="29" y="13"/>
                      <a:pt x="28" y="11"/>
                      <a:pt x="29" y="10"/>
                    </a:cubicBezTo>
                    <a:cubicBezTo>
                      <a:pt x="30" y="8"/>
                      <a:pt x="29" y="11"/>
                      <a:pt x="29" y="10"/>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414" name="Freeform 682">
                <a:extLst>
                  <a:ext uri="{FF2B5EF4-FFF2-40B4-BE49-F238E27FC236}">
                    <a16:creationId xmlns:a16="http://schemas.microsoft.com/office/drawing/2014/main" id="{D220E58A-58BF-0D46-A6BA-59EA529FF9AC}"/>
                  </a:ext>
                </a:extLst>
              </p:cNvPr>
              <p:cNvSpPr>
                <a:spLocks/>
              </p:cNvSpPr>
              <p:nvPr/>
            </p:nvSpPr>
            <p:spPr bwMode="auto">
              <a:xfrm>
                <a:off x="6732424" y="3600692"/>
                <a:ext cx="232545" cy="219803"/>
              </a:xfrm>
              <a:custGeom>
                <a:avLst/>
                <a:gdLst>
                  <a:gd name="T0" fmla="*/ 47 w 50"/>
                  <a:gd name="T1" fmla="*/ 36 h 47"/>
                  <a:gd name="T2" fmla="*/ 45 w 50"/>
                  <a:gd name="T3" fmla="*/ 34 h 47"/>
                  <a:gd name="T4" fmla="*/ 46 w 50"/>
                  <a:gd name="T5" fmla="*/ 32 h 47"/>
                  <a:gd name="T6" fmla="*/ 41 w 50"/>
                  <a:gd name="T7" fmla="*/ 27 h 47"/>
                  <a:gd name="T8" fmla="*/ 38 w 50"/>
                  <a:gd name="T9" fmla="*/ 25 h 47"/>
                  <a:gd name="T10" fmla="*/ 35 w 50"/>
                  <a:gd name="T11" fmla="*/ 18 h 47"/>
                  <a:gd name="T12" fmla="*/ 38 w 50"/>
                  <a:gd name="T13" fmla="*/ 10 h 47"/>
                  <a:gd name="T14" fmla="*/ 34 w 50"/>
                  <a:gd name="T15" fmla="*/ 6 h 47"/>
                  <a:gd name="T16" fmla="*/ 32 w 50"/>
                  <a:gd name="T17" fmla="*/ 2 h 47"/>
                  <a:gd name="T18" fmla="*/ 30 w 50"/>
                  <a:gd name="T19" fmla="*/ 3 h 47"/>
                  <a:gd name="T20" fmla="*/ 28 w 50"/>
                  <a:gd name="T21" fmla="*/ 1 h 47"/>
                  <a:gd name="T22" fmla="*/ 25 w 50"/>
                  <a:gd name="T23" fmla="*/ 2 h 47"/>
                  <a:gd name="T24" fmla="*/ 20 w 50"/>
                  <a:gd name="T25" fmla="*/ 1 h 47"/>
                  <a:gd name="T26" fmla="*/ 18 w 50"/>
                  <a:gd name="T27" fmla="*/ 4 h 47"/>
                  <a:gd name="T28" fmla="*/ 13 w 50"/>
                  <a:gd name="T29" fmla="*/ 7 h 47"/>
                  <a:gd name="T30" fmla="*/ 14 w 50"/>
                  <a:gd name="T31" fmla="*/ 10 h 47"/>
                  <a:gd name="T32" fmla="*/ 13 w 50"/>
                  <a:gd name="T33" fmla="*/ 13 h 47"/>
                  <a:gd name="T34" fmla="*/ 9 w 50"/>
                  <a:gd name="T35" fmla="*/ 19 h 47"/>
                  <a:gd name="T36" fmla="*/ 1 w 50"/>
                  <a:gd name="T37" fmla="*/ 25 h 47"/>
                  <a:gd name="T38" fmla="*/ 3 w 50"/>
                  <a:gd name="T39" fmla="*/ 30 h 47"/>
                  <a:gd name="T40" fmla="*/ 9 w 50"/>
                  <a:gd name="T41" fmla="*/ 31 h 47"/>
                  <a:gd name="T42" fmla="*/ 18 w 50"/>
                  <a:gd name="T43" fmla="*/ 36 h 47"/>
                  <a:gd name="T44" fmla="*/ 29 w 50"/>
                  <a:gd name="T45" fmla="*/ 45 h 47"/>
                  <a:gd name="T46" fmla="*/ 38 w 50"/>
                  <a:gd name="T47" fmla="*/ 47 h 47"/>
                  <a:gd name="T48" fmla="*/ 43 w 50"/>
                  <a:gd name="T49" fmla="*/ 42 h 47"/>
                  <a:gd name="T50" fmla="*/ 50 w 50"/>
                  <a:gd name="T51" fmla="*/ 43 h 47"/>
                  <a:gd name="T52" fmla="*/ 47 w 50"/>
                  <a:gd name="T53" fmla="*/ 39 h 47"/>
                  <a:gd name="T54" fmla="*/ 47 w 50"/>
                  <a:gd name="T55" fmla="*/ 36 h 47"/>
                  <a:gd name="T56" fmla="*/ 47 w 50"/>
                  <a:gd name="T57" fmla="*/ 3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0" h="47">
                    <a:moveTo>
                      <a:pt x="47" y="36"/>
                    </a:moveTo>
                    <a:cubicBezTo>
                      <a:pt x="47" y="36"/>
                      <a:pt x="45" y="35"/>
                      <a:pt x="45" y="34"/>
                    </a:cubicBezTo>
                    <a:cubicBezTo>
                      <a:pt x="45" y="33"/>
                      <a:pt x="46" y="33"/>
                      <a:pt x="46" y="32"/>
                    </a:cubicBezTo>
                    <a:cubicBezTo>
                      <a:pt x="45" y="30"/>
                      <a:pt x="43" y="29"/>
                      <a:pt x="41" y="27"/>
                    </a:cubicBezTo>
                    <a:cubicBezTo>
                      <a:pt x="40" y="27"/>
                      <a:pt x="38" y="26"/>
                      <a:pt x="38" y="25"/>
                    </a:cubicBezTo>
                    <a:cubicBezTo>
                      <a:pt x="37" y="23"/>
                      <a:pt x="35" y="21"/>
                      <a:pt x="35" y="18"/>
                    </a:cubicBezTo>
                    <a:cubicBezTo>
                      <a:pt x="34" y="16"/>
                      <a:pt x="40" y="12"/>
                      <a:pt x="38" y="10"/>
                    </a:cubicBezTo>
                    <a:cubicBezTo>
                      <a:pt x="36" y="9"/>
                      <a:pt x="35" y="8"/>
                      <a:pt x="34" y="6"/>
                    </a:cubicBezTo>
                    <a:cubicBezTo>
                      <a:pt x="33" y="5"/>
                      <a:pt x="33" y="3"/>
                      <a:pt x="32" y="2"/>
                    </a:cubicBezTo>
                    <a:cubicBezTo>
                      <a:pt x="31" y="2"/>
                      <a:pt x="31" y="3"/>
                      <a:pt x="30" y="3"/>
                    </a:cubicBezTo>
                    <a:cubicBezTo>
                      <a:pt x="28" y="3"/>
                      <a:pt x="29" y="1"/>
                      <a:pt x="28" y="1"/>
                    </a:cubicBezTo>
                    <a:cubicBezTo>
                      <a:pt x="27" y="1"/>
                      <a:pt x="25" y="2"/>
                      <a:pt x="25" y="2"/>
                    </a:cubicBezTo>
                    <a:cubicBezTo>
                      <a:pt x="23" y="0"/>
                      <a:pt x="22" y="1"/>
                      <a:pt x="20" y="1"/>
                    </a:cubicBezTo>
                    <a:cubicBezTo>
                      <a:pt x="18" y="2"/>
                      <a:pt x="19" y="3"/>
                      <a:pt x="18" y="4"/>
                    </a:cubicBezTo>
                    <a:cubicBezTo>
                      <a:pt x="16" y="5"/>
                      <a:pt x="14" y="5"/>
                      <a:pt x="13" y="7"/>
                    </a:cubicBezTo>
                    <a:cubicBezTo>
                      <a:pt x="12" y="9"/>
                      <a:pt x="14" y="8"/>
                      <a:pt x="14" y="10"/>
                    </a:cubicBezTo>
                    <a:cubicBezTo>
                      <a:pt x="14" y="11"/>
                      <a:pt x="13" y="11"/>
                      <a:pt x="13" y="13"/>
                    </a:cubicBezTo>
                    <a:cubicBezTo>
                      <a:pt x="13" y="16"/>
                      <a:pt x="12" y="17"/>
                      <a:pt x="9" y="19"/>
                    </a:cubicBezTo>
                    <a:cubicBezTo>
                      <a:pt x="7" y="20"/>
                      <a:pt x="0" y="23"/>
                      <a:pt x="1" y="25"/>
                    </a:cubicBezTo>
                    <a:cubicBezTo>
                      <a:pt x="2" y="26"/>
                      <a:pt x="2" y="29"/>
                      <a:pt x="3" y="30"/>
                    </a:cubicBezTo>
                    <a:cubicBezTo>
                      <a:pt x="4" y="31"/>
                      <a:pt x="8" y="31"/>
                      <a:pt x="9" y="31"/>
                    </a:cubicBezTo>
                    <a:cubicBezTo>
                      <a:pt x="12" y="32"/>
                      <a:pt x="15" y="34"/>
                      <a:pt x="18" y="36"/>
                    </a:cubicBezTo>
                    <a:cubicBezTo>
                      <a:pt x="22" y="39"/>
                      <a:pt x="25" y="42"/>
                      <a:pt x="29" y="45"/>
                    </a:cubicBezTo>
                    <a:cubicBezTo>
                      <a:pt x="32" y="47"/>
                      <a:pt x="35" y="47"/>
                      <a:pt x="38" y="47"/>
                    </a:cubicBezTo>
                    <a:cubicBezTo>
                      <a:pt x="41" y="47"/>
                      <a:pt x="41" y="44"/>
                      <a:pt x="43" y="42"/>
                    </a:cubicBezTo>
                    <a:cubicBezTo>
                      <a:pt x="45" y="40"/>
                      <a:pt x="49" y="44"/>
                      <a:pt x="50" y="43"/>
                    </a:cubicBezTo>
                    <a:cubicBezTo>
                      <a:pt x="49" y="42"/>
                      <a:pt x="48" y="41"/>
                      <a:pt x="47" y="39"/>
                    </a:cubicBezTo>
                    <a:cubicBezTo>
                      <a:pt x="47" y="38"/>
                      <a:pt x="48" y="37"/>
                      <a:pt x="47" y="36"/>
                    </a:cubicBezTo>
                    <a:cubicBezTo>
                      <a:pt x="46" y="35"/>
                      <a:pt x="48" y="37"/>
                      <a:pt x="47" y="36"/>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415" name="Freeform 683">
                <a:extLst>
                  <a:ext uri="{FF2B5EF4-FFF2-40B4-BE49-F238E27FC236}">
                    <a16:creationId xmlns:a16="http://schemas.microsoft.com/office/drawing/2014/main" id="{89AABAF6-39AB-CB4E-92D6-54D3255F8845}"/>
                  </a:ext>
                </a:extLst>
              </p:cNvPr>
              <p:cNvSpPr>
                <a:spLocks/>
              </p:cNvSpPr>
              <p:nvPr/>
            </p:nvSpPr>
            <p:spPr bwMode="auto">
              <a:xfrm>
                <a:off x="6437760" y="3473271"/>
                <a:ext cx="442791" cy="168834"/>
              </a:xfrm>
              <a:custGeom>
                <a:avLst/>
                <a:gdLst>
                  <a:gd name="T0" fmla="*/ 52 w 95"/>
                  <a:gd name="T1" fmla="*/ 36 h 36"/>
                  <a:gd name="T2" fmla="*/ 54 w 95"/>
                  <a:gd name="T3" fmla="*/ 33 h 36"/>
                  <a:gd name="T4" fmla="*/ 55 w 95"/>
                  <a:gd name="T5" fmla="*/ 31 h 36"/>
                  <a:gd name="T6" fmla="*/ 60 w 95"/>
                  <a:gd name="T7" fmla="*/ 31 h 36"/>
                  <a:gd name="T8" fmla="*/ 64 w 95"/>
                  <a:gd name="T9" fmla="*/ 31 h 36"/>
                  <a:gd name="T10" fmla="*/ 75 w 95"/>
                  <a:gd name="T11" fmla="*/ 29 h 36"/>
                  <a:gd name="T12" fmla="*/ 85 w 95"/>
                  <a:gd name="T13" fmla="*/ 28 h 36"/>
                  <a:gd name="T14" fmla="*/ 90 w 95"/>
                  <a:gd name="T15" fmla="*/ 28 h 36"/>
                  <a:gd name="T16" fmla="*/ 92 w 95"/>
                  <a:gd name="T17" fmla="*/ 30 h 36"/>
                  <a:gd name="T18" fmla="*/ 94 w 95"/>
                  <a:gd name="T19" fmla="*/ 28 h 36"/>
                  <a:gd name="T20" fmla="*/ 92 w 95"/>
                  <a:gd name="T21" fmla="*/ 24 h 36"/>
                  <a:gd name="T22" fmla="*/ 92 w 95"/>
                  <a:gd name="T23" fmla="*/ 22 h 36"/>
                  <a:gd name="T24" fmla="*/ 91 w 95"/>
                  <a:gd name="T25" fmla="*/ 17 h 36"/>
                  <a:gd name="T26" fmla="*/ 93 w 95"/>
                  <a:gd name="T27" fmla="*/ 14 h 36"/>
                  <a:gd name="T28" fmla="*/ 89 w 95"/>
                  <a:gd name="T29" fmla="*/ 8 h 36"/>
                  <a:gd name="T30" fmla="*/ 83 w 95"/>
                  <a:gd name="T31" fmla="*/ 3 h 36"/>
                  <a:gd name="T32" fmla="*/ 80 w 95"/>
                  <a:gd name="T33" fmla="*/ 3 h 36"/>
                  <a:gd name="T34" fmla="*/ 78 w 95"/>
                  <a:gd name="T35" fmla="*/ 3 h 36"/>
                  <a:gd name="T36" fmla="*/ 73 w 95"/>
                  <a:gd name="T37" fmla="*/ 6 h 36"/>
                  <a:gd name="T38" fmla="*/ 63 w 95"/>
                  <a:gd name="T39" fmla="*/ 6 h 36"/>
                  <a:gd name="T40" fmla="*/ 58 w 95"/>
                  <a:gd name="T41" fmla="*/ 6 h 36"/>
                  <a:gd name="T42" fmla="*/ 54 w 95"/>
                  <a:gd name="T43" fmla="*/ 4 h 36"/>
                  <a:gd name="T44" fmla="*/ 50 w 95"/>
                  <a:gd name="T45" fmla="*/ 2 h 36"/>
                  <a:gd name="T46" fmla="*/ 46 w 95"/>
                  <a:gd name="T47" fmla="*/ 0 h 36"/>
                  <a:gd name="T48" fmla="*/ 37 w 95"/>
                  <a:gd name="T49" fmla="*/ 0 h 36"/>
                  <a:gd name="T50" fmla="*/ 29 w 95"/>
                  <a:gd name="T51" fmla="*/ 4 h 36"/>
                  <a:gd name="T52" fmla="*/ 18 w 95"/>
                  <a:gd name="T53" fmla="*/ 5 h 36"/>
                  <a:gd name="T54" fmla="*/ 16 w 95"/>
                  <a:gd name="T55" fmla="*/ 6 h 36"/>
                  <a:gd name="T56" fmla="*/ 18 w 95"/>
                  <a:gd name="T57" fmla="*/ 7 h 36"/>
                  <a:gd name="T58" fmla="*/ 15 w 95"/>
                  <a:gd name="T59" fmla="*/ 8 h 36"/>
                  <a:gd name="T60" fmla="*/ 13 w 95"/>
                  <a:gd name="T61" fmla="*/ 9 h 36"/>
                  <a:gd name="T62" fmla="*/ 4 w 95"/>
                  <a:gd name="T63" fmla="*/ 9 h 36"/>
                  <a:gd name="T64" fmla="*/ 3 w 95"/>
                  <a:gd name="T65" fmla="*/ 11 h 36"/>
                  <a:gd name="T66" fmla="*/ 3 w 95"/>
                  <a:gd name="T67" fmla="*/ 15 h 36"/>
                  <a:gd name="T68" fmla="*/ 5 w 95"/>
                  <a:gd name="T69" fmla="*/ 14 h 36"/>
                  <a:gd name="T70" fmla="*/ 3 w 95"/>
                  <a:gd name="T71" fmla="*/ 17 h 36"/>
                  <a:gd name="T72" fmla="*/ 5 w 95"/>
                  <a:gd name="T73" fmla="*/ 17 h 36"/>
                  <a:gd name="T74" fmla="*/ 5 w 95"/>
                  <a:gd name="T75" fmla="*/ 19 h 36"/>
                  <a:gd name="T76" fmla="*/ 3 w 95"/>
                  <a:gd name="T77" fmla="*/ 20 h 36"/>
                  <a:gd name="T78" fmla="*/ 4 w 95"/>
                  <a:gd name="T79" fmla="*/ 22 h 36"/>
                  <a:gd name="T80" fmla="*/ 4 w 95"/>
                  <a:gd name="T81" fmla="*/ 25 h 36"/>
                  <a:gd name="T82" fmla="*/ 8 w 95"/>
                  <a:gd name="T83" fmla="*/ 27 h 36"/>
                  <a:gd name="T84" fmla="*/ 7 w 95"/>
                  <a:gd name="T85" fmla="*/ 30 h 36"/>
                  <a:gd name="T86" fmla="*/ 10 w 95"/>
                  <a:gd name="T87" fmla="*/ 30 h 36"/>
                  <a:gd name="T88" fmla="*/ 8 w 95"/>
                  <a:gd name="T89" fmla="*/ 31 h 36"/>
                  <a:gd name="T90" fmla="*/ 10 w 95"/>
                  <a:gd name="T91" fmla="*/ 31 h 36"/>
                  <a:gd name="T92" fmla="*/ 9 w 95"/>
                  <a:gd name="T93" fmla="*/ 34 h 36"/>
                  <a:gd name="T94" fmla="*/ 11 w 95"/>
                  <a:gd name="T95" fmla="*/ 35 h 36"/>
                  <a:gd name="T96" fmla="*/ 12 w 95"/>
                  <a:gd name="T97" fmla="*/ 31 h 36"/>
                  <a:gd name="T98" fmla="*/ 16 w 95"/>
                  <a:gd name="T99" fmla="*/ 32 h 36"/>
                  <a:gd name="T100" fmla="*/ 22 w 95"/>
                  <a:gd name="T101" fmla="*/ 33 h 36"/>
                  <a:gd name="T102" fmla="*/ 27 w 95"/>
                  <a:gd name="T103" fmla="*/ 31 h 36"/>
                  <a:gd name="T104" fmla="*/ 35 w 95"/>
                  <a:gd name="T105" fmla="*/ 35 h 36"/>
                  <a:gd name="T106" fmla="*/ 42 w 95"/>
                  <a:gd name="T107" fmla="*/ 32 h 36"/>
                  <a:gd name="T108" fmla="*/ 44 w 95"/>
                  <a:gd name="T109" fmla="*/ 30 h 36"/>
                  <a:gd name="T110" fmla="*/ 48 w 95"/>
                  <a:gd name="T111" fmla="*/ 31 h 36"/>
                  <a:gd name="T112" fmla="*/ 50 w 95"/>
                  <a:gd name="T113" fmla="*/ 33 h 36"/>
                  <a:gd name="T114" fmla="*/ 50 w 95"/>
                  <a:gd name="T115" fmla="*/ 35 h 36"/>
                  <a:gd name="T116" fmla="*/ 52 w 95"/>
                  <a:gd name="T117" fmla="*/ 36 h 36"/>
                  <a:gd name="T118" fmla="*/ 52 w 95"/>
                  <a:gd name="T11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5" h="36">
                    <a:moveTo>
                      <a:pt x="52" y="36"/>
                    </a:moveTo>
                    <a:cubicBezTo>
                      <a:pt x="53" y="35"/>
                      <a:pt x="54" y="33"/>
                      <a:pt x="54" y="33"/>
                    </a:cubicBezTo>
                    <a:cubicBezTo>
                      <a:pt x="53" y="31"/>
                      <a:pt x="54" y="30"/>
                      <a:pt x="55" y="31"/>
                    </a:cubicBezTo>
                    <a:cubicBezTo>
                      <a:pt x="57" y="32"/>
                      <a:pt x="58" y="31"/>
                      <a:pt x="60" y="31"/>
                    </a:cubicBezTo>
                    <a:cubicBezTo>
                      <a:pt x="62" y="30"/>
                      <a:pt x="62" y="30"/>
                      <a:pt x="64" y="31"/>
                    </a:cubicBezTo>
                    <a:cubicBezTo>
                      <a:pt x="68" y="31"/>
                      <a:pt x="71" y="29"/>
                      <a:pt x="75" y="29"/>
                    </a:cubicBezTo>
                    <a:cubicBezTo>
                      <a:pt x="78" y="29"/>
                      <a:pt x="82" y="29"/>
                      <a:pt x="85" y="28"/>
                    </a:cubicBezTo>
                    <a:cubicBezTo>
                      <a:pt x="87" y="27"/>
                      <a:pt x="87" y="29"/>
                      <a:pt x="90" y="28"/>
                    </a:cubicBezTo>
                    <a:cubicBezTo>
                      <a:pt x="92" y="27"/>
                      <a:pt x="91" y="29"/>
                      <a:pt x="92" y="30"/>
                    </a:cubicBezTo>
                    <a:cubicBezTo>
                      <a:pt x="93" y="31"/>
                      <a:pt x="95" y="29"/>
                      <a:pt x="94" y="28"/>
                    </a:cubicBezTo>
                    <a:cubicBezTo>
                      <a:pt x="93" y="27"/>
                      <a:pt x="95" y="25"/>
                      <a:pt x="92" y="24"/>
                    </a:cubicBezTo>
                    <a:cubicBezTo>
                      <a:pt x="91" y="23"/>
                      <a:pt x="93" y="23"/>
                      <a:pt x="92" y="22"/>
                    </a:cubicBezTo>
                    <a:cubicBezTo>
                      <a:pt x="92" y="20"/>
                      <a:pt x="91" y="19"/>
                      <a:pt x="91" y="17"/>
                    </a:cubicBezTo>
                    <a:cubicBezTo>
                      <a:pt x="91" y="16"/>
                      <a:pt x="93" y="14"/>
                      <a:pt x="93" y="14"/>
                    </a:cubicBezTo>
                    <a:cubicBezTo>
                      <a:pt x="92" y="12"/>
                      <a:pt x="90" y="11"/>
                      <a:pt x="89" y="8"/>
                    </a:cubicBezTo>
                    <a:cubicBezTo>
                      <a:pt x="87" y="5"/>
                      <a:pt x="87" y="4"/>
                      <a:pt x="83" y="3"/>
                    </a:cubicBezTo>
                    <a:cubicBezTo>
                      <a:pt x="82" y="3"/>
                      <a:pt x="81" y="3"/>
                      <a:pt x="80" y="3"/>
                    </a:cubicBezTo>
                    <a:cubicBezTo>
                      <a:pt x="78" y="2"/>
                      <a:pt x="79" y="3"/>
                      <a:pt x="78" y="3"/>
                    </a:cubicBezTo>
                    <a:cubicBezTo>
                      <a:pt x="76" y="5"/>
                      <a:pt x="74" y="5"/>
                      <a:pt x="73" y="6"/>
                    </a:cubicBezTo>
                    <a:cubicBezTo>
                      <a:pt x="70" y="7"/>
                      <a:pt x="66" y="6"/>
                      <a:pt x="63" y="6"/>
                    </a:cubicBezTo>
                    <a:cubicBezTo>
                      <a:pt x="61" y="6"/>
                      <a:pt x="59" y="6"/>
                      <a:pt x="58" y="6"/>
                    </a:cubicBezTo>
                    <a:cubicBezTo>
                      <a:pt x="56" y="5"/>
                      <a:pt x="56" y="4"/>
                      <a:pt x="54" y="4"/>
                    </a:cubicBezTo>
                    <a:cubicBezTo>
                      <a:pt x="52" y="4"/>
                      <a:pt x="51" y="3"/>
                      <a:pt x="50" y="2"/>
                    </a:cubicBezTo>
                    <a:cubicBezTo>
                      <a:pt x="49" y="2"/>
                      <a:pt x="45" y="0"/>
                      <a:pt x="46" y="0"/>
                    </a:cubicBezTo>
                    <a:cubicBezTo>
                      <a:pt x="44" y="1"/>
                      <a:pt x="39" y="0"/>
                      <a:pt x="37" y="0"/>
                    </a:cubicBezTo>
                    <a:cubicBezTo>
                      <a:pt x="34" y="0"/>
                      <a:pt x="31" y="3"/>
                      <a:pt x="29" y="4"/>
                    </a:cubicBezTo>
                    <a:cubicBezTo>
                      <a:pt x="26" y="6"/>
                      <a:pt x="21" y="4"/>
                      <a:pt x="18" y="5"/>
                    </a:cubicBezTo>
                    <a:cubicBezTo>
                      <a:pt x="17" y="5"/>
                      <a:pt x="16" y="5"/>
                      <a:pt x="16" y="6"/>
                    </a:cubicBezTo>
                    <a:cubicBezTo>
                      <a:pt x="16" y="6"/>
                      <a:pt x="18" y="6"/>
                      <a:pt x="18" y="7"/>
                    </a:cubicBezTo>
                    <a:cubicBezTo>
                      <a:pt x="18" y="7"/>
                      <a:pt x="15" y="7"/>
                      <a:pt x="15" y="8"/>
                    </a:cubicBezTo>
                    <a:cubicBezTo>
                      <a:pt x="15" y="9"/>
                      <a:pt x="15" y="9"/>
                      <a:pt x="13" y="9"/>
                    </a:cubicBezTo>
                    <a:cubicBezTo>
                      <a:pt x="10" y="9"/>
                      <a:pt x="7" y="9"/>
                      <a:pt x="4" y="9"/>
                    </a:cubicBezTo>
                    <a:cubicBezTo>
                      <a:pt x="2" y="9"/>
                      <a:pt x="3" y="10"/>
                      <a:pt x="3" y="11"/>
                    </a:cubicBezTo>
                    <a:cubicBezTo>
                      <a:pt x="2" y="13"/>
                      <a:pt x="0" y="14"/>
                      <a:pt x="3" y="15"/>
                    </a:cubicBezTo>
                    <a:cubicBezTo>
                      <a:pt x="3" y="15"/>
                      <a:pt x="5" y="14"/>
                      <a:pt x="5" y="14"/>
                    </a:cubicBezTo>
                    <a:cubicBezTo>
                      <a:pt x="5" y="15"/>
                      <a:pt x="3" y="17"/>
                      <a:pt x="3" y="17"/>
                    </a:cubicBezTo>
                    <a:cubicBezTo>
                      <a:pt x="4" y="18"/>
                      <a:pt x="4" y="17"/>
                      <a:pt x="5" y="17"/>
                    </a:cubicBezTo>
                    <a:cubicBezTo>
                      <a:pt x="5" y="17"/>
                      <a:pt x="5" y="19"/>
                      <a:pt x="5" y="19"/>
                    </a:cubicBezTo>
                    <a:cubicBezTo>
                      <a:pt x="7" y="22"/>
                      <a:pt x="4" y="20"/>
                      <a:pt x="3" y="20"/>
                    </a:cubicBezTo>
                    <a:cubicBezTo>
                      <a:pt x="3" y="20"/>
                      <a:pt x="2" y="23"/>
                      <a:pt x="4" y="22"/>
                    </a:cubicBezTo>
                    <a:cubicBezTo>
                      <a:pt x="6" y="22"/>
                      <a:pt x="4" y="24"/>
                      <a:pt x="4" y="25"/>
                    </a:cubicBezTo>
                    <a:cubicBezTo>
                      <a:pt x="4" y="26"/>
                      <a:pt x="7" y="26"/>
                      <a:pt x="8" y="27"/>
                    </a:cubicBezTo>
                    <a:cubicBezTo>
                      <a:pt x="9" y="28"/>
                      <a:pt x="7" y="30"/>
                      <a:pt x="7" y="30"/>
                    </a:cubicBezTo>
                    <a:cubicBezTo>
                      <a:pt x="8" y="30"/>
                      <a:pt x="9" y="28"/>
                      <a:pt x="10" y="30"/>
                    </a:cubicBezTo>
                    <a:cubicBezTo>
                      <a:pt x="10" y="31"/>
                      <a:pt x="8" y="31"/>
                      <a:pt x="8" y="31"/>
                    </a:cubicBezTo>
                    <a:cubicBezTo>
                      <a:pt x="8" y="31"/>
                      <a:pt x="10" y="31"/>
                      <a:pt x="10" y="31"/>
                    </a:cubicBezTo>
                    <a:cubicBezTo>
                      <a:pt x="11" y="32"/>
                      <a:pt x="10" y="33"/>
                      <a:pt x="9" y="34"/>
                    </a:cubicBezTo>
                    <a:cubicBezTo>
                      <a:pt x="9" y="35"/>
                      <a:pt x="11" y="36"/>
                      <a:pt x="11" y="35"/>
                    </a:cubicBezTo>
                    <a:cubicBezTo>
                      <a:pt x="12" y="34"/>
                      <a:pt x="11" y="32"/>
                      <a:pt x="12" y="31"/>
                    </a:cubicBezTo>
                    <a:cubicBezTo>
                      <a:pt x="13" y="30"/>
                      <a:pt x="15" y="32"/>
                      <a:pt x="16" y="32"/>
                    </a:cubicBezTo>
                    <a:cubicBezTo>
                      <a:pt x="18" y="33"/>
                      <a:pt x="20" y="35"/>
                      <a:pt x="22" y="33"/>
                    </a:cubicBezTo>
                    <a:cubicBezTo>
                      <a:pt x="25" y="32"/>
                      <a:pt x="23" y="29"/>
                      <a:pt x="27" y="31"/>
                    </a:cubicBezTo>
                    <a:cubicBezTo>
                      <a:pt x="29" y="33"/>
                      <a:pt x="32" y="35"/>
                      <a:pt x="35" y="35"/>
                    </a:cubicBezTo>
                    <a:cubicBezTo>
                      <a:pt x="37" y="34"/>
                      <a:pt x="40" y="33"/>
                      <a:pt x="42" y="32"/>
                    </a:cubicBezTo>
                    <a:cubicBezTo>
                      <a:pt x="43" y="31"/>
                      <a:pt x="43" y="30"/>
                      <a:pt x="44" y="30"/>
                    </a:cubicBezTo>
                    <a:cubicBezTo>
                      <a:pt x="46" y="31"/>
                      <a:pt x="47" y="32"/>
                      <a:pt x="48" y="31"/>
                    </a:cubicBezTo>
                    <a:cubicBezTo>
                      <a:pt x="51" y="30"/>
                      <a:pt x="51" y="31"/>
                      <a:pt x="50" y="33"/>
                    </a:cubicBezTo>
                    <a:cubicBezTo>
                      <a:pt x="50" y="34"/>
                      <a:pt x="52" y="34"/>
                      <a:pt x="50" y="35"/>
                    </a:cubicBezTo>
                    <a:cubicBezTo>
                      <a:pt x="51" y="36"/>
                      <a:pt x="51" y="36"/>
                      <a:pt x="52" y="36"/>
                    </a:cubicBezTo>
                    <a:cubicBezTo>
                      <a:pt x="53" y="35"/>
                      <a:pt x="51" y="36"/>
                      <a:pt x="52" y="36"/>
                    </a:cubicBezTo>
                    <a:close/>
                  </a:path>
                </a:pathLst>
              </a:custGeom>
              <a:grpFill/>
              <a:ln w="9525"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416" name="Freeform 684">
                <a:extLst>
                  <a:ext uri="{FF2B5EF4-FFF2-40B4-BE49-F238E27FC236}">
                    <a16:creationId xmlns:a16="http://schemas.microsoft.com/office/drawing/2014/main" id="{165D8217-A0EB-D942-842D-AA27F4AECF8A}"/>
                  </a:ext>
                </a:extLst>
              </p:cNvPr>
              <p:cNvSpPr>
                <a:spLocks/>
              </p:cNvSpPr>
              <p:nvPr/>
            </p:nvSpPr>
            <p:spPr bwMode="auto">
              <a:xfrm>
                <a:off x="6638450" y="3740856"/>
                <a:ext cx="490574" cy="393415"/>
              </a:xfrm>
              <a:custGeom>
                <a:avLst/>
                <a:gdLst>
                  <a:gd name="T0" fmla="*/ 65 w 105"/>
                  <a:gd name="T1" fmla="*/ 20 h 84"/>
                  <a:gd name="T2" fmla="*/ 61 w 105"/>
                  <a:gd name="T3" fmla="*/ 17 h 84"/>
                  <a:gd name="T4" fmla="*/ 52 w 105"/>
                  <a:gd name="T5" fmla="*/ 17 h 84"/>
                  <a:gd name="T6" fmla="*/ 48 w 105"/>
                  <a:gd name="T7" fmla="*/ 15 h 84"/>
                  <a:gd name="T8" fmla="*/ 40 w 105"/>
                  <a:gd name="T9" fmla="*/ 8 h 84"/>
                  <a:gd name="T10" fmla="*/ 27 w 105"/>
                  <a:gd name="T11" fmla="*/ 1 h 84"/>
                  <a:gd name="T12" fmla="*/ 21 w 105"/>
                  <a:gd name="T13" fmla="*/ 1 h 84"/>
                  <a:gd name="T14" fmla="*/ 13 w 105"/>
                  <a:gd name="T15" fmla="*/ 3 h 84"/>
                  <a:gd name="T16" fmla="*/ 17 w 105"/>
                  <a:gd name="T17" fmla="*/ 9 h 84"/>
                  <a:gd name="T18" fmla="*/ 13 w 105"/>
                  <a:gd name="T19" fmla="*/ 12 h 84"/>
                  <a:gd name="T20" fmla="*/ 10 w 105"/>
                  <a:gd name="T21" fmla="*/ 12 h 84"/>
                  <a:gd name="T22" fmla="*/ 9 w 105"/>
                  <a:gd name="T23" fmla="*/ 14 h 84"/>
                  <a:gd name="T24" fmla="*/ 2 w 105"/>
                  <a:gd name="T25" fmla="*/ 14 h 84"/>
                  <a:gd name="T26" fmla="*/ 1 w 105"/>
                  <a:gd name="T27" fmla="*/ 19 h 84"/>
                  <a:gd name="T28" fmla="*/ 3 w 105"/>
                  <a:gd name="T29" fmla="*/ 22 h 84"/>
                  <a:gd name="T30" fmla="*/ 8 w 105"/>
                  <a:gd name="T31" fmla="*/ 31 h 84"/>
                  <a:gd name="T32" fmla="*/ 12 w 105"/>
                  <a:gd name="T33" fmla="*/ 38 h 84"/>
                  <a:gd name="T34" fmla="*/ 15 w 105"/>
                  <a:gd name="T35" fmla="*/ 42 h 84"/>
                  <a:gd name="T36" fmla="*/ 20 w 105"/>
                  <a:gd name="T37" fmla="*/ 46 h 84"/>
                  <a:gd name="T38" fmla="*/ 22 w 105"/>
                  <a:gd name="T39" fmla="*/ 53 h 84"/>
                  <a:gd name="T40" fmla="*/ 23 w 105"/>
                  <a:gd name="T41" fmla="*/ 59 h 84"/>
                  <a:gd name="T42" fmla="*/ 31 w 105"/>
                  <a:gd name="T43" fmla="*/ 67 h 84"/>
                  <a:gd name="T44" fmla="*/ 36 w 105"/>
                  <a:gd name="T45" fmla="*/ 76 h 84"/>
                  <a:gd name="T46" fmla="*/ 40 w 105"/>
                  <a:gd name="T47" fmla="*/ 81 h 84"/>
                  <a:gd name="T48" fmla="*/ 41 w 105"/>
                  <a:gd name="T49" fmla="*/ 84 h 84"/>
                  <a:gd name="T50" fmla="*/ 43 w 105"/>
                  <a:gd name="T51" fmla="*/ 81 h 84"/>
                  <a:gd name="T52" fmla="*/ 50 w 105"/>
                  <a:gd name="T53" fmla="*/ 79 h 84"/>
                  <a:gd name="T54" fmla="*/ 60 w 105"/>
                  <a:gd name="T55" fmla="*/ 80 h 84"/>
                  <a:gd name="T56" fmla="*/ 66 w 105"/>
                  <a:gd name="T57" fmla="*/ 77 h 84"/>
                  <a:gd name="T58" fmla="*/ 76 w 105"/>
                  <a:gd name="T59" fmla="*/ 72 h 84"/>
                  <a:gd name="T60" fmla="*/ 94 w 105"/>
                  <a:gd name="T61" fmla="*/ 68 h 84"/>
                  <a:gd name="T62" fmla="*/ 102 w 105"/>
                  <a:gd name="T63" fmla="*/ 66 h 84"/>
                  <a:gd name="T64" fmla="*/ 104 w 105"/>
                  <a:gd name="T65" fmla="*/ 61 h 84"/>
                  <a:gd name="T66" fmla="*/ 105 w 105"/>
                  <a:gd name="T67" fmla="*/ 56 h 84"/>
                  <a:gd name="T68" fmla="*/ 103 w 105"/>
                  <a:gd name="T69" fmla="*/ 51 h 84"/>
                  <a:gd name="T70" fmla="*/ 93 w 105"/>
                  <a:gd name="T71" fmla="*/ 50 h 84"/>
                  <a:gd name="T72" fmla="*/ 88 w 105"/>
                  <a:gd name="T73" fmla="*/ 47 h 84"/>
                  <a:gd name="T74" fmla="*/ 81 w 105"/>
                  <a:gd name="T75" fmla="*/ 39 h 84"/>
                  <a:gd name="T76" fmla="*/ 77 w 105"/>
                  <a:gd name="T77" fmla="*/ 34 h 84"/>
                  <a:gd name="T78" fmla="*/ 77 w 105"/>
                  <a:gd name="T79" fmla="*/ 29 h 84"/>
                  <a:gd name="T80" fmla="*/ 74 w 105"/>
                  <a:gd name="T81" fmla="*/ 27 h 84"/>
                  <a:gd name="T82" fmla="*/ 70 w 105"/>
                  <a:gd name="T83" fmla="*/ 22 h 84"/>
                  <a:gd name="T84" fmla="*/ 65 w 105"/>
                  <a:gd name="T85" fmla="*/ 2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 h="84">
                    <a:moveTo>
                      <a:pt x="65" y="20"/>
                    </a:moveTo>
                    <a:cubicBezTo>
                      <a:pt x="64" y="17"/>
                      <a:pt x="64" y="17"/>
                      <a:pt x="61" y="17"/>
                    </a:cubicBezTo>
                    <a:cubicBezTo>
                      <a:pt x="58" y="17"/>
                      <a:pt x="55" y="17"/>
                      <a:pt x="52" y="17"/>
                    </a:cubicBezTo>
                    <a:cubicBezTo>
                      <a:pt x="50" y="17"/>
                      <a:pt x="49" y="15"/>
                      <a:pt x="48" y="15"/>
                    </a:cubicBezTo>
                    <a:cubicBezTo>
                      <a:pt x="45" y="12"/>
                      <a:pt x="42" y="10"/>
                      <a:pt x="40" y="8"/>
                    </a:cubicBezTo>
                    <a:cubicBezTo>
                      <a:pt x="36" y="5"/>
                      <a:pt x="32" y="2"/>
                      <a:pt x="27" y="1"/>
                    </a:cubicBezTo>
                    <a:cubicBezTo>
                      <a:pt x="25" y="0"/>
                      <a:pt x="24" y="0"/>
                      <a:pt x="21" y="1"/>
                    </a:cubicBezTo>
                    <a:cubicBezTo>
                      <a:pt x="19" y="1"/>
                      <a:pt x="16" y="2"/>
                      <a:pt x="13" y="3"/>
                    </a:cubicBezTo>
                    <a:cubicBezTo>
                      <a:pt x="14" y="5"/>
                      <a:pt x="17" y="7"/>
                      <a:pt x="17" y="9"/>
                    </a:cubicBezTo>
                    <a:cubicBezTo>
                      <a:pt x="17" y="11"/>
                      <a:pt x="14" y="12"/>
                      <a:pt x="13" y="12"/>
                    </a:cubicBezTo>
                    <a:cubicBezTo>
                      <a:pt x="12" y="13"/>
                      <a:pt x="11" y="12"/>
                      <a:pt x="10" y="12"/>
                    </a:cubicBezTo>
                    <a:cubicBezTo>
                      <a:pt x="9" y="13"/>
                      <a:pt x="9" y="14"/>
                      <a:pt x="9" y="14"/>
                    </a:cubicBezTo>
                    <a:cubicBezTo>
                      <a:pt x="7" y="17"/>
                      <a:pt x="3" y="15"/>
                      <a:pt x="2" y="14"/>
                    </a:cubicBezTo>
                    <a:cubicBezTo>
                      <a:pt x="1" y="16"/>
                      <a:pt x="1" y="17"/>
                      <a:pt x="1" y="19"/>
                    </a:cubicBezTo>
                    <a:cubicBezTo>
                      <a:pt x="0" y="22"/>
                      <a:pt x="1" y="21"/>
                      <a:pt x="3" y="22"/>
                    </a:cubicBezTo>
                    <a:cubicBezTo>
                      <a:pt x="5" y="24"/>
                      <a:pt x="7" y="28"/>
                      <a:pt x="8" y="31"/>
                    </a:cubicBezTo>
                    <a:cubicBezTo>
                      <a:pt x="10" y="33"/>
                      <a:pt x="11" y="35"/>
                      <a:pt x="12" y="38"/>
                    </a:cubicBezTo>
                    <a:cubicBezTo>
                      <a:pt x="13" y="40"/>
                      <a:pt x="14" y="41"/>
                      <a:pt x="15" y="42"/>
                    </a:cubicBezTo>
                    <a:cubicBezTo>
                      <a:pt x="17" y="44"/>
                      <a:pt x="19" y="44"/>
                      <a:pt x="20" y="46"/>
                    </a:cubicBezTo>
                    <a:cubicBezTo>
                      <a:pt x="21" y="48"/>
                      <a:pt x="22" y="50"/>
                      <a:pt x="22" y="53"/>
                    </a:cubicBezTo>
                    <a:cubicBezTo>
                      <a:pt x="23" y="55"/>
                      <a:pt x="22" y="57"/>
                      <a:pt x="23" y="59"/>
                    </a:cubicBezTo>
                    <a:cubicBezTo>
                      <a:pt x="25" y="63"/>
                      <a:pt x="29" y="64"/>
                      <a:pt x="31" y="67"/>
                    </a:cubicBezTo>
                    <a:cubicBezTo>
                      <a:pt x="33" y="70"/>
                      <a:pt x="34" y="74"/>
                      <a:pt x="36" y="76"/>
                    </a:cubicBezTo>
                    <a:cubicBezTo>
                      <a:pt x="37" y="78"/>
                      <a:pt x="39" y="80"/>
                      <a:pt x="40" y="81"/>
                    </a:cubicBezTo>
                    <a:cubicBezTo>
                      <a:pt x="40" y="82"/>
                      <a:pt x="40" y="84"/>
                      <a:pt x="41" y="84"/>
                    </a:cubicBezTo>
                    <a:cubicBezTo>
                      <a:pt x="43" y="84"/>
                      <a:pt x="42" y="82"/>
                      <a:pt x="43" y="81"/>
                    </a:cubicBezTo>
                    <a:cubicBezTo>
                      <a:pt x="43" y="78"/>
                      <a:pt x="48" y="79"/>
                      <a:pt x="50" y="79"/>
                    </a:cubicBezTo>
                    <a:cubicBezTo>
                      <a:pt x="53" y="79"/>
                      <a:pt x="58" y="78"/>
                      <a:pt x="60" y="80"/>
                    </a:cubicBezTo>
                    <a:cubicBezTo>
                      <a:pt x="63" y="81"/>
                      <a:pt x="64" y="79"/>
                      <a:pt x="66" y="77"/>
                    </a:cubicBezTo>
                    <a:cubicBezTo>
                      <a:pt x="69" y="73"/>
                      <a:pt x="72" y="73"/>
                      <a:pt x="76" y="72"/>
                    </a:cubicBezTo>
                    <a:cubicBezTo>
                      <a:pt x="82" y="72"/>
                      <a:pt x="88" y="70"/>
                      <a:pt x="94" y="68"/>
                    </a:cubicBezTo>
                    <a:cubicBezTo>
                      <a:pt x="96" y="67"/>
                      <a:pt x="99" y="66"/>
                      <a:pt x="102" y="66"/>
                    </a:cubicBezTo>
                    <a:cubicBezTo>
                      <a:pt x="103" y="65"/>
                      <a:pt x="103" y="63"/>
                      <a:pt x="104" y="61"/>
                    </a:cubicBezTo>
                    <a:cubicBezTo>
                      <a:pt x="104" y="60"/>
                      <a:pt x="105" y="58"/>
                      <a:pt x="105" y="56"/>
                    </a:cubicBezTo>
                    <a:cubicBezTo>
                      <a:pt x="105" y="55"/>
                      <a:pt x="104" y="52"/>
                      <a:pt x="103" y="51"/>
                    </a:cubicBezTo>
                    <a:cubicBezTo>
                      <a:pt x="100" y="51"/>
                      <a:pt x="96" y="51"/>
                      <a:pt x="93" y="50"/>
                    </a:cubicBezTo>
                    <a:cubicBezTo>
                      <a:pt x="90" y="50"/>
                      <a:pt x="90" y="49"/>
                      <a:pt x="88" y="47"/>
                    </a:cubicBezTo>
                    <a:cubicBezTo>
                      <a:pt x="86" y="43"/>
                      <a:pt x="83" y="42"/>
                      <a:pt x="81" y="39"/>
                    </a:cubicBezTo>
                    <a:cubicBezTo>
                      <a:pt x="80" y="39"/>
                      <a:pt x="78" y="35"/>
                      <a:pt x="77" y="34"/>
                    </a:cubicBezTo>
                    <a:cubicBezTo>
                      <a:pt x="76" y="32"/>
                      <a:pt x="81" y="31"/>
                      <a:pt x="77" y="29"/>
                    </a:cubicBezTo>
                    <a:cubicBezTo>
                      <a:pt x="76" y="29"/>
                      <a:pt x="75" y="27"/>
                      <a:pt x="74" y="27"/>
                    </a:cubicBezTo>
                    <a:cubicBezTo>
                      <a:pt x="72" y="27"/>
                      <a:pt x="71" y="24"/>
                      <a:pt x="70" y="22"/>
                    </a:cubicBezTo>
                    <a:cubicBezTo>
                      <a:pt x="69" y="19"/>
                      <a:pt x="69" y="20"/>
                      <a:pt x="65" y="20"/>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417" name="Freeform 685">
                <a:extLst>
                  <a:ext uri="{FF2B5EF4-FFF2-40B4-BE49-F238E27FC236}">
                    <a16:creationId xmlns:a16="http://schemas.microsoft.com/office/drawing/2014/main" id="{4181308C-B202-1649-8EDE-E86EB6C15803}"/>
                  </a:ext>
                </a:extLst>
              </p:cNvPr>
              <p:cNvSpPr>
                <a:spLocks/>
              </p:cNvSpPr>
              <p:nvPr/>
            </p:nvSpPr>
            <p:spPr bwMode="auto">
              <a:xfrm>
                <a:off x="6648006" y="3712184"/>
                <a:ext cx="97159" cy="103530"/>
              </a:xfrm>
              <a:custGeom>
                <a:avLst/>
                <a:gdLst>
                  <a:gd name="T0" fmla="*/ 5 w 21"/>
                  <a:gd name="T1" fmla="*/ 22 h 22"/>
                  <a:gd name="T2" fmla="*/ 8 w 21"/>
                  <a:gd name="T3" fmla="*/ 19 h 22"/>
                  <a:gd name="T4" fmla="*/ 12 w 21"/>
                  <a:gd name="T5" fmla="*/ 18 h 22"/>
                  <a:gd name="T6" fmla="*/ 15 w 21"/>
                  <a:gd name="T7" fmla="*/ 15 h 22"/>
                  <a:gd name="T8" fmla="*/ 11 w 21"/>
                  <a:gd name="T9" fmla="*/ 9 h 22"/>
                  <a:gd name="T10" fmla="*/ 21 w 21"/>
                  <a:gd name="T11" fmla="*/ 6 h 22"/>
                  <a:gd name="T12" fmla="*/ 19 w 21"/>
                  <a:gd name="T13" fmla="*/ 0 h 22"/>
                  <a:gd name="T14" fmla="*/ 9 w 21"/>
                  <a:gd name="T15" fmla="*/ 5 h 22"/>
                  <a:gd name="T16" fmla="*/ 4 w 21"/>
                  <a:gd name="T17" fmla="*/ 1 h 22"/>
                  <a:gd name="T18" fmla="*/ 3 w 21"/>
                  <a:gd name="T19" fmla="*/ 11 h 22"/>
                  <a:gd name="T20" fmla="*/ 0 w 21"/>
                  <a:gd name="T21" fmla="*/ 18 h 22"/>
                  <a:gd name="T22" fmla="*/ 1 w 21"/>
                  <a:gd name="T23" fmla="*/ 21 h 22"/>
                  <a:gd name="T24" fmla="*/ 5 w 21"/>
                  <a:gd name="T25"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22">
                    <a:moveTo>
                      <a:pt x="5" y="22"/>
                    </a:moveTo>
                    <a:cubicBezTo>
                      <a:pt x="7" y="22"/>
                      <a:pt x="7" y="19"/>
                      <a:pt x="8" y="19"/>
                    </a:cubicBezTo>
                    <a:cubicBezTo>
                      <a:pt x="9" y="17"/>
                      <a:pt x="11" y="18"/>
                      <a:pt x="12" y="18"/>
                    </a:cubicBezTo>
                    <a:cubicBezTo>
                      <a:pt x="13" y="17"/>
                      <a:pt x="16" y="16"/>
                      <a:pt x="15" y="15"/>
                    </a:cubicBezTo>
                    <a:cubicBezTo>
                      <a:pt x="14" y="13"/>
                      <a:pt x="13" y="11"/>
                      <a:pt x="11" y="9"/>
                    </a:cubicBezTo>
                    <a:cubicBezTo>
                      <a:pt x="15" y="8"/>
                      <a:pt x="18" y="7"/>
                      <a:pt x="21" y="6"/>
                    </a:cubicBezTo>
                    <a:cubicBezTo>
                      <a:pt x="21" y="4"/>
                      <a:pt x="20" y="2"/>
                      <a:pt x="19" y="0"/>
                    </a:cubicBezTo>
                    <a:cubicBezTo>
                      <a:pt x="16" y="1"/>
                      <a:pt x="12" y="5"/>
                      <a:pt x="9" y="5"/>
                    </a:cubicBezTo>
                    <a:cubicBezTo>
                      <a:pt x="7" y="5"/>
                      <a:pt x="4" y="3"/>
                      <a:pt x="4" y="1"/>
                    </a:cubicBezTo>
                    <a:cubicBezTo>
                      <a:pt x="3" y="5"/>
                      <a:pt x="3" y="8"/>
                      <a:pt x="3" y="11"/>
                    </a:cubicBezTo>
                    <a:cubicBezTo>
                      <a:pt x="2" y="13"/>
                      <a:pt x="0" y="16"/>
                      <a:pt x="0" y="18"/>
                    </a:cubicBezTo>
                    <a:cubicBezTo>
                      <a:pt x="0" y="20"/>
                      <a:pt x="0" y="20"/>
                      <a:pt x="1" y="21"/>
                    </a:cubicBezTo>
                    <a:cubicBezTo>
                      <a:pt x="3" y="21"/>
                      <a:pt x="4" y="22"/>
                      <a:pt x="5" y="22"/>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418" name="Freeform 686">
                <a:extLst>
                  <a:ext uri="{FF2B5EF4-FFF2-40B4-BE49-F238E27FC236}">
                    <a16:creationId xmlns:a16="http://schemas.microsoft.com/office/drawing/2014/main" id="{2A7D1640-9E40-9D4D-A462-165AD4703F10}"/>
                  </a:ext>
                </a:extLst>
              </p:cNvPr>
              <p:cNvSpPr>
                <a:spLocks/>
              </p:cNvSpPr>
              <p:nvPr/>
            </p:nvSpPr>
            <p:spPr bwMode="auto">
              <a:xfrm>
                <a:off x="6652785" y="3675552"/>
                <a:ext cx="36635" cy="41414"/>
              </a:xfrm>
              <a:custGeom>
                <a:avLst/>
                <a:gdLst>
                  <a:gd name="T0" fmla="*/ 7 w 8"/>
                  <a:gd name="T1" fmla="*/ 2 h 9"/>
                  <a:gd name="T2" fmla="*/ 4 w 8"/>
                  <a:gd name="T3" fmla="*/ 0 h 9"/>
                  <a:gd name="T4" fmla="*/ 2 w 8"/>
                  <a:gd name="T5" fmla="*/ 2 h 9"/>
                  <a:gd name="T6" fmla="*/ 0 w 8"/>
                  <a:gd name="T7" fmla="*/ 8 h 9"/>
                  <a:gd name="T8" fmla="*/ 4 w 8"/>
                  <a:gd name="T9" fmla="*/ 8 h 9"/>
                  <a:gd name="T10" fmla="*/ 7 w 8"/>
                  <a:gd name="T11" fmla="*/ 2 h 9"/>
                </a:gdLst>
                <a:ahLst/>
                <a:cxnLst>
                  <a:cxn ang="0">
                    <a:pos x="T0" y="T1"/>
                  </a:cxn>
                  <a:cxn ang="0">
                    <a:pos x="T2" y="T3"/>
                  </a:cxn>
                  <a:cxn ang="0">
                    <a:pos x="T4" y="T5"/>
                  </a:cxn>
                  <a:cxn ang="0">
                    <a:pos x="T6" y="T7"/>
                  </a:cxn>
                  <a:cxn ang="0">
                    <a:pos x="T8" y="T9"/>
                  </a:cxn>
                  <a:cxn ang="0">
                    <a:pos x="T10" y="T11"/>
                  </a:cxn>
                </a:cxnLst>
                <a:rect l="0" t="0" r="r" b="b"/>
                <a:pathLst>
                  <a:path w="8" h="9">
                    <a:moveTo>
                      <a:pt x="7" y="2"/>
                    </a:moveTo>
                    <a:cubicBezTo>
                      <a:pt x="7" y="1"/>
                      <a:pt x="5" y="0"/>
                      <a:pt x="4" y="0"/>
                    </a:cubicBezTo>
                    <a:cubicBezTo>
                      <a:pt x="3" y="1"/>
                      <a:pt x="3" y="1"/>
                      <a:pt x="2" y="2"/>
                    </a:cubicBezTo>
                    <a:cubicBezTo>
                      <a:pt x="2" y="4"/>
                      <a:pt x="1" y="6"/>
                      <a:pt x="0" y="8"/>
                    </a:cubicBezTo>
                    <a:cubicBezTo>
                      <a:pt x="2" y="8"/>
                      <a:pt x="2" y="9"/>
                      <a:pt x="4" y="8"/>
                    </a:cubicBezTo>
                    <a:cubicBezTo>
                      <a:pt x="5" y="7"/>
                      <a:pt x="8" y="4"/>
                      <a:pt x="7" y="2"/>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419" name="Freeform 687">
                <a:extLst>
                  <a:ext uri="{FF2B5EF4-FFF2-40B4-BE49-F238E27FC236}">
                    <a16:creationId xmlns:a16="http://schemas.microsoft.com/office/drawing/2014/main" id="{4A75A508-5A6C-AA4D-9810-9D40D5A97281}"/>
                  </a:ext>
                </a:extLst>
              </p:cNvPr>
              <p:cNvSpPr>
                <a:spLocks/>
              </p:cNvSpPr>
              <p:nvPr/>
            </p:nvSpPr>
            <p:spPr bwMode="auto">
              <a:xfrm>
                <a:off x="6648006" y="3731299"/>
                <a:ext cx="14336" cy="33448"/>
              </a:xfrm>
              <a:custGeom>
                <a:avLst/>
                <a:gdLst>
                  <a:gd name="T0" fmla="*/ 0 w 3"/>
                  <a:gd name="T1" fmla="*/ 3 h 7"/>
                  <a:gd name="T2" fmla="*/ 3 w 3"/>
                  <a:gd name="T3" fmla="*/ 7 h 7"/>
                  <a:gd name="T4" fmla="*/ 3 w 3"/>
                  <a:gd name="T5" fmla="*/ 1 h 7"/>
                  <a:gd name="T6" fmla="*/ 2 w 3"/>
                  <a:gd name="T7" fmla="*/ 0 h 7"/>
                  <a:gd name="T8" fmla="*/ 0 w 3"/>
                  <a:gd name="T9" fmla="*/ 3 h 7"/>
                </a:gdLst>
                <a:ahLst/>
                <a:cxnLst>
                  <a:cxn ang="0">
                    <a:pos x="T0" y="T1"/>
                  </a:cxn>
                  <a:cxn ang="0">
                    <a:pos x="T2" y="T3"/>
                  </a:cxn>
                  <a:cxn ang="0">
                    <a:pos x="T4" y="T5"/>
                  </a:cxn>
                  <a:cxn ang="0">
                    <a:pos x="T6" y="T7"/>
                  </a:cxn>
                  <a:cxn ang="0">
                    <a:pos x="T8" y="T9"/>
                  </a:cxn>
                </a:cxnLst>
                <a:rect l="0" t="0" r="r" b="b"/>
                <a:pathLst>
                  <a:path w="3" h="7">
                    <a:moveTo>
                      <a:pt x="0" y="3"/>
                    </a:moveTo>
                    <a:cubicBezTo>
                      <a:pt x="0" y="5"/>
                      <a:pt x="1" y="6"/>
                      <a:pt x="3" y="7"/>
                    </a:cubicBezTo>
                    <a:cubicBezTo>
                      <a:pt x="3" y="5"/>
                      <a:pt x="3" y="3"/>
                      <a:pt x="3" y="1"/>
                    </a:cubicBezTo>
                    <a:cubicBezTo>
                      <a:pt x="3" y="0"/>
                      <a:pt x="3" y="0"/>
                      <a:pt x="2" y="0"/>
                    </a:cubicBezTo>
                    <a:cubicBezTo>
                      <a:pt x="0" y="0"/>
                      <a:pt x="0" y="2"/>
                      <a:pt x="0" y="3"/>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420" name="Freeform 688">
                <a:extLst>
                  <a:ext uri="{FF2B5EF4-FFF2-40B4-BE49-F238E27FC236}">
                    <a16:creationId xmlns:a16="http://schemas.microsoft.com/office/drawing/2014/main" id="{45CF0534-494B-8D41-B036-91D27DC6355B}"/>
                  </a:ext>
                </a:extLst>
              </p:cNvPr>
              <p:cNvSpPr>
                <a:spLocks/>
              </p:cNvSpPr>
              <p:nvPr/>
            </p:nvSpPr>
            <p:spPr bwMode="auto">
              <a:xfrm>
                <a:off x="6628894" y="3712184"/>
                <a:ext cx="38226" cy="122645"/>
              </a:xfrm>
              <a:custGeom>
                <a:avLst/>
                <a:gdLst>
                  <a:gd name="T0" fmla="*/ 4 w 8"/>
                  <a:gd name="T1" fmla="*/ 17 h 26"/>
                  <a:gd name="T2" fmla="*/ 6 w 8"/>
                  <a:gd name="T3" fmla="*/ 13 h 26"/>
                  <a:gd name="T4" fmla="*/ 5 w 8"/>
                  <a:gd name="T5" fmla="*/ 10 h 26"/>
                  <a:gd name="T6" fmla="*/ 7 w 8"/>
                  <a:gd name="T7" fmla="*/ 4 h 26"/>
                  <a:gd name="T8" fmla="*/ 6 w 8"/>
                  <a:gd name="T9" fmla="*/ 0 h 26"/>
                  <a:gd name="T10" fmla="*/ 2 w 8"/>
                  <a:gd name="T11" fmla="*/ 7 h 26"/>
                  <a:gd name="T12" fmla="*/ 0 w 8"/>
                  <a:gd name="T13" fmla="*/ 11 h 26"/>
                  <a:gd name="T14" fmla="*/ 1 w 8"/>
                  <a:gd name="T15" fmla="*/ 16 h 26"/>
                  <a:gd name="T16" fmla="*/ 2 w 8"/>
                  <a:gd name="T17" fmla="*/ 26 h 26"/>
                  <a:gd name="T18" fmla="*/ 2 w 8"/>
                  <a:gd name="T19" fmla="*/ 25 h 26"/>
                  <a:gd name="T20" fmla="*/ 4 w 8"/>
                  <a:gd name="T21" fmla="*/ 17 h 26"/>
                  <a:gd name="T22" fmla="*/ 4 w 8"/>
                  <a:gd name="T23" fmla="*/ 17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26">
                    <a:moveTo>
                      <a:pt x="4" y="17"/>
                    </a:moveTo>
                    <a:cubicBezTo>
                      <a:pt x="4" y="16"/>
                      <a:pt x="5" y="15"/>
                      <a:pt x="6" y="13"/>
                    </a:cubicBezTo>
                    <a:cubicBezTo>
                      <a:pt x="7" y="11"/>
                      <a:pt x="6" y="12"/>
                      <a:pt x="5" y="10"/>
                    </a:cubicBezTo>
                    <a:cubicBezTo>
                      <a:pt x="3" y="8"/>
                      <a:pt x="4" y="3"/>
                      <a:pt x="7" y="4"/>
                    </a:cubicBezTo>
                    <a:cubicBezTo>
                      <a:pt x="8" y="1"/>
                      <a:pt x="8" y="1"/>
                      <a:pt x="6" y="0"/>
                    </a:cubicBezTo>
                    <a:cubicBezTo>
                      <a:pt x="4" y="0"/>
                      <a:pt x="3" y="5"/>
                      <a:pt x="2" y="7"/>
                    </a:cubicBezTo>
                    <a:cubicBezTo>
                      <a:pt x="1" y="8"/>
                      <a:pt x="0" y="9"/>
                      <a:pt x="0" y="11"/>
                    </a:cubicBezTo>
                    <a:cubicBezTo>
                      <a:pt x="0" y="12"/>
                      <a:pt x="1" y="14"/>
                      <a:pt x="1" y="16"/>
                    </a:cubicBezTo>
                    <a:cubicBezTo>
                      <a:pt x="1" y="19"/>
                      <a:pt x="2" y="22"/>
                      <a:pt x="2" y="26"/>
                    </a:cubicBezTo>
                    <a:cubicBezTo>
                      <a:pt x="2" y="25"/>
                      <a:pt x="2" y="25"/>
                      <a:pt x="2" y="25"/>
                    </a:cubicBezTo>
                    <a:cubicBezTo>
                      <a:pt x="3" y="23"/>
                      <a:pt x="3" y="20"/>
                      <a:pt x="4" y="17"/>
                    </a:cubicBezTo>
                    <a:cubicBezTo>
                      <a:pt x="4" y="16"/>
                      <a:pt x="4" y="18"/>
                      <a:pt x="4" y="17"/>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421" name="Freeform 689">
                <a:extLst>
                  <a:ext uri="{FF2B5EF4-FFF2-40B4-BE49-F238E27FC236}">
                    <a16:creationId xmlns:a16="http://schemas.microsoft.com/office/drawing/2014/main" id="{7A8260FE-40E7-7A42-9A37-5CCF2BD2E73D}"/>
                  </a:ext>
                </a:extLst>
              </p:cNvPr>
              <p:cNvSpPr>
                <a:spLocks/>
              </p:cNvSpPr>
              <p:nvPr/>
            </p:nvSpPr>
            <p:spPr bwMode="auto">
              <a:xfrm>
                <a:off x="7015937" y="3895354"/>
                <a:ext cx="23891" cy="36635"/>
              </a:xfrm>
              <a:custGeom>
                <a:avLst/>
                <a:gdLst>
                  <a:gd name="T0" fmla="*/ 3 w 5"/>
                  <a:gd name="T1" fmla="*/ 8 h 8"/>
                  <a:gd name="T2" fmla="*/ 2 w 5"/>
                  <a:gd name="T3" fmla="*/ 0 h 8"/>
                  <a:gd name="T4" fmla="*/ 0 w 5"/>
                  <a:gd name="T5" fmla="*/ 4 h 8"/>
                  <a:gd name="T6" fmla="*/ 3 w 5"/>
                  <a:gd name="T7" fmla="*/ 8 h 8"/>
                  <a:gd name="T8" fmla="*/ 3 w 5"/>
                  <a:gd name="T9" fmla="*/ 8 h 8"/>
                </a:gdLst>
                <a:ahLst/>
                <a:cxnLst>
                  <a:cxn ang="0">
                    <a:pos x="T0" y="T1"/>
                  </a:cxn>
                  <a:cxn ang="0">
                    <a:pos x="T2" y="T3"/>
                  </a:cxn>
                  <a:cxn ang="0">
                    <a:pos x="T4" y="T5"/>
                  </a:cxn>
                  <a:cxn ang="0">
                    <a:pos x="T6" y="T7"/>
                  </a:cxn>
                  <a:cxn ang="0">
                    <a:pos x="T8" y="T9"/>
                  </a:cxn>
                </a:cxnLst>
                <a:rect l="0" t="0" r="r" b="b"/>
                <a:pathLst>
                  <a:path w="5" h="8">
                    <a:moveTo>
                      <a:pt x="3" y="8"/>
                    </a:moveTo>
                    <a:cubicBezTo>
                      <a:pt x="3" y="7"/>
                      <a:pt x="5" y="0"/>
                      <a:pt x="2" y="0"/>
                    </a:cubicBezTo>
                    <a:cubicBezTo>
                      <a:pt x="1" y="1"/>
                      <a:pt x="0" y="3"/>
                      <a:pt x="0" y="4"/>
                    </a:cubicBezTo>
                    <a:cubicBezTo>
                      <a:pt x="0" y="6"/>
                      <a:pt x="1" y="7"/>
                      <a:pt x="3" y="8"/>
                    </a:cubicBezTo>
                    <a:cubicBezTo>
                      <a:pt x="3" y="8"/>
                      <a:pt x="2" y="8"/>
                      <a:pt x="3" y="8"/>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422" name="Freeform 690">
                <a:extLst>
                  <a:ext uri="{FF2B5EF4-FFF2-40B4-BE49-F238E27FC236}">
                    <a16:creationId xmlns:a16="http://schemas.microsoft.com/office/drawing/2014/main" id="{1BF04A94-50A4-7846-8B13-E9CBDF6A6FB3}"/>
                  </a:ext>
                </a:extLst>
              </p:cNvPr>
              <p:cNvSpPr>
                <a:spLocks/>
              </p:cNvSpPr>
              <p:nvPr/>
            </p:nvSpPr>
            <p:spPr bwMode="auto">
              <a:xfrm>
                <a:off x="6824805" y="4068968"/>
                <a:ext cx="248472" cy="157685"/>
              </a:xfrm>
              <a:custGeom>
                <a:avLst/>
                <a:gdLst>
                  <a:gd name="T0" fmla="*/ 47 w 53"/>
                  <a:gd name="T1" fmla="*/ 0 h 34"/>
                  <a:gd name="T2" fmla="*/ 38 w 53"/>
                  <a:gd name="T3" fmla="*/ 2 h 34"/>
                  <a:gd name="T4" fmla="*/ 28 w 53"/>
                  <a:gd name="T5" fmla="*/ 4 h 34"/>
                  <a:gd name="T6" fmla="*/ 23 w 53"/>
                  <a:gd name="T7" fmla="*/ 10 h 34"/>
                  <a:gd name="T8" fmla="*/ 17 w 53"/>
                  <a:gd name="T9" fmla="*/ 9 h 34"/>
                  <a:gd name="T10" fmla="*/ 9 w 53"/>
                  <a:gd name="T11" fmla="*/ 9 h 34"/>
                  <a:gd name="T12" fmla="*/ 3 w 53"/>
                  <a:gd name="T13" fmla="*/ 12 h 34"/>
                  <a:gd name="T14" fmla="*/ 1 w 53"/>
                  <a:gd name="T15" fmla="*/ 15 h 34"/>
                  <a:gd name="T16" fmla="*/ 1 w 53"/>
                  <a:gd name="T17" fmla="*/ 21 h 34"/>
                  <a:gd name="T18" fmla="*/ 3 w 53"/>
                  <a:gd name="T19" fmla="*/ 28 h 34"/>
                  <a:gd name="T20" fmla="*/ 4 w 53"/>
                  <a:gd name="T21" fmla="*/ 32 h 34"/>
                  <a:gd name="T22" fmla="*/ 12 w 53"/>
                  <a:gd name="T23" fmla="*/ 32 h 34"/>
                  <a:gd name="T24" fmla="*/ 16 w 53"/>
                  <a:gd name="T25" fmla="*/ 29 h 34"/>
                  <a:gd name="T26" fmla="*/ 21 w 53"/>
                  <a:gd name="T27" fmla="*/ 29 h 34"/>
                  <a:gd name="T28" fmla="*/ 24 w 53"/>
                  <a:gd name="T29" fmla="*/ 26 h 34"/>
                  <a:gd name="T30" fmla="*/ 32 w 53"/>
                  <a:gd name="T31" fmla="*/ 24 h 34"/>
                  <a:gd name="T32" fmla="*/ 41 w 53"/>
                  <a:gd name="T33" fmla="*/ 21 h 34"/>
                  <a:gd name="T34" fmla="*/ 47 w 53"/>
                  <a:gd name="T35" fmla="*/ 17 h 34"/>
                  <a:gd name="T36" fmla="*/ 52 w 53"/>
                  <a:gd name="T37" fmla="*/ 12 h 34"/>
                  <a:gd name="T38" fmla="*/ 47 w 53"/>
                  <a:gd name="T3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 h="34">
                    <a:moveTo>
                      <a:pt x="47" y="0"/>
                    </a:moveTo>
                    <a:cubicBezTo>
                      <a:pt x="44" y="1"/>
                      <a:pt x="41" y="2"/>
                      <a:pt x="38" y="2"/>
                    </a:cubicBezTo>
                    <a:cubicBezTo>
                      <a:pt x="35" y="3"/>
                      <a:pt x="31" y="2"/>
                      <a:pt x="28" y="4"/>
                    </a:cubicBezTo>
                    <a:cubicBezTo>
                      <a:pt x="26" y="6"/>
                      <a:pt x="25" y="8"/>
                      <a:pt x="23" y="10"/>
                    </a:cubicBezTo>
                    <a:cubicBezTo>
                      <a:pt x="22" y="11"/>
                      <a:pt x="19" y="9"/>
                      <a:pt x="17" y="9"/>
                    </a:cubicBezTo>
                    <a:cubicBezTo>
                      <a:pt x="14" y="9"/>
                      <a:pt x="12" y="9"/>
                      <a:pt x="9" y="9"/>
                    </a:cubicBezTo>
                    <a:cubicBezTo>
                      <a:pt x="6" y="9"/>
                      <a:pt x="3" y="8"/>
                      <a:pt x="3" y="12"/>
                    </a:cubicBezTo>
                    <a:cubicBezTo>
                      <a:pt x="2" y="14"/>
                      <a:pt x="1" y="13"/>
                      <a:pt x="1" y="15"/>
                    </a:cubicBezTo>
                    <a:cubicBezTo>
                      <a:pt x="0" y="17"/>
                      <a:pt x="0" y="19"/>
                      <a:pt x="1" y="21"/>
                    </a:cubicBezTo>
                    <a:cubicBezTo>
                      <a:pt x="1" y="23"/>
                      <a:pt x="2" y="26"/>
                      <a:pt x="3" y="28"/>
                    </a:cubicBezTo>
                    <a:cubicBezTo>
                      <a:pt x="3" y="29"/>
                      <a:pt x="3" y="31"/>
                      <a:pt x="4" y="32"/>
                    </a:cubicBezTo>
                    <a:cubicBezTo>
                      <a:pt x="5" y="34"/>
                      <a:pt x="10" y="33"/>
                      <a:pt x="12" y="32"/>
                    </a:cubicBezTo>
                    <a:cubicBezTo>
                      <a:pt x="13" y="31"/>
                      <a:pt x="14" y="30"/>
                      <a:pt x="16" y="29"/>
                    </a:cubicBezTo>
                    <a:cubicBezTo>
                      <a:pt x="17" y="29"/>
                      <a:pt x="19" y="29"/>
                      <a:pt x="21" y="29"/>
                    </a:cubicBezTo>
                    <a:cubicBezTo>
                      <a:pt x="22" y="28"/>
                      <a:pt x="23" y="27"/>
                      <a:pt x="24" y="26"/>
                    </a:cubicBezTo>
                    <a:cubicBezTo>
                      <a:pt x="27" y="25"/>
                      <a:pt x="29" y="25"/>
                      <a:pt x="32" y="24"/>
                    </a:cubicBezTo>
                    <a:cubicBezTo>
                      <a:pt x="35" y="23"/>
                      <a:pt x="38" y="22"/>
                      <a:pt x="41" y="21"/>
                    </a:cubicBezTo>
                    <a:cubicBezTo>
                      <a:pt x="43" y="20"/>
                      <a:pt x="47" y="19"/>
                      <a:pt x="47" y="17"/>
                    </a:cubicBezTo>
                    <a:cubicBezTo>
                      <a:pt x="48" y="14"/>
                      <a:pt x="53" y="14"/>
                      <a:pt x="52" y="12"/>
                    </a:cubicBezTo>
                    <a:cubicBezTo>
                      <a:pt x="50" y="8"/>
                      <a:pt x="49" y="4"/>
                      <a:pt x="47" y="0"/>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423" name="Freeform 691">
                <a:extLst>
                  <a:ext uri="{FF2B5EF4-FFF2-40B4-BE49-F238E27FC236}">
                    <a16:creationId xmlns:a16="http://schemas.microsoft.com/office/drawing/2014/main" id="{F9FED3FD-FDB7-034E-A0C8-E41941983466}"/>
                  </a:ext>
                </a:extLst>
              </p:cNvPr>
              <p:cNvSpPr>
                <a:spLocks/>
              </p:cNvSpPr>
              <p:nvPr/>
            </p:nvSpPr>
            <p:spPr bwMode="auto">
              <a:xfrm>
                <a:off x="7044607" y="3895354"/>
                <a:ext cx="191132" cy="229360"/>
              </a:xfrm>
              <a:custGeom>
                <a:avLst/>
                <a:gdLst>
                  <a:gd name="T0" fmla="*/ 39 w 41"/>
                  <a:gd name="T1" fmla="*/ 19 h 49"/>
                  <a:gd name="T2" fmla="*/ 34 w 41"/>
                  <a:gd name="T3" fmla="*/ 14 h 49"/>
                  <a:gd name="T4" fmla="*/ 28 w 41"/>
                  <a:gd name="T5" fmla="*/ 12 h 49"/>
                  <a:gd name="T6" fmla="*/ 22 w 41"/>
                  <a:gd name="T7" fmla="*/ 6 h 49"/>
                  <a:gd name="T8" fmla="*/ 21 w 41"/>
                  <a:gd name="T9" fmla="*/ 3 h 49"/>
                  <a:gd name="T10" fmla="*/ 22 w 41"/>
                  <a:gd name="T11" fmla="*/ 0 h 49"/>
                  <a:gd name="T12" fmla="*/ 17 w 41"/>
                  <a:gd name="T13" fmla="*/ 5 h 49"/>
                  <a:gd name="T14" fmla="*/ 10 w 41"/>
                  <a:gd name="T15" fmla="*/ 10 h 49"/>
                  <a:gd name="T16" fmla="*/ 5 w 41"/>
                  <a:gd name="T17" fmla="*/ 10 h 49"/>
                  <a:gd name="T18" fmla="*/ 0 w 41"/>
                  <a:gd name="T19" fmla="*/ 11 h 49"/>
                  <a:gd name="T20" fmla="*/ 5 w 41"/>
                  <a:gd name="T21" fmla="*/ 17 h 49"/>
                  <a:gd name="T22" fmla="*/ 16 w 41"/>
                  <a:gd name="T23" fmla="*/ 19 h 49"/>
                  <a:gd name="T24" fmla="*/ 16 w 41"/>
                  <a:gd name="T25" fmla="*/ 32 h 49"/>
                  <a:gd name="T26" fmla="*/ 11 w 41"/>
                  <a:gd name="T27" fmla="*/ 34 h 49"/>
                  <a:gd name="T28" fmla="*/ 0 w 41"/>
                  <a:gd name="T29" fmla="*/ 37 h 49"/>
                  <a:gd name="T30" fmla="*/ 5 w 41"/>
                  <a:gd name="T31" fmla="*/ 49 h 49"/>
                  <a:gd name="T32" fmla="*/ 14 w 41"/>
                  <a:gd name="T33" fmla="*/ 48 h 49"/>
                  <a:gd name="T34" fmla="*/ 17 w 41"/>
                  <a:gd name="T35" fmla="*/ 44 h 49"/>
                  <a:gd name="T36" fmla="*/ 23 w 41"/>
                  <a:gd name="T37" fmla="*/ 42 h 49"/>
                  <a:gd name="T38" fmla="*/ 28 w 41"/>
                  <a:gd name="T39" fmla="*/ 38 h 49"/>
                  <a:gd name="T40" fmla="*/ 29 w 41"/>
                  <a:gd name="T41" fmla="*/ 32 h 49"/>
                  <a:gd name="T42" fmla="*/ 32 w 41"/>
                  <a:gd name="T43" fmla="*/ 30 h 49"/>
                  <a:gd name="T44" fmla="*/ 37 w 41"/>
                  <a:gd name="T45" fmla="*/ 24 h 49"/>
                  <a:gd name="T46" fmla="*/ 39 w 41"/>
                  <a:gd name="T47" fmla="*/ 19 h 49"/>
                  <a:gd name="T48" fmla="*/ 39 w 41"/>
                  <a:gd name="T49" fmla="*/ 1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1" h="49">
                    <a:moveTo>
                      <a:pt x="39" y="19"/>
                    </a:moveTo>
                    <a:cubicBezTo>
                      <a:pt x="36" y="19"/>
                      <a:pt x="35" y="16"/>
                      <a:pt x="34" y="14"/>
                    </a:cubicBezTo>
                    <a:cubicBezTo>
                      <a:pt x="33" y="13"/>
                      <a:pt x="29" y="13"/>
                      <a:pt x="28" y="12"/>
                    </a:cubicBezTo>
                    <a:cubicBezTo>
                      <a:pt x="25" y="11"/>
                      <a:pt x="24" y="9"/>
                      <a:pt x="22" y="6"/>
                    </a:cubicBezTo>
                    <a:cubicBezTo>
                      <a:pt x="22" y="5"/>
                      <a:pt x="21" y="4"/>
                      <a:pt x="21" y="3"/>
                    </a:cubicBezTo>
                    <a:cubicBezTo>
                      <a:pt x="21" y="3"/>
                      <a:pt x="22" y="0"/>
                      <a:pt x="22" y="0"/>
                    </a:cubicBezTo>
                    <a:cubicBezTo>
                      <a:pt x="21" y="0"/>
                      <a:pt x="18" y="4"/>
                      <a:pt x="17" y="5"/>
                    </a:cubicBezTo>
                    <a:cubicBezTo>
                      <a:pt x="15" y="7"/>
                      <a:pt x="13" y="10"/>
                      <a:pt x="10" y="10"/>
                    </a:cubicBezTo>
                    <a:cubicBezTo>
                      <a:pt x="8" y="11"/>
                      <a:pt x="7" y="10"/>
                      <a:pt x="5" y="10"/>
                    </a:cubicBezTo>
                    <a:cubicBezTo>
                      <a:pt x="3" y="11"/>
                      <a:pt x="1" y="13"/>
                      <a:pt x="0" y="11"/>
                    </a:cubicBezTo>
                    <a:cubicBezTo>
                      <a:pt x="1" y="14"/>
                      <a:pt x="2" y="17"/>
                      <a:pt x="5" y="17"/>
                    </a:cubicBezTo>
                    <a:cubicBezTo>
                      <a:pt x="7" y="17"/>
                      <a:pt x="15" y="17"/>
                      <a:pt x="16" y="19"/>
                    </a:cubicBezTo>
                    <a:cubicBezTo>
                      <a:pt x="19" y="23"/>
                      <a:pt x="17" y="27"/>
                      <a:pt x="16" y="32"/>
                    </a:cubicBezTo>
                    <a:cubicBezTo>
                      <a:pt x="15" y="33"/>
                      <a:pt x="11" y="34"/>
                      <a:pt x="11" y="34"/>
                    </a:cubicBezTo>
                    <a:cubicBezTo>
                      <a:pt x="7" y="35"/>
                      <a:pt x="3" y="36"/>
                      <a:pt x="0" y="37"/>
                    </a:cubicBezTo>
                    <a:cubicBezTo>
                      <a:pt x="2" y="41"/>
                      <a:pt x="4" y="45"/>
                      <a:pt x="5" y="49"/>
                    </a:cubicBezTo>
                    <a:cubicBezTo>
                      <a:pt x="8" y="48"/>
                      <a:pt x="11" y="48"/>
                      <a:pt x="14" y="48"/>
                    </a:cubicBezTo>
                    <a:cubicBezTo>
                      <a:pt x="18" y="47"/>
                      <a:pt x="15" y="46"/>
                      <a:pt x="17" y="44"/>
                    </a:cubicBezTo>
                    <a:cubicBezTo>
                      <a:pt x="19" y="43"/>
                      <a:pt x="22" y="44"/>
                      <a:pt x="23" y="42"/>
                    </a:cubicBezTo>
                    <a:cubicBezTo>
                      <a:pt x="25" y="40"/>
                      <a:pt x="25" y="39"/>
                      <a:pt x="28" y="38"/>
                    </a:cubicBezTo>
                    <a:cubicBezTo>
                      <a:pt x="30" y="37"/>
                      <a:pt x="29" y="34"/>
                      <a:pt x="29" y="32"/>
                    </a:cubicBezTo>
                    <a:cubicBezTo>
                      <a:pt x="28" y="30"/>
                      <a:pt x="30" y="30"/>
                      <a:pt x="32" y="30"/>
                    </a:cubicBezTo>
                    <a:cubicBezTo>
                      <a:pt x="35" y="29"/>
                      <a:pt x="35" y="26"/>
                      <a:pt x="37" y="24"/>
                    </a:cubicBezTo>
                    <a:cubicBezTo>
                      <a:pt x="38" y="23"/>
                      <a:pt x="41" y="20"/>
                      <a:pt x="39" y="19"/>
                    </a:cubicBezTo>
                    <a:cubicBezTo>
                      <a:pt x="38" y="19"/>
                      <a:pt x="40" y="20"/>
                      <a:pt x="39" y="19"/>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424" name="Freeform 692">
                <a:extLst>
                  <a:ext uri="{FF2B5EF4-FFF2-40B4-BE49-F238E27FC236}">
                    <a16:creationId xmlns:a16="http://schemas.microsoft.com/office/drawing/2014/main" id="{E2CEA6CA-9618-8D4B-AFA3-4BA6E76D42A1}"/>
                  </a:ext>
                </a:extLst>
              </p:cNvPr>
              <p:cNvSpPr>
                <a:spLocks/>
              </p:cNvSpPr>
              <p:nvPr/>
            </p:nvSpPr>
            <p:spPr bwMode="auto">
              <a:xfrm>
                <a:off x="7450763" y="3446193"/>
                <a:ext cx="256437" cy="111495"/>
              </a:xfrm>
              <a:custGeom>
                <a:avLst/>
                <a:gdLst>
                  <a:gd name="T0" fmla="*/ 55 w 55"/>
                  <a:gd name="T1" fmla="*/ 5 h 24"/>
                  <a:gd name="T2" fmla="*/ 47 w 55"/>
                  <a:gd name="T3" fmla="*/ 3 h 24"/>
                  <a:gd name="T4" fmla="*/ 36 w 55"/>
                  <a:gd name="T5" fmla="*/ 2 h 24"/>
                  <a:gd name="T6" fmla="*/ 27 w 55"/>
                  <a:gd name="T7" fmla="*/ 0 h 24"/>
                  <a:gd name="T8" fmla="*/ 22 w 55"/>
                  <a:gd name="T9" fmla="*/ 2 h 24"/>
                  <a:gd name="T10" fmla="*/ 19 w 55"/>
                  <a:gd name="T11" fmla="*/ 4 h 24"/>
                  <a:gd name="T12" fmla="*/ 11 w 55"/>
                  <a:gd name="T13" fmla="*/ 5 h 24"/>
                  <a:gd name="T14" fmla="*/ 9 w 55"/>
                  <a:gd name="T15" fmla="*/ 7 h 24"/>
                  <a:gd name="T16" fmla="*/ 8 w 55"/>
                  <a:gd name="T17" fmla="*/ 11 h 24"/>
                  <a:gd name="T18" fmla="*/ 12 w 55"/>
                  <a:gd name="T19" fmla="*/ 12 h 24"/>
                  <a:gd name="T20" fmla="*/ 15 w 55"/>
                  <a:gd name="T21" fmla="*/ 12 h 24"/>
                  <a:gd name="T22" fmla="*/ 19 w 55"/>
                  <a:gd name="T23" fmla="*/ 15 h 24"/>
                  <a:gd name="T24" fmla="*/ 15 w 55"/>
                  <a:gd name="T25" fmla="*/ 17 h 24"/>
                  <a:gd name="T26" fmla="*/ 11 w 55"/>
                  <a:gd name="T27" fmla="*/ 17 h 24"/>
                  <a:gd name="T28" fmla="*/ 10 w 55"/>
                  <a:gd name="T29" fmla="*/ 20 h 24"/>
                  <a:gd name="T30" fmla="*/ 1 w 55"/>
                  <a:gd name="T31" fmla="*/ 20 h 24"/>
                  <a:gd name="T32" fmla="*/ 11 w 55"/>
                  <a:gd name="T33" fmla="*/ 22 h 24"/>
                  <a:gd name="T34" fmla="*/ 15 w 55"/>
                  <a:gd name="T35" fmla="*/ 23 h 24"/>
                  <a:gd name="T36" fmla="*/ 21 w 55"/>
                  <a:gd name="T37" fmla="*/ 23 h 24"/>
                  <a:gd name="T38" fmla="*/ 25 w 55"/>
                  <a:gd name="T39" fmla="*/ 20 h 24"/>
                  <a:gd name="T40" fmla="*/ 28 w 55"/>
                  <a:gd name="T41" fmla="*/ 17 h 24"/>
                  <a:gd name="T42" fmla="*/ 33 w 55"/>
                  <a:gd name="T43" fmla="*/ 16 h 24"/>
                  <a:gd name="T44" fmla="*/ 37 w 55"/>
                  <a:gd name="T45" fmla="*/ 16 h 24"/>
                  <a:gd name="T46" fmla="*/ 40 w 55"/>
                  <a:gd name="T47" fmla="*/ 13 h 24"/>
                  <a:gd name="T48" fmla="*/ 44 w 55"/>
                  <a:gd name="T49" fmla="*/ 12 h 24"/>
                  <a:gd name="T50" fmla="*/ 54 w 55"/>
                  <a:gd name="T51" fmla="*/ 7 h 24"/>
                  <a:gd name="T52" fmla="*/ 55 w 55"/>
                  <a:gd name="T53" fmla="*/ 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24">
                    <a:moveTo>
                      <a:pt x="55" y="5"/>
                    </a:moveTo>
                    <a:cubicBezTo>
                      <a:pt x="52" y="5"/>
                      <a:pt x="50" y="3"/>
                      <a:pt x="47" y="3"/>
                    </a:cubicBezTo>
                    <a:cubicBezTo>
                      <a:pt x="44" y="2"/>
                      <a:pt x="40" y="2"/>
                      <a:pt x="36" y="2"/>
                    </a:cubicBezTo>
                    <a:cubicBezTo>
                      <a:pt x="33" y="2"/>
                      <a:pt x="30" y="2"/>
                      <a:pt x="27" y="0"/>
                    </a:cubicBezTo>
                    <a:cubicBezTo>
                      <a:pt x="25" y="0"/>
                      <a:pt x="23" y="0"/>
                      <a:pt x="22" y="2"/>
                    </a:cubicBezTo>
                    <a:cubicBezTo>
                      <a:pt x="22" y="4"/>
                      <a:pt x="21" y="5"/>
                      <a:pt x="19" y="4"/>
                    </a:cubicBezTo>
                    <a:cubicBezTo>
                      <a:pt x="17" y="3"/>
                      <a:pt x="12" y="1"/>
                      <a:pt x="11" y="5"/>
                    </a:cubicBezTo>
                    <a:cubicBezTo>
                      <a:pt x="10" y="6"/>
                      <a:pt x="11" y="6"/>
                      <a:pt x="9" y="7"/>
                    </a:cubicBezTo>
                    <a:cubicBezTo>
                      <a:pt x="8" y="8"/>
                      <a:pt x="6" y="10"/>
                      <a:pt x="8" y="11"/>
                    </a:cubicBezTo>
                    <a:cubicBezTo>
                      <a:pt x="9" y="12"/>
                      <a:pt x="12" y="13"/>
                      <a:pt x="12" y="12"/>
                    </a:cubicBezTo>
                    <a:cubicBezTo>
                      <a:pt x="13" y="10"/>
                      <a:pt x="14" y="11"/>
                      <a:pt x="15" y="12"/>
                    </a:cubicBezTo>
                    <a:cubicBezTo>
                      <a:pt x="16" y="13"/>
                      <a:pt x="20" y="14"/>
                      <a:pt x="19" y="15"/>
                    </a:cubicBezTo>
                    <a:cubicBezTo>
                      <a:pt x="19" y="16"/>
                      <a:pt x="16" y="16"/>
                      <a:pt x="15" y="17"/>
                    </a:cubicBezTo>
                    <a:cubicBezTo>
                      <a:pt x="14" y="18"/>
                      <a:pt x="13" y="19"/>
                      <a:pt x="11" y="17"/>
                    </a:cubicBezTo>
                    <a:cubicBezTo>
                      <a:pt x="10" y="16"/>
                      <a:pt x="10" y="19"/>
                      <a:pt x="10" y="20"/>
                    </a:cubicBezTo>
                    <a:cubicBezTo>
                      <a:pt x="6" y="22"/>
                      <a:pt x="4" y="15"/>
                      <a:pt x="1" y="20"/>
                    </a:cubicBezTo>
                    <a:cubicBezTo>
                      <a:pt x="0" y="21"/>
                      <a:pt x="10" y="23"/>
                      <a:pt x="11" y="22"/>
                    </a:cubicBezTo>
                    <a:cubicBezTo>
                      <a:pt x="12" y="21"/>
                      <a:pt x="14" y="22"/>
                      <a:pt x="15" y="23"/>
                    </a:cubicBezTo>
                    <a:cubicBezTo>
                      <a:pt x="16" y="23"/>
                      <a:pt x="19" y="24"/>
                      <a:pt x="21" y="23"/>
                    </a:cubicBezTo>
                    <a:cubicBezTo>
                      <a:pt x="22" y="22"/>
                      <a:pt x="24" y="23"/>
                      <a:pt x="25" y="20"/>
                    </a:cubicBezTo>
                    <a:cubicBezTo>
                      <a:pt x="25" y="19"/>
                      <a:pt x="27" y="18"/>
                      <a:pt x="28" y="17"/>
                    </a:cubicBezTo>
                    <a:cubicBezTo>
                      <a:pt x="29" y="16"/>
                      <a:pt x="33" y="16"/>
                      <a:pt x="33" y="16"/>
                    </a:cubicBezTo>
                    <a:cubicBezTo>
                      <a:pt x="34" y="18"/>
                      <a:pt x="35" y="16"/>
                      <a:pt x="37" y="16"/>
                    </a:cubicBezTo>
                    <a:cubicBezTo>
                      <a:pt x="38" y="16"/>
                      <a:pt x="39" y="13"/>
                      <a:pt x="40" y="13"/>
                    </a:cubicBezTo>
                    <a:cubicBezTo>
                      <a:pt x="41" y="12"/>
                      <a:pt x="43" y="13"/>
                      <a:pt x="44" y="12"/>
                    </a:cubicBezTo>
                    <a:cubicBezTo>
                      <a:pt x="48" y="11"/>
                      <a:pt x="50" y="9"/>
                      <a:pt x="54" y="7"/>
                    </a:cubicBezTo>
                    <a:cubicBezTo>
                      <a:pt x="55" y="7"/>
                      <a:pt x="55" y="7"/>
                      <a:pt x="55" y="5"/>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425" name="Freeform 693">
                <a:extLst>
                  <a:ext uri="{FF2B5EF4-FFF2-40B4-BE49-F238E27FC236}">
                    <a16:creationId xmlns:a16="http://schemas.microsoft.com/office/drawing/2014/main" id="{2DDF1C8C-8371-BF4B-AB30-D710460D83CD}"/>
                  </a:ext>
                </a:extLst>
              </p:cNvPr>
              <p:cNvSpPr>
                <a:spLocks/>
              </p:cNvSpPr>
              <p:nvPr/>
            </p:nvSpPr>
            <p:spPr bwMode="auto">
              <a:xfrm>
                <a:off x="7138581" y="3376111"/>
                <a:ext cx="415714" cy="243694"/>
              </a:xfrm>
              <a:custGeom>
                <a:avLst/>
                <a:gdLst>
                  <a:gd name="T0" fmla="*/ 78 w 89"/>
                  <a:gd name="T1" fmla="*/ 32 h 52"/>
                  <a:gd name="T2" fmla="*/ 81 w 89"/>
                  <a:gd name="T3" fmla="*/ 33 h 52"/>
                  <a:gd name="T4" fmla="*/ 84 w 89"/>
                  <a:gd name="T5" fmla="*/ 31 h 52"/>
                  <a:gd name="T6" fmla="*/ 81 w 89"/>
                  <a:gd name="T7" fmla="*/ 26 h 52"/>
                  <a:gd name="T8" fmla="*/ 79 w 89"/>
                  <a:gd name="T9" fmla="*/ 27 h 52"/>
                  <a:gd name="T10" fmla="*/ 75 w 89"/>
                  <a:gd name="T11" fmla="*/ 27 h 52"/>
                  <a:gd name="T12" fmla="*/ 78 w 89"/>
                  <a:gd name="T13" fmla="*/ 21 h 52"/>
                  <a:gd name="T14" fmla="*/ 74 w 89"/>
                  <a:gd name="T15" fmla="*/ 22 h 52"/>
                  <a:gd name="T16" fmla="*/ 68 w 89"/>
                  <a:gd name="T17" fmla="*/ 25 h 52"/>
                  <a:gd name="T18" fmla="*/ 65 w 89"/>
                  <a:gd name="T19" fmla="*/ 29 h 52"/>
                  <a:gd name="T20" fmla="*/ 62 w 89"/>
                  <a:gd name="T21" fmla="*/ 28 h 52"/>
                  <a:gd name="T22" fmla="*/ 57 w 89"/>
                  <a:gd name="T23" fmla="*/ 27 h 52"/>
                  <a:gd name="T24" fmla="*/ 53 w 89"/>
                  <a:gd name="T25" fmla="*/ 23 h 52"/>
                  <a:gd name="T26" fmla="*/ 52 w 89"/>
                  <a:gd name="T27" fmla="*/ 17 h 52"/>
                  <a:gd name="T28" fmla="*/ 49 w 89"/>
                  <a:gd name="T29" fmla="*/ 13 h 52"/>
                  <a:gd name="T30" fmla="*/ 45 w 89"/>
                  <a:gd name="T31" fmla="*/ 12 h 52"/>
                  <a:gd name="T32" fmla="*/ 38 w 89"/>
                  <a:gd name="T33" fmla="*/ 12 h 52"/>
                  <a:gd name="T34" fmla="*/ 31 w 89"/>
                  <a:gd name="T35" fmla="*/ 12 h 52"/>
                  <a:gd name="T36" fmla="*/ 27 w 89"/>
                  <a:gd name="T37" fmla="*/ 8 h 52"/>
                  <a:gd name="T38" fmla="*/ 23 w 89"/>
                  <a:gd name="T39" fmla="*/ 8 h 52"/>
                  <a:gd name="T40" fmla="*/ 19 w 89"/>
                  <a:gd name="T41" fmla="*/ 10 h 52"/>
                  <a:gd name="T42" fmla="*/ 17 w 89"/>
                  <a:gd name="T43" fmla="*/ 6 h 52"/>
                  <a:gd name="T44" fmla="*/ 15 w 89"/>
                  <a:gd name="T45" fmla="*/ 1 h 52"/>
                  <a:gd name="T46" fmla="*/ 15 w 89"/>
                  <a:gd name="T47" fmla="*/ 5 h 52"/>
                  <a:gd name="T48" fmla="*/ 14 w 89"/>
                  <a:gd name="T49" fmla="*/ 8 h 52"/>
                  <a:gd name="T50" fmla="*/ 13 w 89"/>
                  <a:gd name="T51" fmla="*/ 3 h 52"/>
                  <a:gd name="T52" fmla="*/ 14 w 89"/>
                  <a:gd name="T53" fmla="*/ 0 h 52"/>
                  <a:gd name="T54" fmla="*/ 1 w 89"/>
                  <a:gd name="T55" fmla="*/ 4 h 52"/>
                  <a:gd name="T56" fmla="*/ 1 w 89"/>
                  <a:gd name="T57" fmla="*/ 15 h 52"/>
                  <a:gd name="T58" fmla="*/ 1 w 89"/>
                  <a:gd name="T59" fmla="*/ 23 h 52"/>
                  <a:gd name="T60" fmla="*/ 2 w 89"/>
                  <a:gd name="T61" fmla="*/ 26 h 52"/>
                  <a:gd name="T62" fmla="*/ 6 w 89"/>
                  <a:gd name="T63" fmla="*/ 26 h 52"/>
                  <a:gd name="T64" fmla="*/ 6 w 89"/>
                  <a:gd name="T65" fmla="*/ 23 h 52"/>
                  <a:gd name="T66" fmla="*/ 10 w 89"/>
                  <a:gd name="T67" fmla="*/ 20 h 52"/>
                  <a:gd name="T68" fmla="*/ 13 w 89"/>
                  <a:gd name="T69" fmla="*/ 18 h 52"/>
                  <a:gd name="T70" fmla="*/ 17 w 89"/>
                  <a:gd name="T71" fmla="*/ 19 h 52"/>
                  <a:gd name="T72" fmla="*/ 21 w 89"/>
                  <a:gd name="T73" fmla="*/ 20 h 52"/>
                  <a:gd name="T74" fmla="*/ 21 w 89"/>
                  <a:gd name="T75" fmla="*/ 24 h 52"/>
                  <a:gd name="T76" fmla="*/ 26 w 89"/>
                  <a:gd name="T77" fmla="*/ 27 h 52"/>
                  <a:gd name="T78" fmla="*/ 33 w 89"/>
                  <a:gd name="T79" fmla="*/ 34 h 52"/>
                  <a:gd name="T80" fmla="*/ 38 w 89"/>
                  <a:gd name="T81" fmla="*/ 37 h 52"/>
                  <a:gd name="T82" fmla="*/ 41 w 89"/>
                  <a:gd name="T83" fmla="*/ 39 h 52"/>
                  <a:gd name="T84" fmla="*/ 50 w 89"/>
                  <a:gd name="T85" fmla="*/ 45 h 52"/>
                  <a:gd name="T86" fmla="*/ 54 w 89"/>
                  <a:gd name="T87" fmla="*/ 49 h 52"/>
                  <a:gd name="T88" fmla="*/ 61 w 89"/>
                  <a:gd name="T89" fmla="*/ 52 h 52"/>
                  <a:gd name="T90" fmla="*/ 63 w 89"/>
                  <a:gd name="T91" fmla="*/ 47 h 52"/>
                  <a:gd name="T92" fmla="*/ 62 w 89"/>
                  <a:gd name="T93" fmla="*/ 42 h 52"/>
                  <a:gd name="T94" fmla="*/ 59 w 89"/>
                  <a:gd name="T95" fmla="*/ 38 h 52"/>
                  <a:gd name="T96" fmla="*/ 64 w 89"/>
                  <a:gd name="T97" fmla="*/ 36 h 52"/>
                  <a:gd name="T98" fmla="*/ 66 w 89"/>
                  <a:gd name="T99" fmla="*/ 33 h 52"/>
                  <a:gd name="T100" fmla="*/ 68 w 89"/>
                  <a:gd name="T101" fmla="*/ 30 h 52"/>
                  <a:gd name="T102" fmla="*/ 71 w 89"/>
                  <a:gd name="T103" fmla="*/ 30 h 52"/>
                  <a:gd name="T104" fmla="*/ 74 w 89"/>
                  <a:gd name="T105" fmla="*/ 29 h 52"/>
                  <a:gd name="T106" fmla="*/ 74 w 89"/>
                  <a:gd name="T107" fmla="*/ 34 h 52"/>
                  <a:gd name="T108" fmla="*/ 77 w 89"/>
                  <a:gd name="T109" fmla="*/ 34 h 52"/>
                  <a:gd name="T110" fmla="*/ 78 w 89"/>
                  <a:gd name="T111" fmla="*/ 32 h 52"/>
                  <a:gd name="T112" fmla="*/ 78 w 89"/>
                  <a:gd name="T113" fmla="*/ 3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9" h="52">
                    <a:moveTo>
                      <a:pt x="78" y="32"/>
                    </a:moveTo>
                    <a:cubicBezTo>
                      <a:pt x="79" y="33"/>
                      <a:pt x="79" y="34"/>
                      <a:pt x="81" y="33"/>
                    </a:cubicBezTo>
                    <a:cubicBezTo>
                      <a:pt x="82" y="33"/>
                      <a:pt x="83" y="31"/>
                      <a:pt x="84" y="31"/>
                    </a:cubicBezTo>
                    <a:cubicBezTo>
                      <a:pt x="89" y="30"/>
                      <a:pt x="83" y="28"/>
                      <a:pt x="81" y="26"/>
                    </a:cubicBezTo>
                    <a:cubicBezTo>
                      <a:pt x="80" y="25"/>
                      <a:pt x="80" y="26"/>
                      <a:pt x="79" y="27"/>
                    </a:cubicBezTo>
                    <a:cubicBezTo>
                      <a:pt x="79" y="28"/>
                      <a:pt x="76" y="27"/>
                      <a:pt x="75" y="27"/>
                    </a:cubicBezTo>
                    <a:cubicBezTo>
                      <a:pt x="71" y="25"/>
                      <a:pt x="77" y="22"/>
                      <a:pt x="78" y="21"/>
                    </a:cubicBezTo>
                    <a:cubicBezTo>
                      <a:pt x="78" y="21"/>
                      <a:pt x="74" y="22"/>
                      <a:pt x="74" y="22"/>
                    </a:cubicBezTo>
                    <a:cubicBezTo>
                      <a:pt x="72" y="23"/>
                      <a:pt x="70" y="23"/>
                      <a:pt x="68" y="25"/>
                    </a:cubicBezTo>
                    <a:cubicBezTo>
                      <a:pt x="67" y="26"/>
                      <a:pt x="66" y="28"/>
                      <a:pt x="65" y="29"/>
                    </a:cubicBezTo>
                    <a:cubicBezTo>
                      <a:pt x="64" y="32"/>
                      <a:pt x="63" y="30"/>
                      <a:pt x="62" y="28"/>
                    </a:cubicBezTo>
                    <a:cubicBezTo>
                      <a:pt x="61" y="26"/>
                      <a:pt x="59" y="27"/>
                      <a:pt x="57" y="27"/>
                    </a:cubicBezTo>
                    <a:cubicBezTo>
                      <a:pt x="55" y="27"/>
                      <a:pt x="54" y="24"/>
                      <a:pt x="53" y="23"/>
                    </a:cubicBezTo>
                    <a:cubicBezTo>
                      <a:pt x="51" y="21"/>
                      <a:pt x="54" y="19"/>
                      <a:pt x="52" y="17"/>
                    </a:cubicBezTo>
                    <a:cubicBezTo>
                      <a:pt x="51" y="16"/>
                      <a:pt x="50" y="14"/>
                      <a:pt x="49" y="13"/>
                    </a:cubicBezTo>
                    <a:cubicBezTo>
                      <a:pt x="48" y="12"/>
                      <a:pt x="46" y="11"/>
                      <a:pt x="45" y="12"/>
                    </a:cubicBezTo>
                    <a:cubicBezTo>
                      <a:pt x="43" y="13"/>
                      <a:pt x="41" y="12"/>
                      <a:pt x="38" y="12"/>
                    </a:cubicBezTo>
                    <a:cubicBezTo>
                      <a:pt x="36" y="12"/>
                      <a:pt x="33" y="13"/>
                      <a:pt x="31" y="12"/>
                    </a:cubicBezTo>
                    <a:cubicBezTo>
                      <a:pt x="30" y="11"/>
                      <a:pt x="28" y="9"/>
                      <a:pt x="27" y="8"/>
                    </a:cubicBezTo>
                    <a:cubicBezTo>
                      <a:pt x="25" y="6"/>
                      <a:pt x="24" y="6"/>
                      <a:pt x="23" y="8"/>
                    </a:cubicBezTo>
                    <a:cubicBezTo>
                      <a:pt x="22" y="9"/>
                      <a:pt x="21" y="10"/>
                      <a:pt x="19" y="10"/>
                    </a:cubicBezTo>
                    <a:cubicBezTo>
                      <a:pt x="16" y="10"/>
                      <a:pt x="16" y="8"/>
                      <a:pt x="17" y="6"/>
                    </a:cubicBezTo>
                    <a:cubicBezTo>
                      <a:pt x="18" y="3"/>
                      <a:pt x="18" y="3"/>
                      <a:pt x="15" y="1"/>
                    </a:cubicBezTo>
                    <a:cubicBezTo>
                      <a:pt x="15" y="2"/>
                      <a:pt x="15" y="4"/>
                      <a:pt x="15" y="5"/>
                    </a:cubicBezTo>
                    <a:cubicBezTo>
                      <a:pt x="15" y="7"/>
                      <a:pt x="16" y="8"/>
                      <a:pt x="14" y="8"/>
                    </a:cubicBezTo>
                    <a:cubicBezTo>
                      <a:pt x="12" y="7"/>
                      <a:pt x="12" y="4"/>
                      <a:pt x="13" y="3"/>
                    </a:cubicBezTo>
                    <a:cubicBezTo>
                      <a:pt x="13" y="3"/>
                      <a:pt x="15" y="0"/>
                      <a:pt x="14" y="0"/>
                    </a:cubicBezTo>
                    <a:cubicBezTo>
                      <a:pt x="9" y="1"/>
                      <a:pt x="5" y="2"/>
                      <a:pt x="1" y="4"/>
                    </a:cubicBezTo>
                    <a:cubicBezTo>
                      <a:pt x="0" y="4"/>
                      <a:pt x="1" y="14"/>
                      <a:pt x="1" y="15"/>
                    </a:cubicBezTo>
                    <a:cubicBezTo>
                      <a:pt x="1" y="18"/>
                      <a:pt x="1" y="21"/>
                      <a:pt x="1" y="23"/>
                    </a:cubicBezTo>
                    <a:cubicBezTo>
                      <a:pt x="1" y="25"/>
                      <a:pt x="0" y="26"/>
                      <a:pt x="2" y="26"/>
                    </a:cubicBezTo>
                    <a:cubicBezTo>
                      <a:pt x="3" y="26"/>
                      <a:pt x="4" y="26"/>
                      <a:pt x="6" y="26"/>
                    </a:cubicBezTo>
                    <a:cubicBezTo>
                      <a:pt x="8" y="26"/>
                      <a:pt x="5" y="24"/>
                      <a:pt x="6" y="23"/>
                    </a:cubicBezTo>
                    <a:cubicBezTo>
                      <a:pt x="7" y="21"/>
                      <a:pt x="9" y="22"/>
                      <a:pt x="10" y="20"/>
                    </a:cubicBezTo>
                    <a:cubicBezTo>
                      <a:pt x="12" y="19"/>
                      <a:pt x="12" y="19"/>
                      <a:pt x="13" y="18"/>
                    </a:cubicBezTo>
                    <a:cubicBezTo>
                      <a:pt x="15" y="17"/>
                      <a:pt x="16" y="18"/>
                      <a:pt x="17" y="19"/>
                    </a:cubicBezTo>
                    <a:cubicBezTo>
                      <a:pt x="18" y="20"/>
                      <a:pt x="21" y="20"/>
                      <a:pt x="21" y="20"/>
                    </a:cubicBezTo>
                    <a:cubicBezTo>
                      <a:pt x="22" y="22"/>
                      <a:pt x="21" y="23"/>
                      <a:pt x="21" y="24"/>
                    </a:cubicBezTo>
                    <a:cubicBezTo>
                      <a:pt x="22" y="27"/>
                      <a:pt x="25" y="27"/>
                      <a:pt x="26" y="27"/>
                    </a:cubicBezTo>
                    <a:cubicBezTo>
                      <a:pt x="31" y="27"/>
                      <a:pt x="31" y="30"/>
                      <a:pt x="33" y="34"/>
                    </a:cubicBezTo>
                    <a:cubicBezTo>
                      <a:pt x="34" y="35"/>
                      <a:pt x="36" y="36"/>
                      <a:pt x="38" y="37"/>
                    </a:cubicBezTo>
                    <a:cubicBezTo>
                      <a:pt x="39" y="37"/>
                      <a:pt x="40" y="38"/>
                      <a:pt x="41" y="39"/>
                    </a:cubicBezTo>
                    <a:cubicBezTo>
                      <a:pt x="44" y="41"/>
                      <a:pt x="47" y="44"/>
                      <a:pt x="50" y="45"/>
                    </a:cubicBezTo>
                    <a:cubicBezTo>
                      <a:pt x="54" y="46"/>
                      <a:pt x="54" y="46"/>
                      <a:pt x="54" y="49"/>
                    </a:cubicBezTo>
                    <a:cubicBezTo>
                      <a:pt x="56" y="49"/>
                      <a:pt x="59" y="51"/>
                      <a:pt x="61" y="52"/>
                    </a:cubicBezTo>
                    <a:cubicBezTo>
                      <a:pt x="61" y="49"/>
                      <a:pt x="60" y="49"/>
                      <a:pt x="63" y="47"/>
                    </a:cubicBezTo>
                    <a:cubicBezTo>
                      <a:pt x="64" y="45"/>
                      <a:pt x="62" y="44"/>
                      <a:pt x="62" y="42"/>
                    </a:cubicBezTo>
                    <a:cubicBezTo>
                      <a:pt x="63" y="39"/>
                      <a:pt x="60" y="40"/>
                      <a:pt x="59" y="38"/>
                    </a:cubicBezTo>
                    <a:cubicBezTo>
                      <a:pt x="58" y="36"/>
                      <a:pt x="63" y="37"/>
                      <a:pt x="64" y="36"/>
                    </a:cubicBezTo>
                    <a:cubicBezTo>
                      <a:pt x="67" y="35"/>
                      <a:pt x="64" y="32"/>
                      <a:pt x="66" y="33"/>
                    </a:cubicBezTo>
                    <a:cubicBezTo>
                      <a:pt x="70" y="33"/>
                      <a:pt x="66" y="30"/>
                      <a:pt x="68" y="30"/>
                    </a:cubicBezTo>
                    <a:cubicBezTo>
                      <a:pt x="69" y="29"/>
                      <a:pt x="70" y="31"/>
                      <a:pt x="71" y="30"/>
                    </a:cubicBezTo>
                    <a:cubicBezTo>
                      <a:pt x="72" y="30"/>
                      <a:pt x="73" y="29"/>
                      <a:pt x="74" y="29"/>
                    </a:cubicBezTo>
                    <a:cubicBezTo>
                      <a:pt x="76" y="29"/>
                      <a:pt x="74" y="33"/>
                      <a:pt x="74" y="34"/>
                    </a:cubicBezTo>
                    <a:cubicBezTo>
                      <a:pt x="75" y="34"/>
                      <a:pt x="77" y="31"/>
                      <a:pt x="77" y="34"/>
                    </a:cubicBezTo>
                    <a:cubicBezTo>
                      <a:pt x="77" y="34"/>
                      <a:pt x="77" y="32"/>
                      <a:pt x="78" y="32"/>
                    </a:cubicBezTo>
                    <a:cubicBezTo>
                      <a:pt x="79" y="32"/>
                      <a:pt x="77" y="32"/>
                      <a:pt x="78" y="32"/>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426" name="Freeform 694">
                <a:extLst>
                  <a:ext uri="{FF2B5EF4-FFF2-40B4-BE49-F238E27FC236}">
                    <a16:creationId xmlns:a16="http://schemas.microsoft.com/office/drawing/2014/main" id="{D6BB2150-312A-AB41-A431-34EBAAF348FF}"/>
                  </a:ext>
                </a:extLst>
              </p:cNvPr>
              <p:cNvSpPr>
                <a:spLocks/>
              </p:cNvSpPr>
              <p:nvPr/>
            </p:nvSpPr>
            <p:spPr bwMode="auto">
              <a:xfrm>
                <a:off x="7264410" y="3646882"/>
                <a:ext cx="0" cy="4779"/>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427" name="Freeform 695">
                <a:extLst>
                  <a:ext uri="{FF2B5EF4-FFF2-40B4-BE49-F238E27FC236}">
                    <a16:creationId xmlns:a16="http://schemas.microsoft.com/office/drawing/2014/main" id="{F53659F1-9DE9-5943-8A7E-CB86B009AEDA}"/>
                  </a:ext>
                </a:extLst>
              </p:cNvPr>
              <p:cNvSpPr>
                <a:spLocks/>
              </p:cNvSpPr>
              <p:nvPr/>
            </p:nvSpPr>
            <p:spPr bwMode="auto">
              <a:xfrm>
                <a:off x="7049385" y="3460527"/>
                <a:ext cx="340852" cy="200689"/>
              </a:xfrm>
              <a:custGeom>
                <a:avLst/>
                <a:gdLst>
                  <a:gd name="T0" fmla="*/ 73 w 73"/>
                  <a:gd name="T1" fmla="*/ 28 h 43"/>
                  <a:gd name="T2" fmla="*/ 69 w 73"/>
                  <a:gd name="T3" fmla="*/ 27 h 43"/>
                  <a:gd name="T4" fmla="*/ 65 w 73"/>
                  <a:gd name="T5" fmla="*/ 24 h 43"/>
                  <a:gd name="T6" fmla="*/ 58 w 73"/>
                  <a:gd name="T7" fmla="*/ 20 h 43"/>
                  <a:gd name="T8" fmla="*/ 52 w 73"/>
                  <a:gd name="T9" fmla="*/ 16 h 43"/>
                  <a:gd name="T10" fmla="*/ 47 w 73"/>
                  <a:gd name="T11" fmla="*/ 9 h 43"/>
                  <a:gd name="T12" fmla="*/ 40 w 73"/>
                  <a:gd name="T13" fmla="*/ 5 h 43"/>
                  <a:gd name="T14" fmla="*/ 40 w 73"/>
                  <a:gd name="T15" fmla="*/ 2 h 43"/>
                  <a:gd name="T16" fmla="*/ 36 w 73"/>
                  <a:gd name="T17" fmla="*/ 1 h 43"/>
                  <a:gd name="T18" fmla="*/ 34 w 73"/>
                  <a:gd name="T19" fmla="*/ 0 h 43"/>
                  <a:gd name="T20" fmla="*/ 31 w 73"/>
                  <a:gd name="T21" fmla="*/ 1 h 43"/>
                  <a:gd name="T22" fmla="*/ 28 w 73"/>
                  <a:gd name="T23" fmla="*/ 3 h 43"/>
                  <a:gd name="T24" fmla="*/ 25 w 73"/>
                  <a:gd name="T25" fmla="*/ 6 h 43"/>
                  <a:gd name="T26" fmla="*/ 22 w 73"/>
                  <a:gd name="T27" fmla="*/ 8 h 43"/>
                  <a:gd name="T28" fmla="*/ 17 w 73"/>
                  <a:gd name="T29" fmla="*/ 8 h 43"/>
                  <a:gd name="T30" fmla="*/ 12 w 73"/>
                  <a:gd name="T31" fmla="*/ 2 h 43"/>
                  <a:gd name="T32" fmla="*/ 2 w 73"/>
                  <a:gd name="T33" fmla="*/ 5 h 43"/>
                  <a:gd name="T34" fmla="*/ 5 w 73"/>
                  <a:gd name="T35" fmla="*/ 12 h 43"/>
                  <a:gd name="T36" fmla="*/ 8 w 73"/>
                  <a:gd name="T37" fmla="*/ 17 h 43"/>
                  <a:gd name="T38" fmla="*/ 8 w 73"/>
                  <a:gd name="T39" fmla="*/ 19 h 43"/>
                  <a:gd name="T40" fmla="*/ 10 w 73"/>
                  <a:gd name="T41" fmla="*/ 22 h 43"/>
                  <a:gd name="T42" fmla="*/ 9 w 73"/>
                  <a:gd name="T43" fmla="*/ 26 h 43"/>
                  <a:gd name="T44" fmla="*/ 9 w 73"/>
                  <a:gd name="T45" fmla="*/ 31 h 43"/>
                  <a:gd name="T46" fmla="*/ 14 w 73"/>
                  <a:gd name="T47" fmla="*/ 29 h 43"/>
                  <a:gd name="T48" fmla="*/ 17 w 73"/>
                  <a:gd name="T49" fmla="*/ 26 h 43"/>
                  <a:gd name="T50" fmla="*/ 27 w 73"/>
                  <a:gd name="T51" fmla="*/ 27 h 43"/>
                  <a:gd name="T52" fmla="*/ 37 w 73"/>
                  <a:gd name="T53" fmla="*/ 31 h 43"/>
                  <a:gd name="T54" fmla="*/ 45 w 73"/>
                  <a:gd name="T55" fmla="*/ 35 h 43"/>
                  <a:gd name="T56" fmla="*/ 46 w 73"/>
                  <a:gd name="T57" fmla="*/ 37 h 43"/>
                  <a:gd name="T58" fmla="*/ 48 w 73"/>
                  <a:gd name="T59" fmla="*/ 42 h 43"/>
                  <a:gd name="T60" fmla="*/ 53 w 73"/>
                  <a:gd name="T61" fmla="*/ 43 h 43"/>
                  <a:gd name="T62" fmla="*/ 57 w 73"/>
                  <a:gd name="T63" fmla="*/ 40 h 43"/>
                  <a:gd name="T64" fmla="*/ 62 w 73"/>
                  <a:gd name="T65" fmla="*/ 38 h 43"/>
                  <a:gd name="T66" fmla="*/ 65 w 73"/>
                  <a:gd name="T67" fmla="*/ 33 h 43"/>
                  <a:gd name="T68" fmla="*/ 69 w 73"/>
                  <a:gd name="T69" fmla="*/ 31 h 43"/>
                  <a:gd name="T70" fmla="*/ 73 w 73"/>
                  <a:gd name="T71" fmla="*/ 31 h 43"/>
                  <a:gd name="T72" fmla="*/ 73 w 73"/>
                  <a:gd name="T73" fmla="*/ 2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3" h="43">
                    <a:moveTo>
                      <a:pt x="73" y="28"/>
                    </a:moveTo>
                    <a:cubicBezTo>
                      <a:pt x="72" y="27"/>
                      <a:pt x="71" y="27"/>
                      <a:pt x="69" y="27"/>
                    </a:cubicBezTo>
                    <a:cubicBezTo>
                      <a:pt x="68" y="26"/>
                      <a:pt x="66" y="25"/>
                      <a:pt x="65" y="24"/>
                    </a:cubicBezTo>
                    <a:cubicBezTo>
                      <a:pt x="63" y="23"/>
                      <a:pt x="60" y="22"/>
                      <a:pt x="58" y="20"/>
                    </a:cubicBezTo>
                    <a:cubicBezTo>
                      <a:pt x="57" y="18"/>
                      <a:pt x="54" y="18"/>
                      <a:pt x="52" y="16"/>
                    </a:cubicBezTo>
                    <a:cubicBezTo>
                      <a:pt x="51" y="13"/>
                      <a:pt x="50" y="9"/>
                      <a:pt x="47" y="9"/>
                    </a:cubicBezTo>
                    <a:cubicBezTo>
                      <a:pt x="44" y="9"/>
                      <a:pt x="40" y="9"/>
                      <a:pt x="40" y="5"/>
                    </a:cubicBezTo>
                    <a:cubicBezTo>
                      <a:pt x="40" y="4"/>
                      <a:pt x="41" y="2"/>
                      <a:pt x="40" y="2"/>
                    </a:cubicBezTo>
                    <a:cubicBezTo>
                      <a:pt x="39" y="1"/>
                      <a:pt x="38" y="2"/>
                      <a:pt x="36" y="1"/>
                    </a:cubicBezTo>
                    <a:cubicBezTo>
                      <a:pt x="36" y="1"/>
                      <a:pt x="35" y="0"/>
                      <a:pt x="34" y="0"/>
                    </a:cubicBezTo>
                    <a:cubicBezTo>
                      <a:pt x="33" y="0"/>
                      <a:pt x="32" y="1"/>
                      <a:pt x="31" y="1"/>
                    </a:cubicBezTo>
                    <a:cubicBezTo>
                      <a:pt x="30" y="0"/>
                      <a:pt x="29" y="3"/>
                      <a:pt x="28" y="3"/>
                    </a:cubicBezTo>
                    <a:cubicBezTo>
                      <a:pt x="27" y="3"/>
                      <a:pt x="24" y="4"/>
                      <a:pt x="25" y="6"/>
                    </a:cubicBezTo>
                    <a:cubicBezTo>
                      <a:pt x="26" y="9"/>
                      <a:pt x="25" y="8"/>
                      <a:pt x="22" y="8"/>
                    </a:cubicBezTo>
                    <a:cubicBezTo>
                      <a:pt x="21" y="8"/>
                      <a:pt x="18" y="8"/>
                      <a:pt x="17" y="8"/>
                    </a:cubicBezTo>
                    <a:cubicBezTo>
                      <a:pt x="15" y="6"/>
                      <a:pt x="14" y="4"/>
                      <a:pt x="12" y="2"/>
                    </a:cubicBezTo>
                    <a:cubicBezTo>
                      <a:pt x="9" y="0"/>
                      <a:pt x="5" y="3"/>
                      <a:pt x="2" y="5"/>
                    </a:cubicBezTo>
                    <a:cubicBezTo>
                      <a:pt x="3" y="6"/>
                      <a:pt x="6" y="10"/>
                      <a:pt x="5" y="12"/>
                    </a:cubicBezTo>
                    <a:cubicBezTo>
                      <a:pt x="0" y="15"/>
                      <a:pt x="6" y="15"/>
                      <a:pt x="8" y="17"/>
                    </a:cubicBezTo>
                    <a:cubicBezTo>
                      <a:pt x="8" y="17"/>
                      <a:pt x="8" y="19"/>
                      <a:pt x="8" y="19"/>
                    </a:cubicBezTo>
                    <a:cubicBezTo>
                      <a:pt x="7" y="20"/>
                      <a:pt x="9" y="22"/>
                      <a:pt x="10" y="22"/>
                    </a:cubicBezTo>
                    <a:cubicBezTo>
                      <a:pt x="10" y="23"/>
                      <a:pt x="9" y="24"/>
                      <a:pt x="9" y="26"/>
                    </a:cubicBezTo>
                    <a:cubicBezTo>
                      <a:pt x="9" y="27"/>
                      <a:pt x="9" y="29"/>
                      <a:pt x="9" y="31"/>
                    </a:cubicBezTo>
                    <a:cubicBezTo>
                      <a:pt x="11" y="31"/>
                      <a:pt x="12" y="31"/>
                      <a:pt x="14" y="29"/>
                    </a:cubicBezTo>
                    <a:cubicBezTo>
                      <a:pt x="15" y="28"/>
                      <a:pt x="16" y="27"/>
                      <a:pt x="17" y="26"/>
                    </a:cubicBezTo>
                    <a:cubicBezTo>
                      <a:pt x="21" y="26"/>
                      <a:pt x="24" y="25"/>
                      <a:pt x="27" y="27"/>
                    </a:cubicBezTo>
                    <a:cubicBezTo>
                      <a:pt x="29" y="30"/>
                      <a:pt x="35" y="28"/>
                      <a:pt x="37" y="31"/>
                    </a:cubicBezTo>
                    <a:cubicBezTo>
                      <a:pt x="39" y="34"/>
                      <a:pt x="41" y="35"/>
                      <a:pt x="45" y="35"/>
                    </a:cubicBezTo>
                    <a:cubicBezTo>
                      <a:pt x="46" y="35"/>
                      <a:pt x="46" y="35"/>
                      <a:pt x="46" y="37"/>
                    </a:cubicBezTo>
                    <a:cubicBezTo>
                      <a:pt x="46" y="40"/>
                      <a:pt x="46" y="40"/>
                      <a:pt x="48" y="42"/>
                    </a:cubicBezTo>
                    <a:cubicBezTo>
                      <a:pt x="50" y="42"/>
                      <a:pt x="51" y="43"/>
                      <a:pt x="53" y="43"/>
                    </a:cubicBezTo>
                    <a:cubicBezTo>
                      <a:pt x="56" y="43"/>
                      <a:pt x="56" y="42"/>
                      <a:pt x="57" y="40"/>
                    </a:cubicBezTo>
                    <a:cubicBezTo>
                      <a:pt x="58" y="38"/>
                      <a:pt x="60" y="39"/>
                      <a:pt x="62" y="38"/>
                    </a:cubicBezTo>
                    <a:cubicBezTo>
                      <a:pt x="64" y="37"/>
                      <a:pt x="64" y="35"/>
                      <a:pt x="65" y="33"/>
                    </a:cubicBezTo>
                    <a:cubicBezTo>
                      <a:pt x="65" y="31"/>
                      <a:pt x="68" y="33"/>
                      <a:pt x="69" y="31"/>
                    </a:cubicBezTo>
                    <a:cubicBezTo>
                      <a:pt x="69" y="29"/>
                      <a:pt x="72" y="31"/>
                      <a:pt x="73" y="31"/>
                    </a:cubicBezTo>
                    <a:cubicBezTo>
                      <a:pt x="73" y="30"/>
                      <a:pt x="73" y="29"/>
                      <a:pt x="73" y="28"/>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428" name="Freeform 696">
                <a:extLst>
                  <a:ext uri="{FF2B5EF4-FFF2-40B4-BE49-F238E27FC236}">
                    <a16:creationId xmlns:a16="http://schemas.microsoft.com/office/drawing/2014/main" id="{20F88FDB-6CA0-C841-B04B-961CB8835D39}"/>
                  </a:ext>
                </a:extLst>
              </p:cNvPr>
              <p:cNvSpPr>
                <a:spLocks/>
              </p:cNvSpPr>
              <p:nvPr/>
            </p:nvSpPr>
            <p:spPr bwMode="auto">
              <a:xfrm>
                <a:off x="7409352" y="3506718"/>
                <a:ext cx="186353" cy="125829"/>
              </a:xfrm>
              <a:custGeom>
                <a:avLst/>
                <a:gdLst>
                  <a:gd name="T0" fmla="*/ 30 w 40"/>
                  <a:gd name="T1" fmla="*/ 10 h 27"/>
                  <a:gd name="T2" fmla="*/ 25 w 40"/>
                  <a:gd name="T3" fmla="*/ 10 h 27"/>
                  <a:gd name="T4" fmla="*/ 21 w 40"/>
                  <a:gd name="T5" fmla="*/ 8 h 27"/>
                  <a:gd name="T6" fmla="*/ 19 w 40"/>
                  <a:gd name="T7" fmla="*/ 9 h 27"/>
                  <a:gd name="T8" fmla="*/ 17 w 40"/>
                  <a:gd name="T9" fmla="*/ 9 h 27"/>
                  <a:gd name="T10" fmla="*/ 10 w 40"/>
                  <a:gd name="T11" fmla="*/ 8 h 27"/>
                  <a:gd name="T12" fmla="*/ 12 w 40"/>
                  <a:gd name="T13" fmla="*/ 5 h 27"/>
                  <a:gd name="T14" fmla="*/ 16 w 40"/>
                  <a:gd name="T15" fmla="*/ 7 h 27"/>
                  <a:gd name="T16" fmla="*/ 19 w 40"/>
                  <a:gd name="T17" fmla="*/ 5 h 27"/>
                  <a:gd name="T18" fmla="*/ 16 w 40"/>
                  <a:gd name="T19" fmla="*/ 6 h 27"/>
                  <a:gd name="T20" fmla="*/ 16 w 40"/>
                  <a:gd name="T21" fmla="*/ 1 h 27"/>
                  <a:gd name="T22" fmla="*/ 14 w 40"/>
                  <a:gd name="T23" fmla="*/ 2 h 27"/>
                  <a:gd name="T24" fmla="*/ 10 w 40"/>
                  <a:gd name="T25" fmla="*/ 2 h 27"/>
                  <a:gd name="T26" fmla="*/ 8 w 40"/>
                  <a:gd name="T27" fmla="*/ 5 h 27"/>
                  <a:gd name="T28" fmla="*/ 6 w 40"/>
                  <a:gd name="T29" fmla="*/ 8 h 27"/>
                  <a:gd name="T30" fmla="*/ 1 w 40"/>
                  <a:gd name="T31" fmla="*/ 10 h 27"/>
                  <a:gd name="T32" fmla="*/ 4 w 40"/>
                  <a:gd name="T33" fmla="*/ 14 h 27"/>
                  <a:gd name="T34" fmla="*/ 4 w 40"/>
                  <a:gd name="T35" fmla="*/ 19 h 27"/>
                  <a:gd name="T36" fmla="*/ 4 w 40"/>
                  <a:gd name="T37" fmla="*/ 24 h 27"/>
                  <a:gd name="T38" fmla="*/ 9 w 40"/>
                  <a:gd name="T39" fmla="*/ 22 h 27"/>
                  <a:gd name="T40" fmla="*/ 12 w 40"/>
                  <a:gd name="T41" fmla="*/ 20 h 27"/>
                  <a:gd name="T42" fmla="*/ 17 w 40"/>
                  <a:gd name="T43" fmla="*/ 17 h 27"/>
                  <a:gd name="T44" fmla="*/ 20 w 40"/>
                  <a:gd name="T45" fmla="*/ 17 h 27"/>
                  <a:gd name="T46" fmla="*/ 22 w 40"/>
                  <a:gd name="T47" fmla="*/ 21 h 27"/>
                  <a:gd name="T48" fmla="*/ 21 w 40"/>
                  <a:gd name="T49" fmla="*/ 24 h 27"/>
                  <a:gd name="T50" fmla="*/ 27 w 40"/>
                  <a:gd name="T51" fmla="*/ 23 h 27"/>
                  <a:gd name="T52" fmla="*/ 32 w 40"/>
                  <a:gd name="T53" fmla="*/ 21 h 27"/>
                  <a:gd name="T54" fmla="*/ 39 w 40"/>
                  <a:gd name="T55" fmla="*/ 21 h 27"/>
                  <a:gd name="T56" fmla="*/ 38 w 40"/>
                  <a:gd name="T57" fmla="*/ 18 h 27"/>
                  <a:gd name="T58" fmla="*/ 36 w 40"/>
                  <a:gd name="T59" fmla="*/ 14 h 27"/>
                  <a:gd name="T60" fmla="*/ 32 w 40"/>
                  <a:gd name="T61" fmla="*/ 9 h 27"/>
                  <a:gd name="T62" fmla="*/ 30 w 40"/>
                  <a:gd name="T63" fmla="*/ 10 h 27"/>
                  <a:gd name="T64" fmla="*/ 30 w 40"/>
                  <a:gd name="T65"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 h="27">
                    <a:moveTo>
                      <a:pt x="30" y="10"/>
                    </a:moveTo>
                    <a:cubicBezTo>
                      <a:pt x="28" y="11"/>
                      <a:pt x="27" y="10"/>
                      <a:pt x="25" y="10"/>
                    </a:cubicBezTo>
                    <a:cubicBezTo>
                      <a:pt x="23" y="10"/>
                      <a:pt x="22" y="8"/>
                      <a:pt x="21" y="8"/>
                    </a:cubicBezTo>
                    <a:cubicBezTo>
                      <a:pt x="20" y="8"/>
                      <a:pt x="20" y="9"/>
                      <a:pt x="19" y="9"/>
                    </a:cubicBezTo>
                    <a:cubicBezTo>
                      <a:pt x="19" y="10"/>
                      <a:pt x="18" y="9"/>
                      <a:pt x="17" y="9"/>
                    </a:cubicBezTo>
                    <a:cubicBezTo>
                      <a:pt x="15" y="9"/>
                      <a:pt x="12" y="9"/>
                      <a:pt x="10" y="8"/>
                    </a:cubicBezTo>
                    <a:cubicBezTo>
                      <a:pt x="9" y="7"/>
                      <a:pt x="12" y="5"/>
                      <a:pt x="12" y="5"/>
                    </a:cubicBezTo>
                    <a:cubicBezTo>
                      <a:pt x="14" y="4"/>
                      <a:pt x="15" y="7"/>
                      <a:pt x="16" y="7"/>
                    </a:cubicBezTo>
                    <a:cubicBezTo>
                      <a:pt x="18" y="7"/>
                      <a:pt x="19" y="6"/>
                      <a:pt x="19" y="5"/>
                    </a:cubicBezTo>
                    <a:cubicBezTo>
                      <a:pt x="18" y="4"/>
                      <a:pt x="17" y="6"/>
                      <a:pt x="16" y="6"/>
                    </a:cubicBezTo>
                    <a:cubicBezTo>
                      <a:pt x="15" y="5"/>
                      <a:pt x="17" y="2"/>
                      <a:pt x="16" y="1"/>
                    </a:cubicBezTo>
                    <a:cubicBezTo>
                      <a:pt x="16" y="0"/>
                      <a:pt x="14" y="2"/>
                      <a:pt x="14" y="2"/>
                    </a:cubicBezTo>
                    <a:cubicBezTo>
                      <a:pt x="12" y="3"/>
                      <a:pt x="11" y="1"/>
                      <a:pt x="10" y="2"/>
                    </a:cubicBezTo>
                    <a:cubicBezTo>
                      <a:pt x="8" y="2"/>
                      <a:pt x="12" y="5"/>
                      <a:pt x="8" y="5"/>
                    </a:cubicBezTo>
                    <a:cubicBezTo>
                      <a:pt x="6" y="4"/>
                      <a:pt x="9" y="8"/>
                      <a:pt x="6" y="8"/>
                    </a:cubicBezTo>
                    <a:cubicBezTo>
                      <a:pt x="5" y="9"/>
                      <a:pt x="0" y="8"/>
                      <a:pt x="1" y="10"/>
                    </a:cubicBezTo>
                    <a:cubicBezTo>
                      <a:pt x="2" y="13"/>
                      <a:pt x="5" y="11"/>
                      <a:pt x="4" y="14"/>
                    </a:cubicBezTo>
                    <a:cubicBezTo>
                      <a:pt x="4" y="17"/>
                      <a:pt x="7" y="17"/>
                      <a:pt x="4" y="19"/>
                    </a:cubicBezTo>
                    <a:cubicBezTo>
                      <a:pt x="3" y="20"/>
                      <a:pt x="1" y="24"/>
                      <a:pt x="4" y="24"/>
                    </a:cubicBezTo>
                    <a:cubicBezTo>
                      <a:pt x="6" y="24"/>
                      <a:pt x="8" y="21"/>
                      <a:pt x="9" y="22"/>
                    </a:cubicBezTo>
                    <a:cubicBezTo>
                      <a:pt x="12" y="25"/>
                      <a:pt x="9" y="20"/>
                      <a:pt x="12" y="20"/>
                    </a:cubicBezTo>
                    <a:cubicBezTo>
                      <a:pt x="14" y="20"/>
                      <a:pt x="15" y="19"/>
                      <a:pt x="17" y="17"/>
                    </a:cubicBezTo>
                    <a:cubicBezTo>
                      <a:pt x="18" y="14"/>
                      <a:pt x="19" y="15"/>
                      <a:pt x="20" y="17"/>
                    </a:cubicBezTo>
                    <a:cubicBezTo>
                      <a:pt x="21" y="18"/>
                      <a:pt x="22" y="19"/>
                      <a:pt x="22" y="21"/>
                    </a:cubicBezTo>
                    <a:cubicBezTo>
                      <a:pt x="22" y="22"/>
                      <a:pt x="21" y="23"/>
                      <a:pt x="21" y="24"/>
                    </a:cubicBezTo>
                    <a:cubicBezTo>
                      <a:pt x="22" y="27"/>
                      <a:pt x="26" y="24"/>
                      <a:pt x="27" y="23"/>
                    </a:cubicBezTo>
                    <a:cubicBezTo>
                      <a:pt x="28" y="22"/>
                      <a:pt x="31" y="20"/>
                      <a:pt x="32" y="21"/>
                    </a:cubicBezTo>
                    <a:cubicBezTo>
                      <a:pt x="34" y="23"/>
                      <a:pt x="36" y="20"/>
                      <a:pt x="39" y="21"/>
                    </a:cubicBezTo>
                    <a:cubicBezTo>
                      <a:pt x="40" y="20"/>
                      <a:pt x="38" y="18"/>
                      <a:pt x="38" y="18"/>
                    </a:cubicBezTo>
                    <a:cubicBezTo>
                      <a:pt x="37" y="16"/>
                      <a:pt x="38" y="14"/>
                      <a:pt x="36" y="14"/>
                    </a:cubicBezTo>
                    <a:cubicBezTo>
                      <a:pt x="33" y="15"/>
                      <a:pt x="31" y="12"/>
                      <a:pt x="32" y="9"/>
                    </a:cubicBezTo>
                    <a:cubicBezTo>
                      <a:pt x="32" y="9"/>
                      <a:pt x="31" y="9"/>
                      <a:pt x="30" y="10"/>
                    </a:cubicBezTo>
                    <a:cubicBezTo>
                      <a:pt x="29" y="10"/>
                      <a:pt x="31" y="9"/>
                      <a:pt x="30" y="10"/>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429" name="Freeform 697">
                <a:extLst>
                  <a:ext uri="{FF2B5EF4-FFF2-40B4-BE49-F238E27FC236}">
                    <a16:creationId xmlns:a16="http://schemas.microsoft.com/office/drawing/2014/main" id="{410FD4B2-69D6-F644-A2A1-F606D46910CF}"/>
                  </a:ext>
                </a:extLst>
              </p:cNvPr>
              <p:cNvSpPr>
                <a:spLocks/>
              </p:cNvSpPr>
              <p:nvPr/>
            </p:nvSpPr>
            <p:spPr bwMode="auto">
              <a:xfrm>
                <a:off x="7259632" y="3615026"/>
                <a:ext cx="387045" cy="345632"/>
              </a:xfrm>
              <a:custGeom>
                <a:avLst/>
                <a:gdLst>
                  <a:gd name="T0" fmla="*/ 8 w 83"/>
                  <a:gd name="T1" fmla="*/ 51 h 74"/>
                  <a:gd name="T2" fmla="*/ 9 w 83"/>
                  <a:gd name="T3" fmla="*/ 54 h 74"/>
                  <a:gd name="T4" fmla="*/ 11 w 83"/>
                  <a:gd name="T5" fmla="*/ 57 h 74"/>
                  <a:gd name="T6" fmla="*/ 5 w 83"/>
                  <a:gd name="T7" fmla="*/ 61 h 74"/>
                  <a:gd name="T8" fmla="*/ 3 w 83"/>
                  <a:gd name="T9" fmla="*/ 64 h 74"/>
                  <a:gd name="T10" fmla="*/ 6 w 83"/>
                  <a:gd name="T11" fmla="*/ 66 h 74"/>
                  <a:gd name="T12" fmla="*/ 13 w 83"/>
                  <a:gd name="T13" fmla="*/ 64 h 74"/>
                  <a:gd name="T14" fmla="*/ 19 w 83"/>
                  <a:gd name="T15" fmla="*/ 65 h 74"/>
                  <a:gd name="T16" fmla="*/ 23 w 83"/>
                  <a:gd name="T17" fmla="*/ 65 h 74"/>
                  <a:gd name="T18" fmla="*/ 28 w 83"/>
                  <a:gd name="T19" fmla="*/ 64 h 74"/>
                  <a:gd name="T20" fmla="*/ 29 w 83"/>
                  <a:gd name="T21" fmla="*/ 67 h 74"/>
                  <a:gd name="T22" fmla="*/ 32 w 83"/>
                  <a:gd name="T23" fmla="*/ 69 h 74"/>
                  <a:gd name="T24" fmla="*/ 33 w 83"/>
                  <a:gd name="T25" fmla="*/ 73 h 74"/>
                  <a:gd name="T26" fmla="*/ 34 w 83"/>
                  <a:gd name="T27" fmla="*/ 71 h 74"/>
                  <a:gd name="T28" fmla="*/ 36 w 83"/>
                  <a:gd name="T29" fmla="*/ 73 h 74"/>
                  <a:gd name="T30" fmla="*/ 43 w 83"/>
                  <a:gd name="T31" fmla="*/ 71 h 74"/>
                  <a:gd name="T32" fmla="*/ 46 w 83"/>
                  <a:gd name="T33" fmla="*/ 70 h 74"/>
                  <a:gd name="T34" fmla="*/ 50 w 83"/>
                  <a:gd name="T35" fmla="*/ 70 h 74"/>
                  <a:gd name="T36" fmla="*/ 48 w 83"/>
                  <a:gd name="T37" fmla="*/ 64 h 74"/>
                  <a:gd name="T38" fmla="*/ 46 w 83"/>
                  <a:gd name="T39" fmla="*/ 61 h 74"/>
                  <a:gd name="T40" fmla="*/ 44 w 83"/>
                  <a:gd name="T41" fmla="*/ 57 h 74"/>
                  <a:gd name="T42" fmla="*/ 46 w 83"/>
                  <a:gd name="T43" fmla="*/ 52 h 74"/>
                  <a:gd name="T44" fmla="*/ 49 w 83"/>
                  <a:gd name="T45" fmla="*/ 52 h 74"/>
                  <a:gd name="T46" fmla="*/ 52 w 83"/>
                  <a:gd name="T47" fmla="*/ 52 h 74"/>
                  <a:gd name="T48" fmla="*/ 57 w 83"/>
                  <a:gd name="T49" fmla="*/ 46 h 74"/>
                  <a:gd name="T50" fmla="*/ 60 w 83"/>
                  <a:gd name="T51" fmla="*/ 44 h 74"/>
                  <a:gd name="T52" fmla="*/ 62 w 83"/>
                  <a:gd name="T53" fmla="*/ 41 h 74"/>
                  <a:gd name="T54" fmla="*/ 65 w 83"/>
                  <a:gd name="T55" fmla="*/ 39 h 74"/>
                  <a:gd name="T56" fmla="*/ 66 w 83"/>
                  <a:gd name="T57" fmla="*/ 37 h 74"/>
                  <a:gd name="T58" fmla="*/ 69 w 83"/>
                  <a:gd name="T59" fmla="*/ 33 h 74"/>
                  <a:gd name="T60" fmla="*/ 71 w 83"/>
                  <a:gd name="T61" fmla="*/ 27 h 74"/>
                  <a:gd name="T62" fmla="*/ 66 w 83"/>
                  <a:gd name="T63" fmla="*/ 23 h 74"/>
                  <a:gd name="T64" fmla="*/ 65 w 83"/>
                  <a:gd name="T65" fmla="*/ 16 h 74"/>
                  <a:gd name="T66" fmla="*/ 70 w 83"/>
                  <a:gd name="T67" fmla="*/ 14 h 74"/>
                  <a:gd name="T68" fmla="*/ 74 w 83"/>
                  <a:gd name="T69" fmla="*/ 15 h 74"/>
                  <a:gd name="T70" fmla="*/ 77 w 83"/>
                  <a:gd name="T71" fmla="*/ 13 h 74"/>
                  <a:gd name="T72" fmla="*/ 83 w 83"/>
                  <a:gd name="T73" fmla="*/ 10 h 74"/>
                  <a:gd name="T74" fmla="*/ 76 w 83"/>
                  <a:gd name="T75" fmla="*/ 6 h 74"/>
                  <a:gd name="T76" fmla="*/ 74 w 83"/>
                  <a:gd name="T77" fmla="*/ 2 h 74"/>
                  <a:gd name="T78" fmla="*/ 71 w 83"/>
                  <a:gd name="T79" fmla="*/ 0 h 74"/>
                  <a:gd name="T80" fmla="*/ 65 w 83"/>
                  <a:gd name="T81" fmla="*/ 1 h 74"/>
                  <a:gd name="T82" fmla="*/ 56 w 83"/>
                  <a:gd name="T83" fmla="*/ 4 h 74"/>
                  <a:gd name="T84" fmla="*/ 53 w 83"/>
                  <a:gd name="T85" fmla="*/ 8 h 74"/>
                  <a:gd name="T86" fmla="*/ 51 w 83"/>
                  <a:gd name="T87" fmla="*/ 13 h 74"/>
                  <a:gd name="T88" fmla="*/ 48 w 83"/>
                  <a:gd name="T89" fmla="*/ 18 h 74"/>
                  <a:gd name="T90" fmla="*/ 47 w 83"/>
                  <a:gd name="T91" fmla="*/ 21 h 74"/>
                  <a:gd name="T92" fmla="*/ 43 w 83"/>
                  <a:gd name="T93" fmla="*/ 24 h 74"/>
                  <a:gd name="T94" fmla="*/ 41 w 83"/>
                  <a:gd name="T95" fmla="*/ 30 h 74"/>
                  <a:gd name="T96" fmla="*/ 38 w 83"/>
                  <a:gd name="T97" fmla="*/ 30 h 74"/>
                  <a:gd name="T98" fmla="*/ 34 w 83"/>
                  <a:gd name="T99" fmla="*/ 32 h 74"/>
                  <a:gd name="T100" fmla="*/ 30 w 83"/>
                  <a:gd name="T101" fmla="*/ 33 h 74"/>
                  <a:gd name="T102" fmla="*/ 27 w 83"/>
                  <a:gd name="T103" fmla="*/ 37 h 74"/>
                  <a:gd name="T104" fmla="*/ 22 w 83"/>
                  <a:gd name="T105" fmla="*/ 42 h 74"/>
                  <a:gd name="T106" fmla="*/ 13 w 83"/>
                  <a:gd name="T107" fmla="*/ 43 h 74"/>
                  <a:gd name="T108" fmla="*/ 0 w 83"/>
                  <a:gd name="T109" fmla="*/ 40 h 74"/>
                  <a:gd name="T110" fmla="*/ 3 w 83"/>
                  <a:gd name="T111" fmla="*/ 46 h 74"/>
                  <a:gd name="T112" fmla="*/ 8 w 83"/>
                  <a:gd name="T113" fmla="*/ 5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3" h="74">
                    <a:moveTo>
                      <a:pt x="8" y="51"/>
                    </a:moveTo>
                    <a:cubicBezTo>
                      <a:pt x="8" y="52"/>
                      <a:pt x="8" y="53"/>
                      <a:pt x="9" y="54"/>
                    </a:cubicBezTo>
                    <a:cubicBezTo>
                      <a:pt x="10" y="55"/>
                      <a:pt x="11" y="56"/>
                      <a:pt x="11" y="57"/>
                    </a:cubicBezTo>
                    <a:cubicBezTo>
                      <a:pt x="11" y="58"/>
                      <a:pt x="6" y="60"/>
                      <a:pt x="5" y="61"/>
                    </a:cubicBezTo>
                    <a:cubicBezTo>
                      <a:pt x="4" y="61"/>
                      <a:pt x="3" y="62"/>
                      <a:pt x="3" y="64"/>
                    </a:cubicBezTo>
                    <a:cubicBezTo>
                      <a:pt x="3" y="66"/>
                      <a:pt x="3" y="66"/>
                      <a:pt x="6" y="66"/>
                    </a:cubicBezTo>
                    <a:cubicBezTo>
                      <a:pt x="8" y="65"/>
                      <a:pt x="11" y="65"/>
                      <a:pt x="13" y="64"/>
                    </a:cubicBezTo>
                    <a:cubicBezTo>
                      <a:pt x="15" y="64"/>
                      <a:pt x="17" y="64"/>
                      <a:pt x="19" y="65"/>
                    </a:cubicBezTo>
                    <a:cubicBezTo>
                      <a:pt x="20" y="65"/>
                      <a:pt x="22" y="65"/>
                      <a:pt x="23" y="65"/>
                    </a:cubicBezTo>
                    <a:cubicBezTo>
                      <a:pt x="25" y="65"/>
                      <a:pt x="26" y="64"/>
                      <a:pt x="28" y="64"/>
                    </a:cubicBezTo>
                    <a:cubicBezTo>
                      <a:pt x="29" y="64"/>
                      <a:pt x="29" y="66"/>
                      <a:pt x="29" y="67"/>
                    </a:cubicBezTo>
                    <a:cubicBezTo>
                      <a:pt x="30" y="68"/>
                      <a:pt x="31" y="68"/>
                      <a:pt x="32" y="69"/>
                    </a:cubicBezTo>
                    <a:cubicBezTo>
                      <a:pt x="32" y="70"/>
                      <a:pt x="33" y="72"/>
                      <a:pt x="33" y="73"/>
                    </a:cubicBezTo>
                    <a:cubicBezTo>
                      <a:pt x="35" y="74"/>
                      <a:pt x="34" y="72"/>
                      <a:pt x="34" y="71"/>
                    </a:cubicBezTo>
                    <a:cubicBezTo>
                      <a:pt x="35" y="71"/>
                      <a:pt x="36" y="73"/>
                      <a:pt x="36" y="73"/>
                    </a:cubicBezTo>
                    <a:cubicBezTo>
                      <a:pt x="38" y="72"/>
                      <a:pt x="40" y="70"/>
                      <a:pt x="43" y="71"/>
                    </a:cubicBezTo>
                    <a:cubicBezTo>
                      <a:pt x="44" y="71"/>
                      <a:pt x="45" y="71"/>
                      <a:pt x="46" y="70"/>
                    </a:cubicBezTo>
                    <a:cubicBezTo>
                      <a:pt x="47" y="70"/>
                      <a:pt x="49" y="70"/>
                      <a:pt x="50" y="70"/>
                    </a:cubicBezTo>
                    <a:cubicBezTo>
                      <a:pt x="51" y="69"/>
                      <a:pt x="49" y="64"/>
                      <a:pt x="48" y="64"/>
                    </a:cubicBezTo>
                    <a:cubicBezTo>
                      <a:pt x="47" y="63"/>
                      <a:pt x="46" y="63"/>
                      <a:pt x="46" y="61"/>
                    </a:cubicBezTo>
                    <a:cubicBezTo>
                      <a:pt x="46" y="59"/>
                      <a:pt x="45" y="58"/>
                      <a:pt x="44" y="57"/>
                    </a:cubicBezTo>
                    <a:cubicBezTo>
                      <a:pt x="41" y="56"/>
                      <a:pt x="45" y="54"/>
                      <a:pt x="46" y="52"/>
                    </a:cubicBezTo>
                    <a:cubicBezTo>
                      <a:pt x="47" y="52"/>
                      <a:pt x="47" y="51"/>
                      <a:pt x="49" y="52"/>
                    </a:cubicBezTo>
                    <a:cubicBezTo>
                      <a:pt x="51" y="54"/>
                      <a:pt x="50" y="52"/>
                      <a:pt x="52" y="52"/>
                    </a:cubicBezTo>
                    <a:cubicBezTo>
                      <a:pt x="56" y="51"/>
                      <a:pt x="55" y="48"/>
                      <a:pt x="57" y="46"/>
                    </a:cubicBezTo>
                    <a:cubicBezTo>
                      <a:pt x="58" y="45"/>
                      <a:pt x="60" y="45"/>
                      <a:pt x="60" y="44"/>
                    </a:cubicBezTo>
                    <a:cubicBezTo>
                      <a:pt x="61" y="43"/>
                      <a:pt x="62" y="42"/>
                      <a:pt x="62" y="41"/>
                    </a:cubicBezTo>
                    <a:cubicBezTo>
                      <a:pt x="62" y="40"/>
                      <a:pt x="64" y="39"/>
                      <a:pt x="65" y="39"/>
                    </a:cubicBezTo>
                    <a:cubicBezTo>
                      <a:pt x="66" y="39"/>
                      <a:pt x="66" y="37"/>
                      <a:pt x="66" y="37"/>
                    </a:cubicBezTo>
                    <a:cubicBezTo>
                      <a:pt x="66" y="34"/>
                      <a:pt x="70" y="36"/>
                      <a:pt x="69" y="33"/>
                    </a:cubicBezTo>
                    <a:cubicBezTo>
                      <a:pt x="69" y="30"/>
                      <a:pt x="68" y="29"/>
                      <a:pt x="71" y="27"/>
                    </a:cubicBezTo>
                    <a:cubicBezTo>
                      <a:pt x="72" y="27"/>
                      <a:pt x="67" y="24"/>
                      <a:pt x="66" y="23"/>
                    </a:cubicBezTo>
                    <a:cubicBezTo>
                      <a:pt x="65" y="21"/>
                      <a:pt x="66" y="18"/>
                      <a:pt x="65" y="16"/>
                    </a:cubicBezTo>
                    <a:cubicBezTo>
                      <a:pt x="65" y="13"/>
                      <a:pt x="68" y="13"/>
                      <a:pt x="70" y="14"/>
                    </a:cubicBezTo>
                    <a:cubicBezTo>
                      <a:pt x="71" y="14"/>
                      <a:pt x="73" y="15"/>
                      <a:pt x="74" y="15"/>
                    </a:cubicBezTo>
                    <a:cubicBezTo>
                      <a:pt x="76" y="15"/>
                      <a:pt x="76" y="14"/>
                      <a:pt x="77" y="13"/>
                    </a:cubicBezTo>
                    <a:cubicBezTo>
                      <a:pt x="80" y="13"/>
                      <a:pt x="81" y="13"/>
                      <a:pt x="83" y="10"/>
                    </a:cubicBezTo>
                    <a:cubicBezTo>
                      <a:pt x="80" y="9"/>
                      <a:pt x="77" y="8"/>
                      <a:pt x="76" y="6"/>
                    </a:cubicBezTo>
                    <a:cubicBezTo>
                      <a:pt x="75" y="5"/>
                      <a:pt x="75" y="3"/>
                      <a:pt x="74" y="2"/>
                    </a:cubicBezTo>
                    <a:cubicBezTo>
                      <a:pt x="73" y="1"/>
                      <a:pt x="72" y="1"/>
                      <a:pt x="71" y="0"/>
                    </a:cubicBezTo>
                    <a:cubicBezTo>
                      <a:pt x="69" y="0"/>
                      <a:pt x="66" y="1"/>
                      <a:pt x="65" y="1"/>
                    </a:cubicBezTo>
                    <a:cubicBezTo>
                      <a:pt x="61" y="0"/>
                      <a:pt x="59" y="2"/>
                      <a:pt x="56" y="4"/>
                    </a:cubicBezTo>
                    <a:cubicBezTo>
                      <a:pt x="53" y="5"/>
                      <a:pt x="51" y="5"/>
                      <a:pt x="53" y="8"/>
                    </a:cubicBezTo>
                    <a:cubicBezTo>
                      <a:pt x="55" y="10"/>
                      <a:pt x="53" y="12"/>
                      <a:pt x="51" y="13"/>
                    </a:cubicBezTo>
                    <a:cubicBezTo>
                      <a:pt x="49" y="15"/>
                      <a:pt x="52" y="19"/>
                      <a:pt x="48" y="18"/>
                    </a:cubicBezTo>
                    <a:cubicBezTo>
                      <a:pt x="43" y="18"/>
                      <a:pt x="47" y="19"/>
                      <a:pt x="47" y="21"/>
                    </a:cubicBezTo>
                    <a:cubicBezTo>
                      <a:pt x="48" y="22"/>
                      <a:pt x="44" y="23"/>
                      <a:pt x="43" y="24"/>
                    </a:cubicBezTo>
                    <a:cubicBezTo>
                      <a:pt x="42" y="26"/>
                      <a:pt x="42" y="30"/>
                      <a:pt x="41" y="30"/>
                    </a:cubicBezTo>
                    <a:cubicBezTo>
                      <a:pt x="40" y="31"/>
                      <a:pt x="39" y="30"/>
                      <a:pt x="38" y="30"/>
                    </a:cubicBezTo>
                    <a:cubicBezTo>
                      <a:pt x="36" y="30"/>
                      <a:pt x="35" y="31"/>
                      <a:pt x="34" y="32"/>
                    </a:cubicBezTo>
                    <a:cubicBezTo>
                      <a:pt x="32" y="33"/>
                      <a:pt x="31" y="32"/>
                      <a:pt x="30" y="33"/>
                    </a:cubicBezTo>
                    <a:cubicBezTo>
                      <a:pt x="28" y="34"/>
                      <a:pt x="28" y="35"/>
                      <a:pt x="27" y="37"/>
                    </a:cubicBezTo>
                    <a:cubicBezTo>
                      <a:pt x="27" y="40"/>
                      <a:pt x="25" y="41"/>
                      <a:pt x="22" y="42"/>
                    </a:cubicBezTo>
                    <a:cubicBezTo>
                      <a:pt x="19" y="43"/>
                      <a:pt x="16" y="43"/>
                      <a:pt x="13" y="43"/>
                    </a:cubicBezTo>
                    <a:cubicBezTo>
                      <a:pt x="8" y="43"/>
                      <a:pt x="4" y="42"/>
                      <a:pt x="0" y="40"/>
                    </a:cubicBezTo>
                    <a:cubicBezTo>
                      <a:pt x="1" y="42"/>
                      <a:pt x="2" y="44"/>
                      <a:pt x="3" y="46"/>
                    </a:cubicBezTo>
                    <a:cubicBezTo>
                      <a:pt x="4" y="47"/>
                      <a:pt x="8" y="48"/>
                      <a:pt x="8" y="51"/>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430" name="Freeform 698">
                <a:extLst>
                  <a:ext uri="{FF2B5EF4-FFF2-40B4-BE49-F238E27FC236}">
                    <a16:creationId xmlns:a16="http://schemas.microsoft.com/office/drawing/2014/main" id="{13964930-A8B8-4D48-A5E0-D2A8F0C7AF8A}"/>
                  </a:ext>
                </a:extLst>
              </p:cNvPr>
              <p:cNvSpPr>
                <a:spLocks/>
              </p:cNvSpPr>
              <p:nvPr/>
            </p:nvSpPr>
            <p:spPr bwMode="auto">
              <a:xfrm>
                <a:off x="7240519" y="3572021"/>
                <a:ext cx="350410" cy="248472"/>
              </a:xfrm>
              <a:custGeom>
                <a:avLst/>
                <a:gdLst>
                  <a:gd name="T0" fmla="*/ 72 w 75"/>
                  <a:gd name="T1" fmla="*/ 7 h 53"/>
                  <a:gd name="T2" fmla="*/ 69 w 75"/>
                  <a:gd name="T3" fmla="*/ 8 h 53"/>
                  <a:gd name="T4" fmla="*/ 67 w 75"/>
                  <a:gd name="T5" fmla="*/ 7 h 53"/>
                  <a:gd name="T6" fmla="*/ 62 w 75"/>
                  <a:gd name="T7" fmla="*/ 10 h 53"/>
                  <a:gd name="T8" fmla="*/ 57 w 75"/>
                  <a:gd name="T9" fmla="*/ 11 h 53"/>
                  <a:gd name="T10" fmla="*/ 57 w 75"/>
                  <a:gd name="T11" fmla="*/ 4 h 53"/>
                  <a:gd name="T12" fmla="*/ 54 w 75"/>
                  <a:gd name="T13" fmla="*/ 1 h 53"/>
                  <a:gd name="T14" fmla="*/ 50 w 75"/>
                  <a:gd name="T15" fmla="*/ 6 h 53"/>
                  <a:gd name="T16" fmla="*/ 47 w 75"/>
                  <a:gd name="T17" fmla="*/ 8 h 53"/>
                  <a:gd name="T18" fmla="*/ 44 w 75"/>
                  <a:gd name="T19" fmla="*/ 8 h 53"/>
                  <a:gd name="T20" fmla="*/ 39 w 75"/>
                  <a:gd name="T21" fmla="*/ 10 h 53"/>
                  <a:gd name="T22" fmla="*/ 34 w 75"/>
                  <a:gd name="T23" fmla="*/ 7 h 53"/>
                  <a:gd name="T24" fmla="*/ 28 w 75"/>
                  <a:gd name="T25" fmla="*/ 6 h 53"/>
                  <a:gd name="T26" fmla="*/ 27 w 75"/>
                  <a:gd name="T27" fmla="*/ 8 h 53"/>
                  <a:gd name="T28" fmla="*/ 24 w 75"/>
                  <a:gd name="T29" fmla="*/ 9 h 53"/>
                  <a:gd name="T30" fmla="*/ 21 w 75"/>
                  <a:gd name="T31" fmla="*/ 14 h 53"/>
                  <a:gd name="T32" fmla="*/ 15 w 75"/>
                  <a:gd name="T33" fmla="*/ 17 h 53"/>
                  <a:gd name="T34" fmla="*/ 11 w 75"/>
                  <a:gd name="T35" fmla="*/ 19 h 53"/>
                  <a:gd name="T36" fmla="*/ 5 w 75"/>
                  <a:gd name="T37" fmla="*/ 16 h 53"/>
                  <a:gd name="T38" fmla="*/ 4 w 75"/>
                  <a:gd name="T39" fmla="*/ 23 h 53"/>
                  <a:gd name="T40" fmla="*/ 3 w 75"/>
                  <a:gd name="T41" fmla="*/ 29 h 53"/>
                  <a:gd name="T42" fmla="*/ 2 w 75"/>
                  <a:gd name="T43" fmla="*/ 33 h 53"/>
                  <a:gd name="T44" fmla="*/ 3 w 75"/>
                  <a:gd name="T45" fmla="*/ 37 h 53"/>
                  <a:gd name="T46" fmla="*/ 4 w 75"/>
                  <a:gd name="T47" fmla="*/ 40 h 53"/>
                  <a:gd name="T48" fmla="*/ 8 w 75"/>
                  <a:gd name="T49" fmla="*/ 43 h 53"/>
                  <a:gd name="T50" fmla="*/ 4 w 75"/>
                  <a:gd name="T51" fmla="*/ 49 h 53"/>
                  <a:gd name="T52" fmla="*/ 29 w 75"/>
                  <a:gd name="T53" fmla="*/ 50 h 53"/>
                  <a:gd name="T54" fmla="*/ 32 w 75"/>
                  <a:gd name="T55" fmla="*/ 43 h 53"/>
                  <a:gd name="T56" fmla="*/ 39 w 75"/>
                  <a:gd name="T57" fmla="*/ 40 h 53"/>
                  <a:gd name="T58" fmla="*/ 43 w 75"/>
                  <a:gd name="T59" fmla="*/ 39 h 53"/>
                  <a:gd name="T60" fmla="*/ 45 w 75"/>
                  <a:gd name="T61" fmla="*/ 39 h 53"/>
                  <a:gd name="T62" fmla="*/ 47 w 75"/>
                  <a:gd name="T63" fmla="*/ 33 h 53"/>
                  <a:gd name="T64" fmla="*/ 51 w 75"/>
                  <a:gd name="T65" fmla="*/ 30 h 53"/>
                  <a:gd name="T66" fmla="*/ 51 w 75"/>
                  <a:gd name="T67" fmla="*/ 27 h 53"/>
                  <a:gd name="T68" fmla="*/ 55 w 75"/>
                  <a:gd name="T69" fmla="*/ 26 h 53"/>
                  <a:gd name="T70" fmla="*/ 55 w 75"/>
                  <a:gd name="T71" fmla="*/ 23 h 53"/>
                  <a:gd name="T72" fmla="*/ 58 w 75"/>
                  <a:gd name="T73" fmla="*/ 19 h 53"/>
                  <a:gd name="T74" fmla="*/ 56 w 75"/>
                  <a:gd name="T75" fmla="*/ 14 h 53"/>
                  <a:gd name="T76" fmla="*/ 63 w 75"/>
                  <a:gd name="T77" fmla="*/ 11 h 53"/>
                  <a:gd name="T78" fmla="*/ 70 w 75"/>
                  <a:gd name="T79" fmla="*/ 10 h 53"/>
                  <a:gd name="T80" fmla="*/ 74 w 75"/>
                  <a:gd name="T81" fmla="*/ 9 h 53"/>
                  <a:gd name="T82" fmla="*/ 75 w 75"/>
                  <a:gd name="T83" fmla="*/ 7 h 53"/>
                  <a:gd name="T84" fmla="*/ 72 w 75"/>
                  <a:gd name="T85" fmla="*/ 7 h 53"/>
                  <a:gd name="T86" fmla="*/ 72 w 75"/>
                  <a:gd name="T87" fmla="*/ 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5" h="53">
                    <a:moveTo>
                      <a:pt x="72" y="7"/>
                    </a:moveTo>
                    <a:cubicBezTo>
                      <a:pt x="71" y="7"/>
                      <a:pt x="70" y="9"/>
                      <a:pt x="69" y="8"/>
                    </a:cubicBezTo>
                    <a:cubicBezTo>
                      <a:pt x="68" y="8"/>
                      <a:pt x="68" y="6"/>
                      <a:pt x="67" y="7"/>
                    </a:cubicBezTo>
                    <a:cubicBezTo>
                      <a:pt x="65" y="7"/>
                      <a:pt x="63" y="9"/>
                      <a:pt x="62" y="10"/>
                    </a:cubicBezTo>
                    <a:cubicBezTo>
                      <a:pt x="61" y="10"/>
                      <a:pt x="59" y="12"/>
                      <a:pt x="57" y="11"/>
                    </a:cubicBezTo>
                    <a:cubicBezTo>
                      <a:pt x="56" y="10"/>
                      <a:pt x="59" y="6"/>
                      <a:pt x="57" y="4"/>
                    </a:cubicBezTo>
                    <a:cubicBezTo>
                      <a:pt x="57" y="4"/>
                      <a:pt x="55" y="0"/>
                      <a:pt x="54" y="1"/>
                    </a:cubicBezTo>
                    <a:cubicBezTo>
                      <a:pt x="53" y="3"/>
                      <a:pt x="52" y="5"/>
                      <a:pt x="50" y="6"/>
                    </a:cubicBezTo>
                    <a:cubicBezTo>
                      <a:pt x="48" y="7"/>
                      <a:pt x="47" y="6"/>
                      <a:pt x="47" y="8"/>
                    </a:cubicBezTo>
                    <a:cubicBezTo>
                      <a:pt x="46" y="11"/>
                      <a:pt x="45" y="7"/>
                      <a:pt x="44" y="8"/>
                    </a:cubicBezTo>
                    <a:cubicBezTo>
                      <a:pt x="42" y="9"/>
                      <a:pt x="41" y="10"/>
                      <a:pt x="39" y="10"/>
                    </a:cubicBezTo>
                    <a:cubicBezTo>
                      <a:pt x="37" y="9"/>
                      <a:pt x="35" y="8"/>
                      <a:pt x="34" y="7"/>
                    </a:cubicBezTo>
                    <a:cubicBezTo>
                      <a:pt x="33" y="7"/>
                      <a:pt x="28" y="6"/>
                      <a:pt x="28" y="6"/>
                    </a:cubicBezTo>
                    <a:cubicBezTo>
                      <a:pt x="27" y="7"/>
                      <a:pt x="28" y="8"/>
                      <a:pt x="27" y="8"/>
                    </a:cubicBezTo>
                    <a:cubicBezTo>
                      <a:pt x="26" y="8"/>
                      <a:pt x="24" y="8"/>
                      <a:pt x="24" y="9"/>
                    </a:cubicBezTo>
                    <a:cubicBezTo>
                      <a:pt x="23" y="11"/>
                      <a:pt x="23" y="13"/>
                      <a:pt x="21" y="14"/>
                    </a:cubicBezTo>
                    <a:cubicBezTo>
                      <a:pt x="18" y="16"/>
                      <a:pt x="17" y="15"/>
                      <a:pt x="15" y="17"/>
                    </a:cubicBezTo>
                    <a:cubicBezTo>
                      <a:pt x="14" y="19"/>
                      <a:pt x="12" y="19"/>
                      <a:pt x="11" y="19"/>
                    </a:cubicBezTo>
                    <a:cubicBezTo>
                      <a:pt x="10" y="18"/>
                      <a:pt x="5" y="17"/>
                      <a:pt x="5" y="16"/>
                    </a:cubicBezTo>
                    <a:cubicBezTo>
                      <a:pt x="5" y="19"/>
                      <a:pt x="5" y="21"/>
                      <a:pt x="4" y="23"/>
                    </a:cubicBezTo>
                    <a:cubicBezTo>
                      <a:pt x="2" y="25"/>
                      <a:pt x="0" y="27"/>
                      <a:pt x="3" y="29"/>
                    </a:cubicBezTo>
                    <a:cubicBezTo>
                      <a:pt x="4" y="30"/>
                      <a:pt x="2" y="31"/>
                      <a:pt x="2" y="33"/>
                    </a:cubicBezTo>
                    <a:cubicBezTo>
                      <a:pt x="2" y="34"/>
                      <a:pt x="2" y="36"/>
                      <a:pt x="3" y="37"/>
                    </a:cubicBezTo>
                    <a:cubicBezTo>
                      <a:pt x="3" y="39"/>
                      <a:pt x="2" y="40"/>
                      <a:pt x="4" y="40"/>
                    </a:cubicBezTo>
                    <a:cubicBezTo>
                      <a:pt x="7" y="41"/>
                      <a:pt x="8" y="40"/>
                      <a:pt x="8" y="43"/>
                    </a:cubicBezTo>
                    <a:cubicBezTo>
                      <a:pt x="8" y="45"/>
                      <a:pt x="5" y="48"/>
                      <a:pt x="4" y="49"/>
                    </a:cubicBezTo>
                    <a:cubicBezTo>
                      <a:pt x="12" y="53"/>
                      <a:pt x="21" y="52"/>
                      <a:pt x="29" y="50"/>
                    </a:cubicBezTo>
                    <a:cubicBezTo>
                      <a:pt x="32" y="49"/>
                      <a:pt x="31" y="45"/>
                      <a:pt x="32" y="43"/>
                    </a:cubicBezTo>
                    <a:cubicBezTo>
                      <a:pt x="33" y="41"/>
                      <a:pt x="37" y="42"/>
                      <a:pt x="39" y="40"/>
                    </a:cubicBezTo>
                    <a:cubicBezTo>
                      <a:pt x="40" y="40"/>
                      <a:pt x="41" y="39"/>
                      <a:pt x="43" y="39"/>
                    </a:cubicBezTo>
                    <a:cubicBezTo>
                      <a:pt x="43" y="39"/>
                      <a:pt x="45" y="40"/>
                      <a:pt x="45" y="39"/>
                    </a:cubicBezTo>
                    <a:cubicBezTo>
                      <a:pt x="46" y="37"/>
                      <a:pt x="46" y="35"/>
                      <a:pt x="47" y="33"/>
                    </a:cubicBezTo>
                    <a:cubicBezTo>
                      <a:pt x="48" y="32"/>
                      <a:pt x="52" y="31"/>
                      <a:pt x="51" y="30"/>
                    </a:cubicBezTo>
                    <a:cubicBezTo>
                      <a:pt x="51" y="29"/>
                      <a:pt x="47" y="27"/>
                      <a:pt x="51" y="27"/>
                    </a:cubicBezTo>
                    <a:cubicBezTo>
                      <a:pt x="52" y="27"/>
                      <a:pt x="54" y="28"/>
                      <a:pt x="55" y="26"/>
                    </a:cubicBezTo>
                    <a:cubicBezTo>
                      <a:pt x="55" y="25"/>
                      <a:pt x="54" y="24"/>
                      <a:pt x="55" y="23"/>
                    </a:cubicBezTo>
                    <a:cubicBezTo>
                      <a:pt x="55" y="21"/>
                      <a:pt x="58" y="21"/>
                      <a:pt x="58" y="19"/>
                    </a:cubicBezTo>
                    <a:cubicBezTo>
                      <a:pt x="58" y="17"/>
                      <a:pt x="55" y="16"/>
                      <a:pt x="56" y="14"/>
                    </a:cubicBezTo>
                    <a:cubicBezTo>
                      <a:pt x="58" y="13"/>
                      <a:pt x="61" y="12"/>
                      <a:pt x="63" y="11"/>
                    </a:cubicBezTo>
                    <a:cubicBezTo>
                      <a:pt x="65" y="9"/>
                      <a:pt x="68" y="10"/>
                      <a:pt x="70" y="10"/>
                    </a:cubicBezTo>
                    <a:cubicBezTo>
                      <a:pt x="71" y="10"/>
                      <a:pt x="73" y="10"/>
                      <a:pt x="74" y="9"/>
                    </a:cubicBezTo>
                    <a:cubicBezTo>
                      <a:pt x="74" y="9"/>
                      <a:pt x="75" y="8"/>
                      <a:pt x="75" y="7"/>
                    </a:cubicBezTo>
                    <a:cubicBezTo>
                      <a:pt x="74" y="7"/>
                      <a:pt x="73" y="7"/>
                      <a:pt x="72" y="7"/>
                    </a:cubicBezTo>
                    <a:cubicBezTo>
                      <a:pt x="71" y="8"/>
                      <a:pt x="73" y="7"/>
                      <a:pt x="72" y="7"/>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431" name="Freeform 699">
                <a:extLst>
                  <a:ext uri="{FF2B5EF4-FFF2-40B4-BE49-F238E27FC236}">
                    <a16:creationId xmlns:a16="http://schemas.microsoft.com/office/drawing/2014/main" id="{3DE74D5E-B97F-2144-B06A-7B3FD4698190}"/>
                  </a:ext>
                </a:extLst>
              </p:cNvPr>
              <p:cNvSpPr>
                <a:spLocks/>
              </p:cNvSpPr>
              <p:nvPr/>
            </p:nvSpPr>
            <p:spPr bwMode="auto">
              <a:xfrm>
                <a:off x="7208663" y="3371332"/>
                <a:ext cx="12742" cy="19114"/>
              </a:xfrm>
              <a:custGeom>
                <a:avLst/>
                <a:gdLst>
                  <a:gd name="T0" fmla="*/ 3 w 3"/>
                  <a:gd name="T1" fmla="*/ 2 h 4"/>
                  <a:gd name="T2" fmla="*/ 1 w 3"/>
                  <a:gd name="T3" fmla="*/ 1 h 4"/>
                  <a:gd name="T4" fmla="*/ 3 w 3"/>
                  <a:gd name="T5" fmla="*/ 4 h 4"/>
                  <a:gd name="T6" fmla="*/ 3 w 3"/>
                  <a:gd name="T7" fmla="*/ 2 h 4"/>
                  <a:gd name="T8" fmla="*/ 3 w 3"/>
                  <a:gd name="T9" fmla="*/ 2 h 4"/>
                </a:gdLst>
                <a:ahLst/>
                <a:cxnLst>
                  <a:cxn ang="0">
                    <a:pos x="T0" y="T1"/>
                  </a:cxn>
                  <a:cxn ang="0">
                    <a:pos x="T2" y="T3"/>
                  </a:cxn>
                  <a:cxn ang="0">
                    <a:pos x="T4" y="T5"/>
                  </a:cxn>
                  <a:cxn ang="0">
                    <a:pos x="T6" y="T7"/>
                  </a:cxn>
                  <a:cxn ang="0">
                    <a:pos x="T8" y="T9"/>
                  </a:cxn>
                </a:cxnLst>
                <a:rect l="0" t="0" r="r" b="b"/>
                <a:pathLst>
                  <a:path w="3" h="4">
                    <a:moveTo>
                      <a:pt x="3" y="2"/>
                    </a:moveTo>
                    <a:cubicBezTo>
                      <a:pt x="2" y="2"/>
                      <a:pt x="1" y="0"/>
                      <a:pt x="1" y="1"/>
                    </a:cubicBezTo>
                    <a:cubicBezTo>
                      <a:pt x="0" y="2"/>
                      <a:pt x="2" y="3"/>
                      <a:pt x="3" y="4"/>
                    </a:cubicBezTo>
                    <a:cubicBezTo>
                      <a:pt x="3" y="3"/>
                      <a:pt x="3" y="2"/>
                      <a:pt x="3" y="2"/>
                    </a:cubicBezTo>
                    <a:cubicBezTo>
                      <a:pt x="2" y="1"/>
                      <a:pt x="3" y="2"/>
                      <a:pt x="3" y="2"/>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432" name="Freeform 700">
                <a:extLst>
                  <a:ext uri="{FF2B5EF4-FFF2-40B4-BE49-F238E27FC236}">
                    <a16:creationId xmlns:a16="http://schemas.microsoft.com/office/drawing/2014/main" id="{900C21AA-E3E6-BD43-91A8-3275CFD64982}"/>
                  </a:ext>
                </a:extLst>
              </p:cNvPr>
              <p:cNvSpPr>
                <a:spLocks noEditPoints="1"/>
              </p:cNvSpPr>
              <p:nvPr/>
            </p:nvSpPr>
            <p:spPr bwMode="auto">
              <a:xfrm>
                <a:off x="6913999" y="3076670"/>
                <a:ext cx="947700" cy="453941"/>
              </a:xfrm>
              <a:custGeom>
                <a:avLst/>
                <a:gdLst>
                  <a:gd name="T0" fmla="*/ 194 w 203"/>
                  <a:gd name="T1" fmla="*/ 37 h 97"/>
                  <a:gd name="T2" fmla="*/ 177 w 203"/>
                  <a:gd name="T3" fmla="*/ 31 h 97"/>
                  <a:gd name="T4" fmla="*/ 163 w 203"/>
                  <a:gd name="T5" fmla="*/ 19 h 97"/>
                  <a:gd name="T6" fmla="*/ 154 w 203"/>
                  <a:gd name="T7" fmla="*/ 7 h 97"/>
                  <a:gd name="T8" fmla="*/ 137 w 203"/>
                  <a:gd name="T9" fmla="*/ 10 h 97"/>
                  <a:gd name="T10" fmla="*/ 129 w 203"/>
                  <a:gd name="T11" fmla="*/ 8 h 97"/>
                  <a:gd name="T12" fmla="*/ 112 w 203"/>
                  <a:gd name="T13" fmla="*/ 2 h 97"/>
                  <a:gd name="T14" fmla="*/ 76 w 203"/>
                  <a:gd name="T15" fmla="*/ 10 h 97"/>
                  <a:gd name="T16" fmla="*/ 75 w 203"/>
                  <a:gd name="T17" fmla="*/ 20 h 97"/>
                  <a:gd name="T18" fmla="*/ 74 w 203"/>
                  <a:gd name="T19" fmla="*/ 31 h 97"/>
                  <a:gd name="T20" fmla="*/ 60 w 203"/>
                  <a:gd name="T21" fmla="*/ 29 h 97"/>
                  <a:gd name="T22" fmla="*/ 48 w 203"/>
                  <a:gd name="T23" fmla="*/ 32 h 97"/>
                  <a:gd name="T24" fmla="*/ 37 w 203"/>
                  <a:gd name="T25" fmla="*/ 27 h 97"/>
                  <a:gd name="T26" fmla="*/ 22 w 203"/>
                  <a:gd name="T27" fmla="*/ 25 h 97"/>
                  <a:gd name="T28" fmla="*/ 13 w 203"/>
                  <a:gd name="T29" fmla="*/ 32 h 97"/>
                  <a:gd name="T30" fmla="*/ 3 w 203"/>
                  <a:gd name="T31" fmla="*/ 38 h 97"/>
                  <a:gd name="T32" fmla="*/ 4 w 203"/>
                  <a:gd name="T33" fmla="*/ 47 h 97"/>
                  <a:gd name="T34" fmla="*/ 14 w 203"/>
                  <a:gd name="T35" fmla="*/ 57 h 97"/>
                  <a:gd name="T36" fmla="*/ 17 w 203"/>
                  <a:gd name="T37" fmla="*/ 57 h 97"/>
                  <a:gd name="T38" fmla="*/ 36 w 203"/>
                  <a:gd name="T39" fmla="*/ 63 h 97"/>
                  <a:gd name="T40" fmla="*/ 33 w 203"/>
                  <a:gd name="T41" fmla="*/ 66 h 97"/>
                  <a:gd name="T42" fmla="*/ 22 w 203"/>
                  <a:gd name="T43" fmla="*/ 72 h 97"/>
                  <a:gd name="T44" fmla="*/ 31 w 203"/>
                  <a:gd name="T45" fmla="*/ 82 h 97"/>
                  <a:gd name="T46" fmla="*/ 48 w 203"/>
                  <a:gd name="T47" fmla="*/ 90 h 97"/>
                  <a:gd name="T48" fmla="*/ 50 w 203"/>
                  <a:gd name="T49" fmla="*/ 68 h 97"/>
                  <a:gd name="T50" fmla="*/ 64 w 203"/>
                  <a:gd name="T51" fmla="*/ 62 h 97"/>
                  <a:gd name="T52" fmla="*/ 72 w 203"/>
                  <a:gd name="T53" fmla="*/ 66 h 97"/>
                  <a:gd name="T54" fmla="*/ 84 w 203"/>
                  <a:gd name="T55" fmla="*/ 76 h 97"/>
                  <a:gd name="T56" fmla="*/ 100 w 203"/>
                  <a:gd name="T57" fmla="*/ 81 h 97"/>
                  <a:gd name="T58" fmla="*/ 107 w 203"/>
                  <a:gd name="T59" fmla="*/ 91 h 97"/>
                  <a:gd name="T60" fmla="*/ 123 w 203"/>
                  <a:gd name="T61" fmla="*/ 85 h 97"/>
                  <a:gd name="T62" fmla="*/ 137 w 203"/>
                  <a:gd name="T63" fmla="*/ 83 h 97"/>
                  <a:gd name="T64" fmla="*/ 153 w 203"/>
                  <a:gd name="T65" fmla="*/ 81 h 97"/>
                  <a:gd name="T66" fmla="*/ 172 w 203"/>
                  <a:gd name="T67" fmla="*/ 76 h 97"/>
                  <a:gd name="T68" fmla="*/ 175 w 203"/>
                  <a:gd name="T69" fmla="*/ 66 h 97"/>
                  <a:gd name="T70" fmla="*/ 182 w 203"/>
                  <a:gd name="T71" fmla="*/ 60 h 97"/>
                  <a:gd name="T72" fmla="*/ 193 w 203"/>
                  <a:gd name="T73" fmla="*/ 56 h 97"/>
                  <a:gd name="T74" fmla="*/ 202 w 203"/>
                  <a:gd name="T75" fmla="*/ 44 h 97"/>
                  <a:gd name="T76" fmla="*/ 201 w 203"/>
                  <a:gd name="T77" fmla="*/ 39 h 97"/>
                  <a:gd name="T78" fmla="*/ 140 w 203"/>
                  <a:gd name="T79" fmla="*/ 65 h 97"/>
                  <a:gd name="T80" fmla="*/ 141 w 203"/>
                  <a:gd name="T81" fmla="*/ 59 h 97"/>
                  <a:gd name="T82" fmla="*/ 148 w 203"/>
                  <a:gd name="T83" fmla="*/ 58 h 97"/>
                  <a:gd name="T84" fmla="*/ 156 w 203"/>
                  <a:gd name="T85" fmla="*/ 58 h 97"/>
                  <a:gd name="T86" fmla="*/ 165 w 203"/>
                  <a:gd name="T87" fmla="*/ 5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 h="97">
                    <a:moveTo>
                      <a:pt x="201" y="39"/>
                    </a:moveTo>
                    <a:cubicBezTo>
                      <a:pt x="201" y="38"/>
                      <a:pt x="197" y="39"/>
                      <a:pt x="197" y="39"/>
                    </a:cubicBezTo>
                    <a:cubicBezTo>
                      <a:pt x="195" y="39"/>
                      <a:pt x="194" y="38"/>
                      <a:pt x="194" y="37"/>
                    </a:cubicBezTo>
                    <a:cubicBezTo>
                      <a:pt x="193" y="35"/>
                      <a:pt x="191" y="35"/>
                      <a:pt x="191" y="34"/>
                    </a:cubicBezTo>
                    <a:cubicBezTo>
                      <a:pt x="190" y="33"/>
                      <a:pt x="189" y="30"/>
                      <a:pt x="186" y="30"/>
                    </a:cubicBezTo>
                    <a:cubicBezTo>
                      <a:pt x="183" y="30"/>
                      <a:pt x="180" y="33"/>
                      <a:pt x="177" y="31"/>
                    </a:cubicBezTo>
                    <a:cubicBezTo>
                      <a:pt x="176" y="30"/>
                      <a:pt x="175" y="29"/>
                      <a:pt x="174" y="28"/>
                    </a:cubicBezTo>
                    <a:cubicBezTo>
                      <a:pt x="173" y="28"/>
                      <a:pt x="171" y="31"/>
                      <a:pt x="170" y="31"/>
                    </a:cubicBezTo>
                    <a:cubicBezTo>
                      <a:pt x="169" y="32"/>
                      <a:pt x="163" y="21"/>
                      <a:pt x="163" y="19"/>
                    </a:cubicBezTo>
                    <a:cubicBezTo>
                      <a:pt x="161" y="17"/>
                      <a:pt x="160" y="14"/>
                      <a:pt x="157" y="13"/>
                    </a:cubicBezTo>
                    <a:cubicBezTo>
                      <a:pt x="156" y="12"/>
                      <a:pt x="155" y="11"/>
                      <a:pt x="154" y="11"/>
                    </a:cubicBezTo>
                    <a:cubicBezTo>
                      <a:pt x="152" y="10"/>
                      <a:pt x="154" y="8"/>
                      <a:pt x="154" y="7"/>
                    </a:cubicBezTo>
                    <a:cubicBezTo>
                      <a:pt x="154" y="6"/>
                      <a:pt x="147" y="10"/>
                      <a:pt x="146" y="11"/>
                    </a:cubicBezTo>
                    <a:cubicBezTo>
                      <a:pt x="145" y="11"/>
                      <a:pt x="137" y="14"/>
                      <a:pt x="137" y="13"/>
                    </a:cubicBezTo>
                    <a:cubicBezTo>
                      <a:pt x="137" y="11"/>
                      <a:pt x="139" y="10"/>
                      <a:pt x="137" y="10"/>
                    </a:cubicBezTo>
                    <a:cubicBezTo>
                      <a:pt x="136" y="9"/>
                      <a:pt x="135" y="8"/>
                      <a:pt x="134" y="9"/>
                    </a:cubicBezTo>
                    <a:cubicBezTo>
                      <a:pt x="134" y="9"/>
                      <a:pt x="134" y="10"/>
                      <a:pt x="133" y="9"/>
                    </a:cubicBezTo>
                    <a:cubicBezTo>
                      <a:pt x="131" y="8"/>
                      <a:pt x="132" y="7"/>
                      <a:pt x="129" y="8"/>
                    </a:cubicBezTo>
                    <a:cubicBezTo>
                      <a:pt x="126" y="10"/>
                      <a:pt x="126" y="7"/>
                      <a:pt x="126" y="5"/>
                    </a:cubicBezTo>
                    <a:cubicBezTo>
                      <a:pt x="127" y="1"/>
                      <a:pt x="121" y="0"/>
                      <a:pt x="118" y="0"/>
                    </a:cubicBezTo>
                    <a:cubicBezTo>
                      <a:pt x="116" y="0"/>
                      <a:pt x="114" y="1"/>
                      <a:pt x="112" y="2"/>
                    </a:cubicBezTo>
                    <a:cubicBezTo>
                      <a:pt x="110" y="3"/>
                      <a:pt x="108" y="4"/>
                      <a:pt x="105" y="4"/>
                    </a:cubicBezTo>
                    <a:cubicBezTo>
                      <a:pt x="97" y="6"/>
                      <a:pt x="89" y="9"/>
                      <a:pt x="81" y="9"/>
                    </a:cubicBezTo>
                    <a:cubicBezTo>
                      <a:pt x="79" y="9"/>
                      <a:pt x="77" y="9"/>
                      <a:pt x="76" y="10"/>
                    </a:cubicBezTo>
                    <a:cubicBezTo>
                      <a:pt x="75" y="11"/>
                      <a:pt x="77" y="14"/>
                      <a:pt x="79" y="14"/>
                    </a:cubicBezTo>
                    <a:cubicBezTo>
                      <a:pt x="83" y="17"/>
                      <a:pt x="76" y="16"/>
                      <a:pt x="74" y="17"/>
                    </a:cubicBezTo>
                    <a:cubicBezTo>
                      <a:pt x="72" y="18"/>
                      <a:pt x="75" y="19"/>
                      <a:pt x="75" y="20"/>
                    </a:cubicBezTo>
                    <a:cubicBezTo>
                      <a:pt x="75" y="22"/>
                      <a:pt x="71" y="22"/>
                      <a:pt x="71" y="23"/>
                    </a:cubicBezTo>
                    <a:cubicBezTo>
                      <a:pt x="71" y="26"/>
                      <a:pt x="79" y="25"/>
                      <a:pt x="78" y="29"/>
                    </a:cubicBezTo>
                    <a:cubicBezTo>
                      <a:pt x="77" y="30"/>
                      <a:pt x="76" y="31"/>
                      <a:pt x="74" y="31"/>
                    </a:cubicBezTo>
                    <a:cubicBezTo>
                      <a:pt x="73" y="31"/>
                      <a:pt x="70" y="31"/>
                      <a:pt x="69" y="31"/>
                    </a:cubicBezTo>
                    <a:cubicBezTo>
                      <a:pt x="67" y="32"/>
                      <a:pt x="68" y="33"/>
                      <a:pt x="66" y="32"/>
                    </a:cubicBezTo>
                    <a:cubicBezTo>
                      <a:pt x="64" y="31"/>
                      <a:pt x="62" y="29"/>
                      <a:pt x="60" y="29"/>
                    </a:cubicBezTo>
                    <a:cubicBezTo>
                      <a:pt x="59" y="28"/>
                      <a:pt x="57" y="30"/>
                      <a:pt x="56" y="30"/>
                    </a:cubicBezTo>
                    <a:cubicBezTo>
                      <a:pt x="54" y="29"/>
                      <a:pt x="53" y="29"/>
                      <a:pt x="51" y="30"/>
                    </a:cubicBezTo>
                    <a:cubicBezTo>
                      <a:pt x="50" y="31"/>
                      <a:pt x="49" y="33"/>
                      <a:pt x="48" y="32"/>
                    </a:cubicBezTo>
                    <a:cubicBezTo>
                      <a:pt x="47" y="32"/>
                      <a:pt x="44" y="29"/>
                      <a:pt x="43" y="30"/>
                    </a:cubicBezTo>
                    <a:cubicBezTo>
                      <a:pt x="42" y="30"/>
                      <a:pt x="42" y="33"/>
                      <a:pt x="41" y="31"/>
                    </a:cubicBezTo>
                    <a:cubicBezTo>
                      <a:pt x="40" y="29"/>
                      <a:pt x="39" y="28"/>
                      <a:pt x="37" y="27"/>
                    </a:cubicBezTo>
                    <a:cubicBezTo>
                      <a:pt x="35" y="26"/>
                      <a:pt x="33" y="26"/>
                      <a:pt x="32" y="25"/>
                    </a:cubicBezTo>
                    <a:cubicBezTo>
                      <a:pt x="29" y="24"/>
                      <a:pt x="29" y="26"/>
                      <a:pt x="27" y="26"/>
                    </a:cubicBezTo>
                    <a:cubicBezTo>
                      <a:pt x="25" y="27"/>
                      <a:pt x="24" y="24"/>
                      <a:pt x="22" y="25"/>
                    </a:cubicBezTo>
                    <a:cubicBezTo>
                      <a:pt x="21" y="26"/>
                      <a:pt x="21" y="27"/>
                      <a:pt x="20" y="27"/>
                    </a:cubicBezTo>
                    <a:cubicBezTo>
                      <a:pt x="19" y="28"/>
                      <a:pt x="17" y="28"/>
                      <a:pt x="16" y="28"/>
                    </a:cubicBezTo>
                    <a:cubicBezTo>
                      <a:pt x="15" y="29"/>
                      <a:pt x="13" y="31"/>
                      <a:pt x="13" y="32"/>
                    </a:cubicBezTo>
                    <a:cubicBezTo>
                      <a:pt x="12" y="33"/>
                      <a:pt x="14" y="36"/>
                      <a:pt x="12" y="36"/>
                    </a:cubicBezTo>
                    <a:cubicBezTo>
                      <a:pt x="10" y="37"/>
                      <a:pt x="7" y="31"/>
                      <a:pt x="6" y="34"/>
                    </a:cubicBezTo>
                    <a:cubicBezTo>
                      <a:pt x="5" y="36"/>
                      <a:pt x="4" y="36"/>
                      <a:pt x="3" y="38"/>
                    </a:cubicBezTo>
                    <a:cubicBezTo>
                      <a:pt x="2" y="40"/>
                      <a:pt x="6" y="40"/>
                      <a:pt x="4" y="42"/>
                    </a:cubicBezTo>
                    <a:cubicBezTo>
                      <a:pt x="3" y="43"/>
                      <a:pt x="0" y="45"/>
                      <a:pt x="2" y="46"/>
                    </a:cubicBezTo>
                    <a:cubicBezTo>
                      <a:pt x="3" y="46"/>
                      <a:pt x="4" y="47"/>
                      <a:pt x="4" y="47"/>
                    </a:cubicBezTo>
                    <a:cubicBezTo>
                      <a:pt x="5" y="48"/>
                      <a:pt x="4" y="49"/>
                      <a:pt x="5" y="50"/>
                    </a:cubicBezTo>
                    <a:cubicBezTo>
                      <a:pt x="7" y="51"/>
                      <a:pt x="9" y="49"/>
                      <a:pt x="11" y="51"/>
                    </a:cubicBezTo>
                    <a:cubicBezTo>
                      <a:pt x="12" y="52"/>
                      <a:pt x="14" y="55"/>
                      <a:pt x="14" y="57"/>
                    </a:cubicBezTo>
                    <a:cubicBezTo>
                      <a:pt x="13" y="57"/>
                      <a:pt x="10" y="56"/>
                      <a:pt x="13" y="58"/>
                    </a:cubicBezTo>
                    <a:cubicBezTo>
                      <a:pt x="14" y="59"/>
                      <a:pt x="14" y="60"/>
                      <a:pt x="16" y="58"/>
                    </a:cubicBezTo>
                    <a:cubicBezTo>
                      <a:pt x="16" y="57"/>
                      <a:pt x="16" y="57"/>
                      <a:pt x="17" y="57"/>
                    </a:cubicBezTo>
                    <a:cubicBezTo>
                      <a:pt x="22" y="57"/>
                      <a:pt x="24" y="54"/>
                      <a:pt x="29" y="56"/>
                    </a:cubicBezTo>
                    <a:cubicBezTo>
                      <a:pt x="31" y="57"/>
                      <a:pt x="33" y="54"/>
                      <a:pt x="34" y="56"/>
                    </a:cubicBezTo>
                    <a:cubicBezTo>
                      <a:pt x="35" y="57"/>
                      <a:pt x="37" y="61"/>
                      <a:pt x="36" y="63"/>
                    </a:cubicBezTo>
                    <a:cubicBezTo>
                      <a:pt x="35" y="63"/>
                      <a:pt x="33" y="64"/>
                      <a:pt x="35" y="64"/>
                    </a:cubicBezTo>
                    <a:cubicBezTo>
                      <a:pt x="35" y="65"/>
                      <a:pt x="35" y="65"/>
                      <a:pt x="35" y="65"/>
                    </a:cubicBezTo>
                    <a:cubicBezTo>
                      <a:pt x="34" y="66"/>
                      <a:pt x="33" y="66"/>
                      <a:pt x="33" y="66"/>
                    </a:cubicBezTo>
                    <a:cubicBezTo>
                      <a:pt x="30" y="66"/>
                      <a:pt x="22" y="64"/>
                      <a:pt x="24" y="69"/>
                    </a:cubicBezTo>
                    <a:cubicBezTo>
                      <a:pt x="25" y="71"/>
                      <a:pt x="24" y="71"/>
                      <a:pt x="22" y="70"/>
                    </a:cubicBezTo>
                    <a:cubicBezTo>
                      <a:pt x="20" y="69"/>
                      <a:pt x="21" y="71"/>
                      <a:pt x="22" y="72"/>
                    </a:cubicBezTo>
                    <a:cubicBezTo>
                      <a:pt x="24" y="72"/>
                      <a:pt x="24" y="75"/>
                      <a:pt x="25" y="76"/>
                    </a:cubicBezTo>
                    <a:cubicBezTo>
                      <a:pt x="27" y="77"/>
                      <a:pt x="24" y="79"/>
                      <a:pt x="27" y="79"/>
                    </a:cubicBezTo>
                    <a:cubicBezTo>
                      <a:pt x="28" y="79"/>
                      <a:pt x="30" y="81"/>
                      <a:pt x="31" y="82"/>
                    </a:cubicBezTo>
                    <a:cubicBezTo>
                      <a:pt x="34" y="82"/>
                      <a:pt x="31" y="85"/>
                      <a:pt x="31" y="87"/>
                    </a:cubicBezTo>
                    <a:cubicBezTo>
                      <a:pt x="34" y="85"/>
                      <a:pt x="38" y="82"/>
                      <a:pt x="42" y="85"/>
                    </a:cubicBezTo>
                    <a:cubicBezTo>
                      <a:pt x="44" y="87"/>
                      <a:pt x="45" y="90"/>
                      <a:pt x="48" y="90"/>
                    </a:cubicBezTo>
                    <a:cubicBezTo>
                      <a:pt x="50" y="90"/>
                      <a:pt x="49" y="88"/>
                      <a:pt x="49" y="87"/>
                    </a:cubicBezTo>
                    <a:cubicBezTo>
                      <a:pt x="49" y="84"/>
                      <a:pt x="49" y="81"/>
                      <a:pt x="49" y="78"/>
                    </a:cubicBezTo>
                    <a:cubicBezTo>
                      <a:pt x="49" y="76"/>
                      <a:pt x="48" y="68"/>
                      <a:pt x="50" y="68"/>
                    </a:cubicBezTo>
                    <a:cubicBezTo>
                      <a:pt x="52" y="67"/>
                      <a:pt x="55" y="66"/>
                      <a:pt x="57" y="65"/>
                    </a:cubicBezTo>
                    <a:cubicBezTo>
                      <a:pt x="59" y="65"/>
                      <a:pt x="61" y="64"/>
                      <a:pt x="62" y="64"/>
                    </a:cubicBezTo>
                    <a:cubicBezTo>
                      <a:pt x="63" y="63"/>
                      <a:pt x="62" y="61"/>
                      <a:pt x="64" y="62"/>
                    </a:cubicBezTo>
                    <a:cubicBezTo>
                      <a:pt x="65" y="62"/>
                      <a:pt x="68" y="64"/>
                      <a:pt x="68" y="62"/>
                    </a:cubicBezTo>
                    <a:cubicBezTo>
                      <a:pt x="68" y="61"/>
                      <a:pt x="70" y="60"/>
                      <a:pt x="71" y="62"/>
                    </a:cubicBezTo>
                    <a:cubicBezTo>
                      <a:pt x="72" y="63"/>
                      <a:pt x="71" y="64"/>
                      <a:pt x="72" y="66"/>
                    </a:cubicBezTo>
                    <a:cubicBezTo>
                      <a:pt x="72" y="67"/>
                      <a:pt x="73" y="69"/>
                      <a:pt x="72" y="70"/>
                    </a:cubicBezTo>
                    <a:cubicBezTo>
                      <a:pt x="73" y="71"/>
                      <a:pt x="74" y="71"/>
                      <a:pt x="75" y="72"/>
                    </a:cubicBezTo>
                    <a:cubicBezTo>
                      <a:pt x="78" y="75"/>
                      <a:pt x="80" y="77"/>
                      <a:pt x="84" y="76"/>
                    </a:cubicBezTo>
                    <a:cubicBezTo>
                      <a:pt x="86" y="76"/>
                      <a:pt x="88" y="77"/>
                      <a:pt x="90" y="77"/>
                    </a:cubicBezTo>
                    <a:cubicBezTo>
                      <a:pt x="92" y="77"/>
                      <a:pt x="93" y="75"/>
                      <a:pt x="95" y="75"/>
                    </a:cubicBezTo>
                    <a:cubicBezTo>
                      <a:pt x="97" y="76"/>
                      <a:pt x="99" y="79"/>
                      <a:pt x="100" y="81"/>
                    </a:cubicBezTo>
                    <a:cubicBezTo>
                      <a:pt x="101" y="82"/>
                      <a:pt x="100" y="83"/>
                      <a:pt x="100" y="85"/>
                    </a:cubicBezTo>
                    <a:cubicBezTo>
                      <a:pt x="100" y="87"/>
                      <a:pt x="103" y="88"/>
                      <a:pt x="103" y="90"/>
                    </a:cubicBezTo>
                    <a:cubicBezTo>
                      <a:pt x="103" y="91"/>
                      <a:pt x="106" y="91"/>
                      <a:pt x="107" y="91"/>
                    </a:cubicBezTo>
                    <a:cubicBezTo>
                      <a:pt x="109" y="91"/>
                      <a:pt x="109" y="91"/>
                      <a:pt x="110" y="93"/>
                    </a:cubicBezTo>
                    <a:cubicBezTo>
                      <a:pt x="112" y="97"/>
                      <a:pt x="114" y="92"/>
                      <a:pt x="116" y="90"/>
                    </a:cubicBezTo>
                    <a:cubicBezTo>
                      <a:pt x="117" y="87"/>
                      <a:pt x="121" y="87"/>
                      <a:pt x="123" y="85"/>
                    </a:cubicBezTo>
                    <a:cubicBezTo>
                      <a:pt x="125" y="85"/>
                      <a:pt x="125" y="85"/>
                      <a:pt x="126" y="84"/>
                    </a:cubicBezTo>
                    <a:cubicBezTo>
                      <a:pt x="127" y="81"/>
                      <a:pt x="128" y="82"/>
                      <a:pt x="130" y="82"/>
                    </a:cubicBezTo>
                    <a:cubicBezTo>
                      <a:pt x="132" y="82"/>
                      <a:pt x="136" y="85"/>
                      <a:pt x="137" y="83"/>
                    </a:cubicBezTo>
                    <a:cubicBezTo>
                      <a:pt x="137" y="81"/>
                      <a:pt x="137" y="80"/>
                      <a:pt x="139" y="79"/>
                    </a:cubicBezTo>
                    <a:cubicBezTo>
                      <a:pt x="141" y="78"/>
                      <a:pt x="143" y="80"/>
                      <a:pt x="145" y="80"/>
                    </a:cubicBezTo>
                    <a:cubicBezTo>
                      <a:pt x="147" y="81"/>
                      <a:pt x="151" y="81"/>
                      <a:pt x="153" y="81"/>
                    </a:cubicBezTo>
                    <a:cubicBezTo>
                      <a:pt x="159" y="81"/>
                      <a:pt x="164" y="83"/>
                      <a:pt x="170" y="84"/>
                    </a:cubicBezTo>
                    <a:cubicBezTo>
                      <a:pt x="169" y="82"/>
                      <a:pt x="171" y="81"/>
                      <a:pt x="173" y="79"/>
                    </a:cubicBezTo>
                    <a:cubicBezTo>
                      <a:pt x="174" y="78"/>
                      <a:pt x="173" y="78"/>
                      <a:pt x="172" y="76"/>
                    </a:cubicBezTo>
                    <a:cubicBezTo>
                      <a:pt x="171" y="75"/>
                      <a:pt x="171" y="73"/>
                      <a:pt x="171" y="71"/>
                    </a:cubicBezTo>
                    <a:cubicBezTo>
                      <a:pt x="170" y="71"/>
                      <a:pt x="170" y="67"/>
                      <a:pt x="169" y="68"/>
                    </a:cubicBezTo>
                    <a:cubicBezTo>
                      <a:pt x="170" y="67"/>
                      <a:pt x="173" y="67"/>
                      <a:pt x="175" y="66"/>
                    </a:cubicBezTo>
                    <a:cubicBezTo>
                      <a:pt x="178" y="66"/>
                      <a:pt x="180" y="68"/>
                      <a:pt x="182" y="66"/>
                    </a:cubicBezTo>
                    <a:cubicBezTo>
                      <a:pt x="183" y="66"/>
                      <a:pt x="181" y="65"/>
                      <a:pt x="181" y="64"/>
                    </a:cubicBezTo>
                    <a:cubicBezTo>
                      <a:pt x="180" y="63"/>
                      <a:pt x="181" y="61"/>
                      <a:pt x="182" y="60"/>
                    </a:cubicBezTo>
                    <a:cubicBezTo>
                      <a:pt x="183" y="59"/>
                      <a:pt x="184" y="53"/>
                      <a:pt x="185" y="54"/>
                    </a:cubicBezTo>
                    <a:cubicBezTo>
                      <a:pt x="187" y="55"/>
                      <a:pt x="188" y="56"/>
                      <a:pt x="190" y="56"/>
                    </a:cubicBezTo>
                    <a:cubicBezTo>
                      <a:pt x="191" y="55"/>
                      <a:pt x="192" y="57"/>
                      <a:pt x="193" y="56"/>
                    </a:cubicBezTo>
                    <a:cubicBezTo>
                      <a:pt x="194" y="56"/>
                      <a:pt x="196" y="55"/>
                      <a:pt x="197" y="54"/>
                    </a:cubicBezTo>
                    <a:cubicBezTo>
                      <a:pt x="198" y="53"/>
                      <a:pt x="196" y="51"/>
                      <a:pt x="196" y="49"/>
                    </a:cubicBezTo>
                    <a:cubicBezTo>
                      <a:pt x="197" y="46"/>
                      <a:pt x="200" y="47"/>
                      <a:pt x="202" y="44"/>
                    </a:cubicBezTo>
                    <a:cubicBezTo>
                      <a:pt x="202" y="43"/>
                      <a:pt x="202" y="43"/>
                      <a:pt x="203" y="42"/>
                    </a:cubicBezTo>
                    <a:cubicBezTo>
                      <a:pt x="203" y="41"/>
                      <a:pt x="202" y="40"/>
                      <a:pt x="201" y="39"/>
                    </a:cubicBezTo>
                    <a:cubicBezTo>
                      <a:pt x="201" y="38"/>
                      <a:pt x="202" y="39"/>
                      <a:pt x="201" y="39"/>
                    </a:cubicBezTo>
                    <a:close/>
                    <a:moveTo>
                      <a:pt x="148" y="58"/>
                    </a:moveTo>
                    <a:cubicBezTo>
                      <a:pt x="146" y="58"/>
                      <a:pt x="143" y="61"/>
                      <a:pt x="142" y="62"/>
                    </a:cubicBezTo>
                    <a:cubicBezTo>
                      <a:pt x="141" y="62"/>
                      <a:pt x="140" y="64"/>
                      <a:pt x="140" y="65"/>
                    </a:cubicBezTo>
                    <a:cubicBezTo>
                      <a:pt x="140" y="66"/>
                      <a:pt x="141" y="67"/>
                      <a:pt x="141" y="67"/>
                    </a:cubicBezTo>
                    <a:cubicBezTo>
                      <a:pt x="140" y="68"/>
                      <a:pt x="138" y="64"/>
                      <a:pt x="138" y="63"/>
                    </a:cubicBezTo>
                    <a:cubicBezTo>
                      <a:pt x="138" y="61"/>
                      <a:pt x="139" y="60"/>
                      <a:pt x="141" y="59"/>
                    </a:cubicBezTo>
                    <a:cubicBezTo>
                      <a:pt x="143" y="58"/>
                      <a:pt x="145" y="57"/>
                      <a:pt x="147" y="57"/>
                    </a:cubicBezTo>
                    <a:cubicBezTo>
                      <a:pt x="147" y="57"/>
                      <a:pt x="152" y="58"/>
                      <a:pt x="152" y="58"/>
                    </a:cubicBezTo>
                    <a:cubicBezTo>
                      <a:pt x="151" y="59"/>
                      <a:pt x="148" y="58"/>
                      <a:pt x="148" y="58"/>
                    </a:cubicBezTo>
                    <a:cubicBezTo>
                      <a:pt x="146" y="58"/>
                      <a:pt x="149" y="58"/>
                      <a:pt x="148" y="58"/>
                    </a:cubicBezTo>
                    <a:close/>
                    <a:moveTo>
                      <a:pt x="165" y="59"/>
                    </a:moveTo>
                    <a:cubicBezTo>
                      <a:pt x="164" y="61"/>
                      <a:pt x="157" y="60"/>
                      <a:pt x="156" y="58"/>
                    </a:cubicBezTo>
                    <a:cubicBezTo>
                      <a:pt x="156" y="58"/>
                      <a:pt x="160" y="58"/>
                      <a:pt x="160" y="58"/>
                    </a:cubicBezTo>
                    <a:cubicBezTo>
                      <a:pt x="162" y="58"/>
                      <a:pt x="163" y="58"/>
                      <a:pt x="165" y="57"/>
                    </a:cubicBezTo>
                    <a:cubicBezTo>
                      <a:pt x="165" y="57"/>
                      <a:pt x="165" y="59"/>
                      <a:pt x="165" y="59"/>
                    </a:cubicBezTo>
                    <a:cubicBezTo>
                      <a:pt x="164" y="60"/>
                      <a:pt x="165" y="58"/>
                      <a:pt x="165" y="59"/>
                    </a:cubicBezTo>
                    <a:close/>
                  </a:path>
                </a:pathLst>
              </a:custGeom>
              <a:solidFill>
                <a:schemeClr val="accent1"/>
              </a:solid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433" name="Freeform 701">
                <a:extLst>
                  <a:ext uri="{FF2B5EF4-FFF2-40B4-BE49-F238E27FC236}">
                    <a16:creationId xmlns:a16="http://schemas.microsoft.com/office/drawing/2014/main" id="{13DF5486-569D-AF4E-A524-017D2ED833CD}"/>
                  </a:ext>
                </a:extLst>
              </p:cNvPr>
              <p:cNvSpPr>
                <a:spLocks/>
              </p:cNvSpPr>
              <p:nvPr/>
            </p:nvSpPr>
            <p:spPr bwMode="auto">
              <a:xfrm>
                <a:off x="7426873" y="3642103"/>
                <a:ext cx="654630" cy="697634"/>
              </a:xfrm>
              <a:custGeom>
                <a:avLst/>
                <a:gdLst>
                  <a:gd name="T0" fmla="*/ 121 w 140"/>
                  <a:gd name="T1" fmla="*/ 66 h 149"/>
                  <a:gd name="T2" fmla="*/ 129 w 140"/>
                  <a:gd name="T3" fmla="*/ 54 h 149"/>
                  <a:gd name="T4" fmla="*/ 137 w 140"/>
                  <a:gd name="T5" fmla="*/ 46 h 149"/>
                  <a:gd name="T6" fmla="*/ 135 w 140"/>
                  <a:gd name="T7" fmla="*/ 41 h 149"/>
                  <a:gd name="T8" fmla="*/ 127 w 140"/>
                  <a:gd name="T9" fmla="*/ 37 h 149"/>
                  <a:gd name="T10" fmla="*/ 119 w 140"/>
                  <a:gd name="T11" fmla="*/ 43 h 149"/>
                  <a:gd name="T12" fmla="*/ 106 w 140"/>
                  <a:gd name="T13" fmla="*/ 51 h 149"/>
                  <a:gd name="T14" fmla="*/ 100 w 140"/>
                  <a:gd name="T15" fmla="*/ 45 h 149"/>
                  <a:gd name="T16" fmla="*/ 92 w 140"/>
                  <a:gd name="T17" fmla="*/ 52 h 149"/>
                  <a:gd name="T18" fmla="*/ 77 w 140"/>
                  <a:gd name="T19" fmla="*/ 47 h 149"/>
                  <a:gd name="T20" fmla="*/ 62 w 140"/>
                  <a:gd name="T21" fmla="*/ 41 h 149"/>
                  <a:gd name="T22" fmla="*/ 63 w 140"/>
                  <a:gd name="T23" fmla="*/ 32 h 149"/>
                  <a:gd name="T24" fmla="*/ 52 w 140"/>
                  <a:gd name="T25" fmla="*/ 22 h 149"/>
                  <a:gd name="T26" fmla="*/ 55 w 140"/>
                  <a:gd name="T27" fmla="*/ 12 h 149"/>
                  <a:gd name="T28" fmla="*/ 50 w 140"/>
                  <a:gd name="T29" fmla="*/ 2 h 149"/>
                  <a:gd name="T30" fmla="*/ 40 w 140"/>
                  <a:gd name="T31" fmla="*/ 8 h 149"/>
                  <a:gd name="T32" fmla="*/ 30 w 140"/>
                  <a:gd name="T33" fmla="*/ 12 h 149"/>
                  <a:gd name="T34" fmla="*/ 33 w 140"/>
                  <a:gd name="T35" fmla="*/ 22 h 149"/>
                  <a:gd name="T36" fmla="*/ 29 w 140"/>
                  <a:gd name="T37" fmla="*/ 33 h 149"/>
                  <a:gd name="T38" fmla="*/ 19 w 140"/>
                  <a:gd name="T39" fmla="*/ 44 h 149"/>
                  <a:gd name="T40" fmla="*/ 7 w 140"/>
                  <a:gd name="T41" fmla="*/ 50 h 149"/>
                  <a:gd name="T42" fmla="*/ 14 w 140"/>
                  <a:gd name="T43" fmla="*/ 64 h 149"/>
                  <a:gd name="T44" fmla="*/ 5 w 140"/>
                  <a:gd name="T45" fmla="*/ 64 h 149"/>
                  <a:gd name="T46" fmla="*/ 11 w 140"/>
                  <a:gd name="T47" fmla="*/ 72 h 149"/>
                  <a:gd name="T48" fmla="*/ 11 w 140"/>
                  <a:gd name="T49" fmla="*/ 82 h 149"/>
                  <a:gd name="T50" fmla="*/ 19 w 140"/>
                  <a:gd name="T51" fmla="*/ 78 h 149"/>
                  <a:gd name="T52" fmla="*/ 23 w 140"/>
                  <a:gd name="T53" fmla="*/ 75 h 149"/>
                  <a:gd name="T54" fmla="*/ 22 w 140"/>
                  <a:gd name="T55" fmla="*/ 78 h 149"/>
                  <a:gd name="T56" fmla="*/ 24 w 140"/>
                  <a:gd name="T57" fmla="*/ 82 h 149"/>
                  <a:gd name="T58" fmla="*/ 24 w 140"/>
                  <a:gd name="T59" fmla="*/ 95 h 149"/>
                  <a:gd name="T60" fmla="*/ 26 w 140"/>
                  <a:gd name="T61" fmla="*/ 107 h 149"/>
                  <a:gd name="T62" fmla="*/ 39 w 140"/>
                  <a:gd name="T63" fmla="*/ 134 h 149"/>
                  <a:gd name="T64" fmla="*/ 50 w 140"/>
                  <a:gd name="T65" fmla="*/ 143 h 149"/>
                  <a:gd name="T66" fmla="*/ 57 w 140"/>
                  <a:gd name="T67" fmla="*/ 132 h 149"/>
                  <a:gd name="T68" fmla="*/ 65 w 140"/>
                  <a:gd name="T69" fmla="*/ 107 h 149"/>
                  <a:gd name="T70" fmla="*/ 81 w 140"/>
                  <a:gd name="T71" fmla="*/ 93 h 149"/>
                  <a:gd name="T72" fmla="*/ 91 w 140"/>
                  <a:gd name="T73" fmla="*/ 84 h 149"/>
                  <a:gd name="T74" fmla="*/ 98 w 140"/>
                  <a:gd name="T75" fmla="*/ 74 h 149"/>
                  <a:gd name="T76" fmla="*/ 101 w 140"/>
                  <a:gd name="T77" fmla="*/ 78 h 149"/>
                  <a:gd name="T78" fmla="*/ 100 w 140"/>
                  <a:gd name="T79" fmla="*/ 58 h 149"/>
                  <a:gd name="T80" fmla="*/ 104 w 140"/>
                  <a:gd name="T81" fmla="*/ 57 h 149"/>
                  <a:gd name="T82" fmla="*/ 114 w 140"/>
                  <a:gd name="T83" fmla="*/ 60 h 149"/>
                  <a:gd name="T84" fmla="*/ 115 w 140"/>
                  <a:gd name="T85" fmla="*/ 68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0" h="149">
                    <a:moveTo>
                      <a:pt x="117" y="76"/>
                    </a:moveTo>
                    <a:cubicBezTo>
                      <a:pt x="121" y="77"/>
                      <a:pt x="119" y="73"/>
                      <a:pt x="120" y="71"/>
                    </a:cubicBezTo>
                    <a:cubicBezTo>
                      <a:pt x="120" y="69"/>
                      <a:pt x="121" y="67"/>
                      <a:pt x="121" y="66"/>
                    </a:cubicBezTo>
                    <a:cubicBezTo>
                      <a:pt x="122" y="65"/>
                      <a:pt x="124" y="67"/>
                      <a:pt x="125" y="65"/>
                    </a:cubicBezTo>
                    <a:cubicBezTo>
                      <a:pt x="126" y="63"/>
                      <a:pt x="126" y="61"/>
                      <a:pt x="126" y="59"/>
                    </a:cubicBezTo>
                    <a:cubicBezTo>
                      <a:pt x="127" y="57"/>
                      <a:pt x="129" y="56"/>
                      <a:pt x="129" y="54"/>
                    </a:cubicBezTo>
                    <a:cubicBezTo>
                      <a:pt x="129" y="52"/>
                      <a:pt x="132" y="50"/>
                      <a:pt x="133" y="49"/>
                    </a:cubicBezTo>
                    <a:cubicBezTo>
                      <a:pt x="136" y="46"/>
                      <a:pt x="135" y="49"/>
                      <a:pt x="137" y="50"/>
                    </a:cubicBezTo>
                    <a:cubicBezTo>
                      <a:pt x="137" y="50"/>
                      <a:pt x="137" y="46"/>
                      <a:pt x="137" y="46"/>
                    </a:cubicBezTo>
                    <a:cubicBezTo>
                      <a:pt x="137" y="45"/>
                      <a:pt x="140" y="45"/>
                      <a:pt x="138" y="43"/>
                    </a:cubicBezTo>
                    <a:cubicBezTo>
                      <a:pt x="137" y="43"/>
                      <a:pt x="135" y="43"/>
                      <a:pt x="134" y="43"/>
                    </a:cubicBezTo>
                    <a:cubicBezTo>
                      <a:pt x="134" y="42"/>
                      <a:pt x="135" y="41"/>
                      <a:pt x="135" y="41"/>
                    </a:cubicBezTo>
                    <a:cubicBezTo>
                      <a:pt x="136" y="40"/>
                      <a:pt x="135" y="39"/>
                      <a:pt x="134" y="38"/>
                    </a:cubicBezTo>
                    <a:cubicBezTo>
                      <a:pt x="133" y="37"/>
                      <a:pt x="133" y="37"/>
                      <a:pt x="132" y="38"/>
                    </a:cubicBezTo>
                    <a:cubicBezTo>
                      <a:pt x="130" y="39"/>
                      <a:pt x="129" y="38"/>
                      <a:pt x="127" y="37"/>
                    </a:cubicBezTo>
                    <a:cubicBezTo>
                      <a:pt x="126" y="37"/>
                      <a:pt x="124" y="39"/>
                      <a:pt x="124" y="40"/>
                    </a:cubicBezTo>
                    <a:cubicBezTo>
                      <a:pt x="123" y="41"/>
                      <a:pt x="122" y="40"/>
                      <a:pt x="121" y="41"/>
                    </a:cubicBezTo>
                    <a:cubicBezTo>
                      <a:pt x="120" y="41"/>
                      <a:pt x="119" y="42"/>
                      <a:pt x="119" y="43"/>
                    </a:cubicBezTo>
                    <a:cubicBezTo>
                      <a:pt x="117" y="45"/>
                      <a:pt x="116" y="46"/>
                      <a:pt x="114" y="45"/>
                    </a:cubicBezTo>
                    <a:cubicBezTo>
                      <a:pt x="113" y="46"/>
                      <a:pt x="114" y="48"/>
                      <a:pt x="115" y="49"/>
                    </a:cubicBezTo>
                    <a:cubicBezTo>
                      <a:pt x="117" y="53"/>
                      <a:pt x="108" y="50"/>
                      <a:pt x="106" y="51"/>
                    </a:cubicBezTo>
                    <a:cubicBezTo>
                      <a:pt x="105" y="52"/>
                      <a:pt x="102" y="51"/>
                      <a:pt x="101" y="50"/>
                    </a:cubicBezTo>
                    <a:cubicBezTo>
                      <a:pt x="100" y="49"/>
                      <a:pt x="101" y="47"/>
                      <a:pt x="101" y="47"/>
                    </a:cubicBezTo>
                    <a:cubicBezTo>
                      <a:pt x="101" y="47"/>
                      <a:pt x="101" y="44"/>
                      <a:pt x="100" y="45"/>
                    </a:cubicBezTo>
                    <a:cubicBezTo>
                      <a:pt x="98" y="45"/>
                      <a:pt x="96" y="45"/>
                      <a:pt x="96" y="48"/>
                    </a:cubicBezTo>
                    <a:cubicBezTo>
                      <a:pt x="97" y="49"/>
                      <a:pt x="98" y="52"/>
                      <a:pt x="97" y="52"/>
                    </a:cubicBezTo>
                    <a:cubicBezTo>
                      <a:pt x="95" y="52"/>
                      <a:pt x="94" y="54"/>
                      <a:pt x="92" y="52"/>
                    </a:cubicBezTo>
                    <a:cubicBezTo>
                      <a:pt x="91" y="50"/>
                      <a:pt x="90" y="53"/>
                      <a:pt x="89" y="52"/>
                    </a:cubicBezTo>
                    <a:cubicBezTo>
                      <a:pt x="86" y="51"/>
                      <a:pt x="85" y="51"/>
                      <a:pt x="82" y="50"/>
                    </a:cubicBezTo>
                    <a:cubicBezTo>
                      <a:pt x="80" y="49"/>
                      <a:pt x="79" y="47"/>
                      <a:pt x="77" y="47"/>
                    </a:cubicBezTo>
                    <a:cubicBezTo>
                      <a:pt x="74" y="48"/>
                      <a:pt x="74" y="47"/>
                      <a:pt x="72" y="46"/>
                    </a:cubicBezTo>
                    <a:cubicBezTo>
                      <a:pt x="70" y="45"/>
                      <a:pt x="68" y="46"/>
                      <a:pt x="67" y="45"/>
                    </a:cubicBezTo>
                    <a:cubicBezTo>
                      <a:pt x="65" y="43"/>
                      <a:pt x="63" y="42"/>
                      <a:pt x="62" y="41"/>
                    </a:cubicBezTo>
                    <a:cubicBezTo>
                      <a:pt x="60" y="40"/>
                      <a:pt x="59" y="40"/>
                      <a:pt x="60" y="38"/>
                    </a:cubicBezTo>
                    <a:cubicBezTo>
                      <a:pt x="61" y="37"/>
                      <a:pt x="60" y="35"/>
                      <a:pt x="62" y="34"/>
                    </a:cubicBezTo>
                    <a:cubicBezTo>
                      <a:pt x="64" y="33"/>
                      <a:pt x="65" y="34"/>
                      <a:pt x="63" y="32"/>
                    </a:cubicBezTo>
                    <a:cubicBezTo>
                      <a:pt x="61" y="31"/>
                      <a:pt x="59" y="29"/>
                      <a:pt x="57" y="28"/>
                    </a:cubicBezTo>
                    <a:cubicBezTo>
                      <a:pt x="56" y="28"/>
                      <a:pt x="55" y="26"/>
                      <a:pt x="53" y="26"/>
                    </a:cubicBezTo>
                    <a:cubicBezTo>
                      <a:pt x="53" y="26"/>
                      <a:pt x="53" y="23"/>
                      <a:pt x="52" y="22"/>
                    </a:cubicBezTo>
                    <a:cubicBezTo>
                      <a:pt x="47" y="17"/>
                      <a:pt x="57" y="23"/>
                      <a:pt x="57" y="19"/>
                    </a:cubicBezTo>
                    <a:cubicBezTo>
                      <a:pt x="57" y="17"/>
                      <a:pt x="56" y="17"/>
                      <a:pt x="54" y="15"/>
                    </a:cubicBezTo>
                    <a:cubicBezTo>
                      <a:pt x="53" y="14"/>
                      <a:pt x="53" y="13"/>
                      <a:pt x="55" y="12"/>
                    </a:cubicBezTo>
                    <a:cubicBezTo>
                      <a:pt x="57" y="12"/>
                      <a:pt x="56" y="9"/>
                      <a:pt x="58" y="8"/>
                    </a:cubicBezTo>
                    <a:cubicBezTo>
                      <a:pt x="59" y="7"/>
                      <a:pt x="61" y="6"/>
                      <a:pt x="60" y="4"/>
                    </a:cubicBezTo>
                    <a:cubicBezTo>
                      <a:pt x="58" y="1"/>
                      <a:pt x="53" y="0"/>
                      <a:pt x="50" y="2"/>
                    </a:cubicBezTo>
                    <a:cubicBezTo>
                      <a:pt x="49" y="3"/>
                      <a:pt x="49" y="3"/>
                      <a:pt x="47" y="4"/>
                    </a:cubicBezTo>
                    <a:cubicBezTo>
                      <a:pt x="46" y="4"/>
                      <a:pt x="46" y="6"/>
                      <a:pt x="45" y="7"/>
                    </a:cubicBezTo>
                    <a:cubicBezTo>
                      <a:pt x="43" y="8"/>
                      <a:pt x="41" y="7"/>
                      <a:pt x="40" y="8"/>
                    </a:cubicBezTo>
                    <a:cubicBezTo>
                      <a:pt x="39" y="9"/>
                      <a:pt x="37" y="9"/>
                      <a:pt x="35" y="8"/>
                    </a:cubicBezTo>
                    <a:cubicBezTo>
                      <a:pt x="33" y="8"/>
                      <a:pt x="32" y="7"/>
                      <a:pt x="30" y="8"/>
                    </a:cubicBezTo>
                    <a:cubicBezTo>
                      <a:pt x="28" y="8"/>
                      <a:pt x="29" y="11"/>
                      <a:pt x="30" y="12"/>
                    </a:cubicBezTo>
                    <a:cubicBezTo>
                      <a:pt x="30" y="14"/>
                      <a:pt x="30" y="16"/>
                      <a:pt x="30" y="17"/>
                    </a:cubicBezTo>
                    <a:cubicBezTo>
                      <a:pt x="31" y="19"/>
                      <a:pt x="33" y="19"/>
                      <a:pt x="35" y="20"/>
                    </a:cubicBezTo>
                    <a:cubicBezTo>
                      <a:pt x="36" y="22"/>
                      <a:pt x="34" y="22"/>
                      <a:pt x="33" y="22"/>
                    </a:cubicBezTo>
                    <a:cubicBezTo>
                      <a:pt x="32" y="24"/>
                      <a:pt x="33" y="26"/>
                      <a:pt x="33" y="28"/>
                    </a:cubicBezTo>
                    <a:cubicBezTo>
                      <a:pt x="33" y="29"/>
                      <a:pt x="31" y="29"/>
                      <a:pt x="31" y="29"/>
                    </a:cubicBezTo>
                    <a:cubicBezTo>
                      <a:pt x="29" y="30"/>
                      <a:pt x="31" y="33"/>
                      <a:pt x="29" y="33"/>
                    </a:cubicBezTo>
                    <a:cubicBezTo>
                      <a:pt x="27" y="34"/>
                      <a:pt x="26" y="35"/>
                      <a:pt x="26" y="36"/>
                    </a:cubicBezTo>
                    <a:cubicBezTo>
                      <a:pt x="25" y="38"/>
                      <a:pt x="24" y="38"/>
                      <a:pt x="22" y="39"/>
                    </a:cubicBezTo>
                    <a:cubicBezTo>
                      <a:pt x="20" y="40"/>
                      <a:pt x="20" y="43"/>
                      <a:pt x="19" y="44"/>
                    </a:cubicBezTo>
                    <a:cubicBezTo>
                      <a:pt x="18" y="46"/>
                      <a:pt x="16" y="45"/>
                      <a:pt x="15" y="47"/>
                    </a:cubicBezTo>
                    <a:cubicBezTo>
                      <a:pt x="13" y="48"/>
                      <a:pt x="12" y="44"/>
                      <a:pt x="11" y="46"/>
                    </a:cubicBezTo>
                    <a:cubicBezTo>
                      <a:pt x="10" y="47"/>
                      <a:pt x="6" y="49"/>
                      <a:pt x="7" y="50"/>
                    </a:cubicBezTo>
                    <a:cubicBezTo>
                      <a:pt x="7" y="52"/>
                      <a:pt x="10" y="52"/>
                      <a:pt x="10" y="54"/>
                    </a:cubicBezTo>
                    <a:cubicBezTo>
                      <a:pt x="9" y="57"/>
                      <a:pt x="11" y="57"/>
                      <a:pt x="13" y="58"/>
                    </a:cubicBezTo>
                    <a:cubicBezTo>
                      <a:pt x="13" y="60"/>
                      <a:pt x="14" y="62"/>
                      <a:pt x="14" y="64"/>
                    </a:cubicBezTo>
                    <a:cubicBezTo>
                      <a:pt x="14" y="64"/>
                      <a:pt x="11" y="64"/>
                      <a:pt x="10" y="64"/>
                    </a:cubicBezTo>
                    <a:cubicBezTo>
                      <a:pt x="9" y="64"/>
                      <a:pt x="8" y="65"/>
                      <a:pt x="7" y="65"/>
                    </a:cubicBezTo>
                    <a:cubicBezTo>
                      <a:pt x="7" y="65"/>
                      <a:pt x="6" y="64"/>
                      <a:pt x="5" y="64"/>
                    </a:cubicBezTo>
                    <a:cubicBezTo>
                      <a:pt x="4" y="64"/>
                      <a:pt x="0" y="66"/>
                      <a:pt x="0" y="67"/>
                    </a:cubicBezTo>
                    <a:cubicBezTo>
                      <a:pt x="2" y="69"/>
                      <a:pt x="3" y="70"/>
                      <a:pt x="5" y="72"/>
                    </a:cubicBezTo>
                    <a:cubicBezTo>
                      <a:pt x="5" y="72"/>
                      <a:pt x="11" y="72"/>
                      <a:pt x="11" y="72"/>
                    </a:cubicBezTo>
                    <a:cubicBezTo>
                      <a:pt x="11" y="73"/>
                      <a:pt x="9" y="74"/>
                      <a:pt x="8" y="74"/>
                    </a:cubicBezTo>
                    <a:cubicBezTo>
                      <a:pt x="7" y="75"/>
                      <a:pt x="4" y="73"/>
                      <a:pt x="4" y="75"/>
                    </a:cubicBezTo>
                    <a:cubicBezTo>
                      <a:pt x="4" y="77"/>
                      <a:pt x="9" y="80"/>
                      <a:pt x="11" y="82"/>
                    </a:cubicBezTo>
                    <a:cubicBezTo>
                      <a:pt x="12" y="83"/>
                      <a:pt x="13" y="83"/>
                      <a:pt x="15" y="83"/>
                    </a:cubicBezTo>
                    <a:cubicBezTo>
                      <a:pt x="17" y="82"/>
                      <a:pt x="20" y="81"/>
                      <a:pt x="21" y="79"/>
                    </a:cubicBezTo>
                    <a:cubicBezTo>
                      <a:pt x="21" y="79"/>
                      <a:pt x="20" y="78"/>
                      <a:pt x="19" y="78"/>
                    </a:cubicBezTo>
                    <a:cubicBezTo>
                      <a:pt x="19" y="77"/>
                      <a:pt x="20" y="77"/>
                      <a:pt x="20" y="77"/>
                    </a:cubicBezTo>
                    <a:cubicBezTo>
                      <a:pt x="21" y="76"/>
                      <a:pt x="20" y="75"/>
                      <a:pt x="21" y="75"/>
                    </a:cubicBezTo>
                    <a:cubicBezTo>
                      <a:pt x="21" y="75"/>
                      <a:pt x="23" y="75"/>
                      <a:pt x="23" y="75"/>
                    </a:cubicBezTo>
                    <a:cubicBezTo>
                      <a:pt x="23" y="76"/>
                      <a:pt x="21" y="76"/>
                      <a:pt x="22" y="77"/>
                    </a:cubicBezTo>
                    <a:cubicBezTo>
                      <a:pt x="22" y="77"/>
                      <a:pt x="23" y="77"/>
                      <a:pt x="23" y="77"/>
                    </a:cubicBezTo>
                    <a:cubicBezTo>
                      <a:pt x="23" y="78"/>
                      <a:pt x="22" y="78"/>
                      <a:pt x="22" y="78"/>
                    </a:cubicBezTo>
                    <a:cubicBezTo>
                      <a:pt x="21" y="78"/>
                      <a:pt x="23" y="78"/>
                      <a:pt x="23" y="78"/>
                    </a:cubicBezTo>
                    <a:cubicBezTo>
                      <a:pt x="23" y="79"/>
                      <a:pt x="22" y="79"/>
                      <a:pt x="22" y="80"/>
                    </a:cubicBezTo>
                    <a:cubicBezTo>
                      <a:pt x="21" y="80"/>
                      <a:pt x="23" y="81"/>
                      <a:pt x="24" y="82"/>
                    </a:cubicBezTo>
                    <a:cubicBezTo>
                      <a:pt x="25" y="83"/>
                      <a:pt x="23" y="85"/>
                      <a:pt x="22" y="87"/>
                    </a:cubicBezTo>
                    <a:cubicBezTo>
                      <a:pt x="22" y="88"/>
                      <a:pt x="23" y="89"/>
                      <a:pt x="24" y="90"/>
                    </a:cubicBezTo>
                    <a:cubicBezTo>
                      <a:pt x="24" y="92"/>
                      <a:pt x="24" y="93"/>
                      <a:pt x="24" y="95"/>
                    </a:cubicBezTo>
                    <a:cubicBezTo>
                      <a:pt x="24" y="97"/>
                      <a:pt x="23" y="100"/>
                      <a:pt x="23" y="101"/>
                    </a:cubicBezTo>
                    <a:cubicBezTo>
                      <a:pt x="23" y="101"/>
                      <a:pt x="24" y="99"/>
                      <a:pt x="24" y="99"/>
                    </a:cubicBezTo>
                    <a:cubicBezTo>
                      <a:pt x="25" y="100"/>
                      <a:pt x="26" y="106"/>
                      <a:pt x="26" y="107"/>
                    </a:cubicBezTo>
                    <a:cubicBezTo>
                      <a:pt x="27" y="109"/>
                      <a:pt x="29" y="112"/>
                      <a:pt x="30" y="115"/>
                    </a:cubicBezTo>
                    <a:cubicBezTo>
                      <a:pt x="31" y="118"/>
                      <a:pt x="31" y="121"/>
                      <a:pt x="32" y="124"/>
                    </a:cubicBezTo>
                    <a:cubicBezTo>
                      <a:pt x="34" y="128"/>
                      <a:pt x="37" y="131"/>
                      <a:pt x="39" y="134"/>
                    </a:cubicBezTo>
                    <a:cubicBezTo>
                      <a:pt x="40" y="137"/>
                      <a:pt x="40" y="140"/>
                      <a:pt x="41" y="143"/>
                    </a:cubicBezTo>
                    <a:cubicBezTo>
                      <a:pt x="43" y="146"/>
                      <a:pt x="45" y="149"/>
                      <a:pt x="48" y="146"/>
                    </a:cubicBezTo>
                    <a:cubicBezTo>
                      <a:pt x="50" y="145"/>
                      <a:pt x="50" y="144"/>
                      <a:pt x="50" y="143"/>
                    </a:cubicBezTo>
                    <a:cubicBezTo>
                      <a:pt x="50" y="141"/>
                      <a:pt x="52" y="140"/>
                      <a:pt x="53" y="139"/>
                    </a:cubicBezTo>
                    <a:cubicBezTo>
                      <a:pt x="54" y="138"/>
                      <a:pt x="56" y="138"/>
                      <a:pt x="57" y="137"/>
                    </a:cubicBezTo>
                    <a:cubicBezTo>
                      <a:pt x="58" y="136"/>
                      <a:pt x="57" y="133"/>
                      <a:pt x="57" y="132"/>
                    </a:cubicBezTo>
                    <a:cubicBezTo>
                      <a:pt x="56" y="128"/>
                      <a:pt x="61" y="125"/>
                      <a:pt x="60" y="122"/>
                    </a:cubicBezTo>
                    <a:cubicBezTo>
                      <a:pt x="59" y="119"/>
                      <a:pt x="58" y="116"/>
                      <a:pt x="58" y="113"/>
                    </a:cubicBezTo>
                    <a:cubicBezTo>
                      <a:pt x="58" y="109"/>
                      <a:pt x="62" y="108"/>
                      <a:pt x="65" y="107"/>
                    </a:cubicBezTo>
                    <a:cubicBezTo>
                      <a:pt x="66" y="106"/>
                      <a:pt x="69" y="106"/>
                      <a:pt x="69" y="105"/>
                    </a:cubicBezTo>
                    <a:cubicBezTo>
                      <a:pt x="70" y="103"/>
                      <a:pt x="71" y="102"/>
                      <a:pt x="72" y="101"/>
                    </a:cubicBezTo>
                    <a:cubicBezTo>
                      <a:pt x="75" y="98"/>
                      <a:pt x="78" y="95"/>
                      <a:pt x="81" y="93"/>
                    </a:cubicBezTo>
                    <a:cubicBezTo>
                      <a:pt x="82" y="92"/>
                      <a:pt x="83" y="90"/>
                      <a:pt x="84" y="89"/>
                    </a:cubicBezTo>
                    <a:cubicBezTo>
                      <a:pt x="85" y="88"/>
                      <a:pt x="87" y="88"/>
                      <a:pt x="88" y="87"/>
                    </a:cubicBezTo>
                    <a:cubicBezTo>
                      <a:pt x="89" y="86"/>
                      <a:pt x="90" y="85"/>
                      <a:pt x="91" y="84"/>
                    </a:cubicBezTo>
                    <a:cubicBezTo>
                      <a:pt x="92" y="83"/>
                      <a:pt x="90" y="82"/>
                      <a:pt x="90" y="81"/>
                    </a:cubicBezTo>
                    <a:cubicBezTo>
                      <a:pt x="91" y="79"/>
                      <a:pt x="94" y="79"/>
                      <a:pt x="95" y="78"/>
                    </a:cubicBezTo>
                    <a:cubicBezTo>
                      <a:pt x="96" y="78"/>
                      <a:pt x="98" y="75"/>
                      <a:pt x="98" y="74"/>
                    </a:cubicBezTo>
                    <a:cubicBezTo>
                      <a:pt x="98" y="76"/>
                      <a:pt x="96" y="76"/>
                      <a:pt x="97" y="78"/>
                    </a:cubicBezTo>
                    <a:cubicBezTo>
                      <a:pt x="99" y="79"/>
                      <a:pt x="100" y="76"/>
                      <a:pt x="100" y="76"/>
                    </a:cubicBezTo>
                    <a:cubicBezTo>
                      <a:pt x="101" y="77"/>
                      <a:pt x="100" y="78"/>
                      <a:pt x="101" y="78"/>
                    </a:cubicBezTo>
                    <a:cubicBezTo>
                      <a:pt x="102" y="75"/>
                      <a:pt x="101" y="72"/>
                      <a:pt x="99" y="69"/>
                    </a:cubicBezTo>
                    <a:cubicBezTo>
                      <a:pt x="98" y="67"/>
                      <a:pt x="96" y="65"/>
                      <a:pt x="97" y="62"/>
                    </a:cubicBezTo>
                    <a:cubicBezTo>
                      <a:pt x="98" y="59"/>
                      <a:pt x="103" y="61"/>
                      <a:pt x="100" y="58"/>
                    </a:cubicBezTo>
                    <a:cubicBezTo>
                      <a:pt x="99" y="57"/>
                      <a:pt x="97" y="56"/>
                      <a:pt x="98" y="54"/>
                    </a:cubicBezTo>
                    <a:cubicBezTo>
                      <a:pt x="99" y="53"/>
                      <a:pt x="100" y="54"/>
                      <a:pt x="102" y="55"/>
                    </a:cubicBezTo>
                    <a:cubicBezTo>
                      <a:pt x="103" y="56"/>
                      <a:pt x="104" y="55"/>
                      <a:pt x="104" y="57"/>
                    </a:cubicBezTo>
                    <a:cubicBezTo>
                      <a:pt x="104" y="58"/>
                      <a:pt x="104" y="59"/>
                      <a:pt x="106" y="60"/>
                    </a:cubicBezTo>
                    <a:cubicBezTo>
                      <a:pt x="107" y="60"/>
                      <a:pt x="109" y="60"/>
                      <a:pt x="110" y="60"/>
                    </a:cubicBezTo>
                    <a:cubicBezTo>
                      <a:pt x="111" y="60"/>
                      <a:pt x="113" y="61"/>
                      <a:pt x="114" y="60"/>
                    </a:cubicBezTo>
                    <a:cubicBezTo>
                      <a:pt x="119" y="59"/>
                      <a:pt x="115" y="65"/>
                      <a:pt x="113" y="66"/>
                    </a:cubicBezTo>
                    <a:cubicBezTo>
                      <a:pt x="110" y="66"/>
                      <a:pt x="112" y="70"/>
                      <a:pt x="112" y="71"/>
                    </a:cubicBezTo>
                    <a:cubicBezTo>
                      <a:pt x="113" y="71"/>
                      <a:pt x="115" y="67"/>
                      <a:pt x="115" y="68"/>
                    </a:cubicBezTo>
                    <a:cubicBezTo>
                      <a:pt x="115" y="71"/>
                      <a:pt x="117" y="74"/>
                      <a:pt x="117" y="76"/>
                    </a:cubicBezTo>
                    <a:close/>
                  </a:path>
                </a:pathLst>
              </a:custGeom>
              <a:solidFill>
                <a:schemeClr val="accent2"/>
              </a:solid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434" name="Freeform 702">
                <a:extLst>
                  <a:ext uri="{FF2B5EF4-FFF2-40B4-BE49-F238E27FC236}">
                    <a16:creationId xmlns:a16="http://schemas.microsoft.com/office/drawing/2014/main" id="{02DC616C-87E4-E34C-A71C-7B59A2CF675B}"/>
                  </a:ext>
                </a:extLst>
              </p:cNvPr>
              <p:cNvSpPr>
                <a:spLocks/>
              </p:cNvSpPr>
              <p:nvPr/>
            </p:nvSpPr>
            <p:spPr bwMode="auto">
              <a:xfrm>
                <a:off x="7965230" y="3834829"/>
                <a:ext cx="191132" cy="458719"/>
              </a:xfrm>
              <a:custGeom>
                <a:avLst/>
                <a:gdLst>
                  <a:gd name="T0" fmla="*/ 37 w 41"/>
                  <a:gd name="T1" fmla="*/ 37 h 98"/>
                  <a:gd name="T2" fmla="*/ 34 w 41"/>
                  <a:gd name="T3" fmla="*/ 35 h 98"/>
                  <a:gd name="T4" fmla="*/ 31 w 41"/>
                  <a:gd name="T5" fmla="*/ 29 h 98"/>
                  <a:gd name="T6" fmla="*/ 32 w 41"/>
                  <a:gd name="T7" fmla="*/ 25 h 98"/>
                  <a:gd name="T8" fmla="*/ 25 w 41"/>
                  <a:gd name="T9" fmla="*/ 22 h 98"/>
                  <a:gd name="T10" fmla="*/ 30 w 41"/>
                  <a:gd name="T11" fmla="*/ 10 h 98"/>
                  <a:gd name="T12" fmla="*/ 28 w 41"/>
                  <a:gd name="T13" fmla="*/ 6 h 98"/>
                  <a:gd name="T14" fmla="*/ 23 w 41"/>
                  <a:gd name="T15" fmla="*/ 2 h 98"/>
                  <a:gd name="T16" fmla="*/ 22 w 41"/>
                  <a:gd name="T17" fmla="*/ 9 h 98"/>
                  <a:gd name="T18" fmla="*/ 18 w 41"/>
                  <a:gd name="T19" fmla="*/ 9 h 98"/>
                  <a:gd name="T20" fmla="*/ 13 w 41"/>
                  <a:gd name="T21" fmla="*/ 15 h 98"/>
                  <a:gd name="T22" fmla="*/ 11 w 41"/>
                  <a:gd name="T23" fmla="*/ 21 h 98"/>
                  <a:gd name="T24" fmla="*/ 6 w 41"/>
                  <a:gd name="T25" fmla="*/ 25 h 98"/>
                  <a:gd name="T26" fmla="*/ 2 w 41"/>
                  <a:gd name="T27" fmla="*/ 35 h 98"/>
                  <a:gd name="T28" fmla="*/ 0 w 41"/>
                  <a:gd name="T29" fmla="*/ 40 h 98"/>
                  <a:gd name="T30" fmla="*/ 4 w 41"/>
                  <a:gd name="T31" fmla="*/ 44 h 98"/>
                  <a:gd name="T32" fmla="*/ 7 w 41"/>
                  <a:gd name="T33" fmla="*/ 52 h 98"/>
                  <a:gd name="T34" fmla="*/ 11 w 41"/>
                  <a:gd name="T35" fmla="*/ 58 h 98"/>
                  <a:gd name="T36" fmla="*/ 11 w 41"/>
                  <a:gd name="T37" fmla="*/ 64 h 98"/>
                  <a:gd name="T38" fmla="*/ 12 w 41"/>
                  <a:gd name="T39" fmla="*/ 66 h 98"/>
                  <a:gd name="T40" fmla="*/ 14 w 41"/>
                  <a:gd name="T41" fmla="*/ 66 h 98"/>
                  <a:gd name="T42" fmla="*/ 17 w 41"/>
                  <a:gd name="T43" fmla="*/ 65 h 98"/>
                  <a:gd name="T44" fmla="*/ 22 w 41"/>
                  <a:gd name="T45" fmla="*/ 64 h 98"/>
                  <a:gd name="T46" fmla="*/ 25 w 41"/>
                  <a:gd name="T47" fmla="*/ 72 h 98"/>
                  <a:gd name="T48" fmla="*/ 29 w 41"/>
                  <a:gd name="T49" fmla="*/ 80 h 98"/>
                  <a:gd name="T50" fmla="*/ 30 w 41"/>
                  <a:gd name="T51" fmla="*/ 85 h 98"/>
                  <a:gd name="T52" fmla="*/ 29 w 41"/>
                  <a:gd name="T53" fmla="*/ 88 h 98"/>
                  <a:gd name="T54" fmla="*/ 29 w 41"/>
                  <a:gd name="T55" fmla="*/ 98 h 98"/>
                  <a:gd name="T56" fmla="*/ 34 w 41"/>
                  <a:gd name="T57" fmla="*/ 85 h 98"/>
                  <a:gd name="T58" fmla="*/ 28 w 41"/>
                  <a:gd name="T59" fmla="*/ 71 h 98"/>
                  <a:gd name="T60" fmla="*/ 30 w 41"/>
                  <a:gd name="T61" fmla="*/ 65 h 98"/>
                  <a:gd name="T62" fmla="*/ 26 w 41"/>
                  <a:gd name="T63" fmla="*/ 49 h 98"/>
                  <a:gd name="T64" fmla="*/ 34 w 41"/>
                  <a:gd name="T65" fmla="*/ 44 h 98"/>
                  <a:gd name="T66" fmla="*/ 41 w 41"/>
                  <a:gd name="T67" fmla="*/ 3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 h="98">
                    <a:moveTo>
                      <a:pt x="39" y="38"/>
                    </a:moveTo>
                    <a:cubicBezTo>
                      <a:pt x="38" y="38"/>
                      <a:pt x="37" y="39"/>
                      <a:pt x="37" y="37"/>
                    </a:cubicBezTo>
                    <a:cubicBezTo>
                      <a:pt x="37" y="37"/>
                      <a:pt x="37" y="36"/>
                      <a:pt x="37" y="36"/>
                    </a:cubicBezTo>
                    <a:cubicBezTo>
                      <a:pt x="37" y="35"/>
                      <a:pt x="34" y="35"/>
                      <a:pt x="34" y="35"/>
                    </a:cubicBezTo>
                    <a:cubicBezTo>
                      <a:pt x="33" y="34"/>
                      <a:pt x="34" y="32"/>
                      <a:pt x="34" y="31"/>
                    </a:cubicBezTo>
                    <a:cubicBezTo>
                      <a:pt x="35" y="29"/>
                      <a:pt x="32" y="30"/>
                      <a:pt x="31" y="29"/>
                    </a:cubicBezTo>
                    <a:cubicBezTo>
                      <a:pt x="31" y="28"/>
                      <a:pt x="30" y="28"/>
                      <a:pt x="30" y="27"/>
                    </a:cubicBezTo>
                    <a:cubicBezTo>
                      <a:pt x="30" y="26"/>
                      <a:pt x="32" y="25"/>
                      <a:pt x="32" y="25"/>
                    </a:cubicBezTo>
                    <a:cubicBezTo>
                      <a:pt x="31" y="23"/>
                      <a:pt x="25" y="26"/>
                      <a:pt x="24" y="25"/>
                    </a:cubicBezTo>
                    <a:cubicBezTo>
                      <a:pt x="24" y="25"/>
                      <a:pt x="25" y="23"/>
                      <a:pt x="25" y="22"/>
                    </a:cubicBezTo>
                    <a:cubicBezTo>
                      <a:pt x="24" y="21"/>
                      <a:pt x="27" y="19"/>
                      <a:pt x="27" y="18"/>
                    </a:cubicBezTo>
                    <a:cubicBezTo>
                      <a:pt x="29" y="15"/>
                      <a:pt x="31" y="13"/>
                      <a:pt x="30" y="10"/>
                    </a:cubicBezTo>
                    <a:cubicBezTo>
                      <a:pt x="30" y="9"/>
                      <a:pt x="31" y="8"/>
                      <a:pt x="31" y="7"/>
                    </a:cubicBezTo>
                    <a:cubicBezTo>
                      <a:pt x="31" y="5"/>
                      <a:pt x="29" y="7"/>
                      <a:pt x="28" y="6"/>
                    </a:cubicBezTo>
                    <a:cubicBezTo>
                      <a:pt x="28" y="4"/>
                      <a:pt x="27" y="3"/>
                      <a:pt x="27" y="2"/>
                    </a:cubicBezTo>
                    <a:cubicBezTo>
                      <a:pt x="25" y="0"/>
                      <a:pt x="25" y="3"/>
                      <a:pt x="23" y="2"/>
                    </a:cubicBezTo>
                    <a:cubicBezTo>
                      <a:pt x="24" y="4"/>
                      <a:pt x="22" y="4"/>
                      <a:pt x="22" y="5"/>
                    </a:cubicBezTo>
                    <a:cubicBezTo>
                      <a:pt x="22" y="5"/>
                      <a:pt x="22" y="9"/>
                      <a:pt x="22" y="9"/>
                    </a:cubicBezTo>
                    <a:cubicBezTo>
                      <a:pt x="21" y="9"/>
                      <a:pt x="21" y="7"/>
                      <a:pt x="21" y="7"/>
                    </a:cubicBezTo>
                    <a:cubicBezTo>
                      <a:pt x="19" y="7"/>
                      <a:pt x="18" y="8"/>
                      <a:pt x="18" y="9"/>
                    </a:cubicBezTo>
                    <a:cubicBezTo>
                      <a:pt x="17" y="10"/>
                      <a:pt x="15" y="10"/>
                      <a:pt x="14" y="11"/>
                    </a:cubicBezTo>
                    <a:cubicBezTo>
                      <a:pt x="13" y="12"/>
                      <a:pt x="14" y="14"/>
                      <a:pt x="13" y="15"/>
                    </a:cubicBezTo>
                    <a:cubicBezTo>
                      <a:pt x="13" y="16"/>
                      <a:pt x="12" y="17"/>
                      <a:pt x="11" y="18"/>
                    </a:cubicBezTo>
                    <a:cubicBezTo>
                      <a:pt x="11" y="19"/>
                      <a:pt x="11" y="20"/>
                      <a:pt x="11" y="21"/>
                    </a:cubicBezTo>
                    <a:cubicBezTo>
                      <a:pt x="11" y="23"/>
                      <a:pt x="10" y="25"/>
                      <a:pt x="9" y="25"/>
                    </a:cubicBezTo>
                    <a:cubicBezTo>
                      <a:pt x="8" y="25"/>
                      <a:pt x="7" y="25"/>
                      <a:pt x="6" y="25"/>
                    </a:cubicBezTo>
                    <a:cubicBezTo>
                      <a:pt x="5" y="27"/>
                      <a:pt x="6" y="35"/>
                      <a:pt x="4" y="35"/>
                    </a:cubicBezTo>
                    <a:cubicBezTo>
                      <a:pt x="4" y="35"/>
                      <a:pt x="2" y="35"/>
                      <a:pt x="2" y="35"/>
                    </a:cubicBezTo>
                    <a:cubicBezTo>
                      <a:pt x="2" y="36"/>
                      <a:pt x="2" y="37"/>
                      <a:pt x="2" y="37"/>
                    </a:cubicBezTo>
                    <a:cubicBezTo>
                      <a:pt x="2" y="38"/>
                      <a:pt x="1" y="39"/>
                      <a:pt x="0" y="40"/>
                    </a:cubicBezTo>
                    <a:cubicBezTo>
                      <a:pt x="0" y="41"/>
                      <a:pt x="4" y="46"/>
                      <a:pt x="5" y="47"/>
                    </a:cubicBezTo>
                    <a:cubicBezTo>
                      <a:pt x="5" y="47"/>
                      <a:pt x="4" y="44"/>
                      <a:pt x="4" y="44"/>
                    </a:cubicBezTo>
                    <a:cubicBezTo>
                      <a:pt x="4" y="44"/>
                      <a:pt x="7" y="48"/>
                      <a:pt x="7" y="48"/>
                    </a:cubicBezTo>
                    <a:cubicBezTo>
                      <a:pt x="8" y="50"/>
                      <a:pt x="6" y="50"/>
                      <a:pt x="7" y="52"/>
                    </a:cubicBezTo>
                    <a:cubicBezTo>
                      <a:pt x="6" y="51"/>
                      <a:pt x="8" y="51"/>
                      <a:pt x="9" y="52"/>
                    </a:cubicBezTo>
                    <a:cubicBezTo>
                      <a:pt x="10" y="54"/>
                      <a:pt x="11" y="56"/>
                      <a:pt x="11" y="58"/>
                    </a:cubicBezTo>
                    <a:cubicBezTo>
                      <a:pt x="11" y="58"/>
                      <a:pt x="10" y="67"/>
                      <a:pt x="10" y="67"/>
                    </a:cubicBezTo>
                    <a:cubicBezTo>
                      <a:pt x="11" y="67"/>
                      <a:pt x="11" y="64"/>
                      <a:pt x="11" y="64"/>
                    </a:cubicBezTo>
                    <a:cubicBezTo>
                      <a:pt x="11" y="64"/>
                      <a:pt x="11" y="67"/>
                      <a:pt x="11" y="67"/>
                    </a:cubicBezTo>
                    <a:cubicBezTo>
                      <a:pt x="11" y="67"/>
                      <a:pt x="12" y="66"/>
                      <a:pt x="12" y="66"/>
                    </a:cubicBezTo>
                    <a:cubicBezTo>
                      <a:pt x="12" y="66"/>
                      <a:pt x="12" y="68"/>
                      <a:pt x="12" y="68"/>
                    </a:cubicBezTo>
                    <a:cubicBezTo>
                      <a:pt x="13" y="68"/>
                      <a:pt x="13" y="66"/>
                      <a:pt x="14" y="66"/>
                    </a:cubicBezTo>
                    <a:cubicBezTo>
                      <a:pt x="14" y="66"/>
                      <a:pt x="14" y="67"/>
                      <a:pt x="14" y="67"/>
                    </a:cubicBezTo>
                    <a:cubicBezTo>
                      <a:pt x="14" y="67"/>
                      <a:pt x="17" y="66"/>
                      <a:pt x="17" y="65"/>
                    </a:cubicBezTo>
                    <a:cubicBezTo>
                      <a:pt x="18" y="65"/>
                      <a:pt x="23" y="62"/>
                      <a:pt x="21" y="61"/>
                    </a:cubicBezTo>
                    <a:cubicBezTo>
                      <a:pt x="22" y="61"/>
                      <a:pt x="21" y="63"/>
                      <a:pt x="22" y="64"/>
                    </a:cubicBezTo>
                    <a:cubicBezTo>
                      <a:pt x="23" y="64"/>
                      <a:pt x="24" y="64"/>
                      <a:pt x="24" y="65"/>
                    </a:cubicBezTo>
                    <a:cubicBezTo>
                      <a:pt x="25" y="67"/>
                      <a:pt x="25" y="70"/>
                      <a:pt x="25" y="72"/>
                    </a:cubicBezTo>
                    <a:cubicBezTo>
                      <a:pt x="26" y="75"/>
                      <a:pt x="26" y="77"/>
                      <a:pt x="28" y="79"/>
                    </a:cubicBezTo>
                    <a:cubicBezTo>
                      <a:pt x="28" y="79"/>
                      <a:pt x="29" y="80"/>
                      <a:pt x="29" y="80"/>
                    </a:cubicBezTo>
                    <a:cubicBezTo>
                      <a:pt x="29" y="82"/>
                      <a:pt x="30" y="82"/>
                      <a:pt x="30" y="82"/>
                    </a:cubicBezTo>
                    <a:cubicBezTo>
                      <a:pt x="31" y="83"/>
                      <a:pt x="29" y="85"/>
                      <a:pt x="30" y="85"/>
                    </a:cubicBezTo>
                    <a:cubicBezTo>
                      <a:pt x="30" y="85"/>
                      <a:pt x="30" y="85"/>
                      <a:pt x="31" y="85"/>
                    </a:cubicBezTo>
                    <a:cubicBezTo>
                      <a:pt x="31" y="86"/>
                      <a:pt x="29" y="87"/>
                      <a:pt x="29" y="88"/>
                    </a:cubicBezTo>
                    <a:cubicBezTo>
                      <a:pt x="29" y="90"/>
                      <a:pt x="30" y="88"/>
                      <a:pt x="31" y="89"/>
                    </a:cubicBezTo>
                    <a:cubicBezTo>
                      <a:pt x="31" y="89"/>
                      <a:pt x="29" y="97"/>
                      <a:pt x="29" y="98"/>
                    </a:cubicBezTo>
                    <a:cubicBezTo>
                      <a:pt x="31" y="96"/>
                      <a:pt x="32" y="92"/>
                      <a:pt x="33" y="90"/>
                    </a:cubicBezTo>
                    <a:cubicBezTo>
                      <a:pt x="34" y="88"/>
                      <a:pt x="35" y="87"/>
                      <a:pt x="34" y="85"/>
                    </a:cubicBezTo>
                    <a:cubicBezTo>
                      <a:pt x="33" y="83"/>
                      <a:pt x="33" y="82"/>
                      <a:pt x="33" y="80"/>
                    </a:cubicBezTo>
                    <a:cubicBezTo>
                      <a:pt x="32" y="78"/>
                      <a:pt x="27" y="74"/>
                      <a:pt x="28" y="71"/>
                    </a:cubicBezTo>
                    <a:cubicBezTo>
                      <a:pt x="28" y="71"/>
                      <a:pt x="30" y="70"/>
                      <a:pt x="30" y="69"/>
                    </a:cubicBezTo>
                    <a:cubicBezTo>
                      <a:pt x="29" y="67"/>
                      <a:pt x="30" y="67"/>
                      <a:pt x="30" y="65"/>
                    </a:cubicBezTo>
                    <a:cubicBezTo>
                      <a:pt x="31" y="62"/>
                      <a:pt x="27" y="60"/>
                      <a:pt x="26" y="58"/>
                    </a:cubicBezTo>
                    <a:cubicBezTo>
                      <a:pt x="23" y="56"/>
                      <a:pt x="25" y="52"/>
                      <a:pt x="26" y="49"/>
                    </a:cubicBezTo>
                    <a:cubicBezTo>
                      <a:pt x="26" y="47"/>
                      <a:pt x="27" y="47"/>
                      <a:pt x="29" y="47"/>
                    </a:cubicBezTo>
                    <a:cubicBezTo>
                      <a:pt x="31" y="47"/>
                      <a:pt x="33" y="45"/>
                      <a:pt x="34" y="44"/>
                    </a:cubicBezTo>
                    <a:cubicBezTo>
                      <a:pt x="36" y="43"/>
                      <a:pt x="37" y="44"/>
                      <a:pt x="39" y="42"/>
                    </a:cubicBezTo>
                    <a:cubicBezTo>
                      <a:pt x="40" y="40"/>
                      <a:pt x="41" y="39"/>
                      <a:pt x="41" y="38"/>
                    </a:cubicBezTo>
                    <a:cubicBezTo>
                      <a:pt x="41" y="38"/>
                      <a:pt x="40" y="38"/>
                      <a:pt x="39" y="38"/>
                    </a:cubicBezTo>
                    <a:close/>
                  </a:path>
                </a:pathLst>
              </a:custGeom>
              <a:solidFill>
                <a:schemeClr val="accent2"/>
              </a:solid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435" name="Freeform 703">
                <a:extLst>
                  <a:ext uri="{FF2B5EF4-FFF2-40B4-BE49-F238E27FC236}">
                    <a16:creationId xmlns:a16="http://schemas.microsoft.com/office/drawing/2014/main" id="{D3AC5E4C-254D-E642-B30C-AF3E75E7873A}"/>
                  </a:ext>
                </a:extLst>
              </p:cNvPr>
              <p:cNvSpPr>
                <a:spLocks/>
              </p:cNvSpPr>
              <p:nvPr/>
            </p:nvSpPr>
            <p:spPr bwMode="auto">
              <a:xfrm>
                <a:off x="7876034" y="3890575"/>
                <a:ext cx="106717" cy="130608"/>
              </a:xfrm>
              <a:custGeom>
                <a:avLst/>
                <a:gdLst>
                  <a:gd name="T0" fmla="*/ 21 w 23"/>
                  <a:gd name="T1" fmla="*/ 26 h 28"/>
                  <a:gd name="T2" fmla="*/ 20 w 23"/>
                  <a:gd name="T3" fmla="*/ 17 h 28"/>
                  <a:gd name="T4" fmla="*/ 18 w 23"/>
                  <a:gd name="T5" fmla="*/ 16 h 28"/>
                  <a:gd name="T6" fmla="*/ 16 w 23"/>
                  <a:gd name="T7" fmla="*/ 18 h 28"/>
                  <a:gd name="T8" fmla="*/ 17 w 23"/>
                  <a:gd name="T9" fmla="*/ 13 h 28"/>
                  <a:gd name="T10" fmla="*/ 18 w 23"/>
                  <a:gd name="T11" fmla="*/ 7 h 28"/>
                  <a:gd name="T12" fmla="*/ 14 w 23"/>
                  <a:gd name="T13" fmla="*/ 7 h 28"/>
                  <a:gd name="T14" fmla="*/ 10 w 23"/>
                  <a:gd name="T15" fmla="*/ 7 h 28"/>
                  <a:gd name="T16" fmla="*/ 8 w 23"/>
                  <a:gd name="T17" fmla="*/ 4 h 28"/>
                  <a:gd name="T18" fmla="*/ 6 w 23"/>
                  <a:gd name="T19" fmla="*/ 2 h 28"/>
                  <a:gd name="T20" fmla="*/ 2 w 23"/>
                  <a:gd name="T21" fmla="*/ 1 h 28"/>
                  <a:gd name="T22" fmla="*/ 4 w 23"/>
                  <a:gd name="T23" fmla="*/ 5 h 28"/>
                  <a:gd name="T24" fmla="*/ 1 w 23"/>
                  <a:gd name="T25" fmla="*/ 9 h 28"/>
                  <a:gd name="T26" fmla="*/ 3 w 23"/>
                  <a:gd name="T27" fmla="*/ 16 h 28"/>
                  <a:gd name="T28" fmla="*/ 5 w 23"/>
                  <a:gd name="T29" fmla="*/ 25 h 28"/>
                  <a:gd name="T30" fmla="*/ 6 w 23"/>
                  <a:gd name="T31" fmla="*/ 22 h 28"/>
                  <a:gd name="T32" fmla="*/ 7 w 23"/>
                  <a:gd name="T33" fmla="*/ 24 h 28"/>
                  <a:gd name="T34" fmla="*/ 7 w 23"/>
                  <a:gd name="T35" fmla="*/ 23 h 28"/>
                  <a:gd name="T36" fmla="*/ 8 w 23"/>
                  <a:gd name="T37" fmla="*/ 21 h 28"/>
                  <a:gd name="T38" fmla="*/ 13 w 23"/>
                  <a:gd name="T39" fmla="*/ 22 h 28"/>
                  <a:gd name="T40" fmla="*/ 11 w 23"/>
                  <a:gd name="T41" fmla="*/ 16 h 28"/>
                  <a:gd name="T42" fmla="*/ 13 w 23"/>
                  <a:gd name="T43" fmla="*/ 19 h 28"/>
                  <a:gd name="T44" fmla="*/ 17 w 23"/>
                  <a:gd name="T45" fmla="*/ 20 h 28"/>
                  <a:gd name="T46" fmla="*/ 18 w 23"/>
                  <a:gd name="T47" fmla="*/ 22 h 28"/>
                  <a:gd name="T48" fmla="*/ 19 w 23"/>
                  <a:gd name="T49" fmla="*/ 28 h 28"/>
                  <a:gd name="T50" fmla="*/ 21 w 23"/>
                  <a:gd name="T51" fmla="*/ 26 h 28"/>
                  <a:gd name="T52" fmla="*/ 21 w 23"/>
                  <a:gd name="T53"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 h="28">
                    <a:moveTo>
                      <a:pt x="21" y="26"/>
                    </a:moveTo>
                    <a:cubicBezTo>
                      <a:pt x="22" y="24"/>
                      <a:pt x="20" y="19"/>
                      <a:pt x="20" y="17"/>
                    </a:cubicBezTo>
                    <a:cubicBezTo>
                      <a:pt x="20" y="17"/>
                      <a:pt x="19" y="13"/>
                      <a:pt x="18" y="16"/>
                    </a:cubicBezTo>
                    <a:cubicBezTo>
                      <a:pt x="18" y="16"/>
                      <a:pt x="17" y="17"/>
                      <a:pt x="16" y="18"/>
                    </a:cubicBezTo>
                    <a:cubicBezTo>
                      <a:pt x="16" y="17"/>
                      <a:pt x="14" y="13"/>
                      <a:pt x="17" y="13"/>
                    </a:cubicBezTo>
                    <a:cubicBezTo>
                      <a:pt x="19" y="12"/>
                      <a:pt x="23" y="6"/>
                      <a:pt x="18" y="7"/>
                    </a:cubicBezTo>
                    <a:cubicBezTo>
                      <a:pt x="17" y="8"/>
                      <a:pt x="15" y="7"/>
                      <a:pt x="14" y="7"/>
                    </a:cubicBezTo>
                    <a:cubicBezTo>
                      <a:pt x="13" y="7"/>
                      <a:pt x="11" y="7"/>
                      <a:pt x="10" y="7"/>
                    </a:cubicBezTo>
                    <a:cubicBezTo>
                      <a:pt x="8" y="6"/>
                      <a:pt x="8" y="5"/>
                      <a:pt x="8" y="4"/>
                    </a:cubicBezTo>
                    <a:cubicBezTo>
                      <a:pt x="8" y="2"/>
                      <a:pt x="7" y="3"/>
                      <a:pt x="6" y="2"/>
                    </a:cubicBezTo>
                    <a:cubicBezTo>
                      <a:pt x="4" y="1"/>
                      <a:pt x="3" y="0"/>
                      <a:pt x="2" y="1"/>
                    </a:cubicBezTo>
                    <a:cubicBezTo>
                      <a:pt x="1" y="3"/>
                      <a:pt x="3" y="4"/>
                      <a:pt x="4" y="5"/>
                    </a:cubicBezTo>
                    <a:cubicBezTo>
                      <a:pt x="7" y="8"/>
                      <a:pt x="2" y="6"/>
                      <a:pt x="1" y="9"/>
                    </a:cubicBezTo>
                    <a:cubicBezTo>
                      <a:pt x="0" y="12"/>
                      <a:pt x="2" y="14"/>
                      <a:pt x="3" y="16"/>
                    </a:cubicBezTo>
                    <a:cubicBezTo>
                      <a:pt x="5" y="19"/>
                      <a:pt x="6" y="22"/>
                      <a:pt x="5" y="25"/>
                    </a:cubicBezTo>
                    <a:cubicBezTo>
                      <a:pt x="6" y="26"/>
                      <a:pt x="6" y="23"/>
                      <a:pt x="6" y="22"/>
                    </a:cubicBezTo>
                    <a:cubicBezTo>
                      <a:pt x="6" y="23"/>
                      <a:pt x="6" y="24"/>
                      <a:pt x="7" y="24"/>
                    </a:cubicBezTo>
                    <a:cubicBezTo>
                      <a:pt x="7" y="24"/>
                      <a:pt x="7" y="23"/>
                      <a:pt x="7" y="23"/>
                    </a:cubicBezTo>
                    <a:cubicBezTo>
                      <a:pt x="8" y="26"/>
                      <a:pt x="8" y="23"/>
                      <a:pt x="8" y="21"/>
                    </a:cubicBezTo>
                    <a:cubicBezTo>
                      <a:pt x="8" y="22"/>
                      <a:pt x="12" y="25"/>
                      <a:pt x="13" y="22"/>
                    </a:cubicBezTo>
                    <a:cubicBezTo>
                      <a:pt x="13" y="21"/>
                      <a:pt x="12" y="16"/>
                      <a:pt x="11" y="16"/>
                    </a:cubicBezTo>
                    <a:cubicBezTo>
                      <a:pt x="12" y="16"/>
                      <a:pt x="13" y="18"/>
                      <a:pt x="13" y="19"/>
                    </a:cubicBezTo>
                    <a:cubicBezTo>
                      <a:pt x="14" y="20"/>
                      <a:pt x="17" y="18"/>
                      <a:pt x="17" y="20"/>
                    </a:cubicBezTo>
                    <a:cubicBezTo>
                      <a:pt x="17" y="21"/>
                      <a:pt x="18" y="20"/>
                      <a:pt x="18" y="22"/>
                    </a:cubicBezTo>
                    <a:cubicBezTo>
                      <a:pt x="18" y="24"/>
                      <a:pt x="18" y="26"/>
                      <a:pt x="19" y="28"/>
                    </a:cubicBezTo>
                    <a:cubicBezTo>
                      <a:pt x="20" y="27"/>
                      <a:pt x="20" y="27"/>
                      <a:pt x="21" y="26"/>
                    </a:cubicBezTo>
                    <a:cubicBezTo>
                      <a:pt x="22" y="25"/>
                      <a:pt x="20" y="27"/>
                      <a:pt x="21" y="26"/>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436" name="Freeform 704">
                <a:extLst>
                  <a:ext uri="{FF2B5EF4-FFF2-40B4-BE49-F238E27FC236}">
                    <a16:creationId xmlns:a16="http://schemas.microsoft.com/office/drawing/2014/main" id="{1C14BBA5-EC97-E943-A60C-646495BAEAD1}"/>
                  </a:ext>
                </a:extLst>
              </p:cNvPr>
              <p:cNvSpPr>
                <a:spLocks/>
              </p:cNvSpPr>
              <p:nvPr/>
            </p:nvSpPr>
            <p:spPr bwMode="auto">
              <a:xfrm>
                <a:off x="8076724" y="4035518"/>
                <a:ext cx="195911" cy="359967"/>
              </a:xfrm>
              <a:custGeom>
                <a:avLst/>
                <a:gdLst>
                  <a:gd name="T0" fmla="*/ 40 w 42"/>
                  <a:gd name="T1" fmla="*/ 30 h 77"/>
                  <a:gd name="T2" fmla="*/ 41 w 42"/>
                  <a:gd name="T3" fmla="*/ 27 h 77"/>
                  <a:gd name="T4" fmla="*/ 39 w 42"/>
                  <a:gd name="T5" fmla="*/ 24 h 77"/>
                  <a:gd name="T6" fmla="*/ 36 w 42"/>
                  <a:gd name="T7" fmla="*/ 20 h 77"/>
                  <a:gd name="T8" fmla="*/ 35 w 42"/>
                  <a:gd name="T9" fmla="*/ 15 h 77"/>
                  <a:gd name="T10" fmla="*/ 30 w 42"/>
                  <a:gd name="T11" fmla="*/ 12 h 77"/>
                  <a:gd name="T12" fmla="*/ 25 w 42"/>
                  <a:gd name="T13" fmla="*/ 14 h 77"/>
                  <a:gd name="T14" fmla="*/ 21 w 42"/>
                  <a:gd name="T15" fmla="*/ 14 h 77"/>
                  <a:gd name="T16" fmla="*/ 17 w 42"/>
                  <a:gd name="T17" fmla="*/ 16 h 77"/>
                  <a:gd name="T18" fmla="*/ 19 w 42"/>
                  <a:gd name="T19" fmla="*/ 12 h 77"/>
                  <a:gd name="T20" fmla="*/ 19 w 42"/>
                  <a:gd name="T21" fmla="*/ 9 h 77"/>
                  <a:gd name="T22" fmla="*/ 18 w 42"/>
                  <a:gd name="T23" fmla="*/ 5 h 77"/>
                  <a:gd name="T24" fmla="*/ 15 w 42"/>
                  <a:gd name="T25" fmla="*/ 4 h 77"/>
                  <a:gd name="T26" fmla="*/ 9 w 42"/>
                  <a:gd name="T27" fmla="*/ 1 h 77"/>
                  <a:gd name="T28" fmla="*/ 4 w 42"/>
                  <a:gd name="T29" fmla="*/ 4 h 77"/>
                  <a:gd name="T30" fmla="*/ 1 w 42"/>
                  <a:gd name="T31" fmla="*/ 8 h 77"/>
                  <a:gd name="T32" fmla="*/ 0 w 42"/>
                  <a:gd name="T33" fmla="*/ 13 h 77"/>
                  <a:gd name="T34" fmla="*/ 3 w 42"/>
                  <a:gd name="T35" fmla="*/ 16 h 77"/>
                  <a:gd name="T36" fmla="*/ 6 w 42"/>
                  <a:gd name="T37" fmla="*/ 20 h 77"/>
                  <a:gd name="T38" fmla="*/ 5 w 42"/>
                  <a:gd name="T39" fmla="*/ 24 h 77"/>
                  <a:gd name="T40" fmla="*/ 5 w 42"/>
                  <a:gd name="T41" fmla="*/ 27 h 77"/>
                  <a:gd name="T42" fmla="*/ 4 w 42"/>
                  <a:gd name="T43" fmla="*/ 28 h 77"/>
                  <a:gd name="T44" fmla="*/ 6 w 42"/>
                  <a:gd name="T45" fmla="*/ 33 h 77"/>
                  <a:gd name="T46" fmla="*/ 9 w 42"/>
                  <a:gd name="T47" fmla="*/ 37 h 77"/>
                  <a:gd name="T48" fmla="*/ 10 w 42"/>
                  <a:gd name="T49" fmla="*/ 42 h 77"/>
                  <a:gd name="T50" fmla="*/ 6 w 42"/>
                  <a:gd name="T51" fmla="*/ 52 h 77"/>
                  <a:gd name="T52" fmla="*/ 5 w 42"/>
                  <a:gd name="T53" fmla="*/ 55 h 77"/>
                  <a:gd name="T54" fmla="*/ 4 w 42"/>
                  <a:gd name="T55" fmla="*/ 58 h 77"/>
                  <a:gd name="T56" fmla="*/ 5 w 42"/>
                  <a:gd name="T57" fmla="*/ 62 h 77"/>
                  <a:gd name="T58" fmla="*/ 11 w 42"/>
                  <a:gd name="T59" fmla="*/ 69 h 77"/>
                  <a:gd name="T60" fmla="*/ 13 w 42"/>
                  <a:gd name="T61" fmla="*/ 72 h 77"/>
                  <a:gd name="T62" fmla="*/ 16 w 42"/>
                  <a:gd name="T63" fmla="*/ 72 h 77"/>
                  <a:gd name="T64" fmla="*/ 18 w 42"/>
                  <a:gd name="T65" fmla="*/ 74 h 77"/>
                  <a:gd name="T66" fmla="*/ 19 w 42"/>
                  <a:gd name="T67" fmla="*/ 76 h 77"/>
                  <a:gd name="T68" fmla="*/ 21 w 42"/>
                  <a:gd name="T69" fmla="*/ 76 h 77"/>
                  <a:gd name="T70" fmla="*/ 23 w 42"/>
                  <a:gd name="T71" fmla="*/ 74 h 77"/>
                  <a:gd name="T72" fmla="*/ 16 w 42"/>
                  <a:gd name="T73" fmla="*/ 69 h 77"/>
                  <a:gd name="T74" fmla="*/ 13 w 42"/>
                  <a:gd name="T75" fmla="*/ 67 h 77"/>
                  <a:gd name="T76" fmla="*/ 15 w 42"/>
                  <a:gd name="T77" fmla="*/ 67 h 77"/>
                  <a:gd name="T78" fmla="*/ 12 w 42"/>
                  <a:gd name="T79" fmla="*/ 60 h 77"/>
                  <a:gd name="T80" fmla="*/ 11 w 42"/>
                  <a:gd name="T81" fmla="*/ 58 h 77"/>
                  <a:gd name="T82" fmla="*/ 9 w 42"/>
                  <a:gd name="T83" fmla="*/ 56 h 77"/>
                  <a:gd name="T84" fmla="*/ 11 w 42"/>
                  <a:gd name="T85" fmla="*/ 48 h 77"/>
                  <a:gd name="T86" fmla="*/ 13 w 42"/>
                  <a:gd name="T87" fmla="*/ 43 h 77"/>
                  <a:gd name="T88" fmla="*/ 14 w 42"/>
                  <a:gd name="T89" fmla="*/ 36 h 77"/>
                  <a:gd name="T90" fmla="*/ 17 w 42"/>
                  <a:gd name="T91" fmla="*/ 40 h 77"/>
                  <a:gd name="T92" fmla="*/ 22 w 42"/>
                  <a:gd name="T93" fmla="*/ 41 h 77"/>
                  <a:gd name="T94" fmla="*/ 27 w 42"/>
                  <a:gd name="T95" fmla="*/ 44 h 77"/>
                  <a:gd name="T96" fmla="*/ 24 w 42"/>
                  <a:gd name="T97" fmla="*/ 38 h 77"/>
                  <a:gd name="T98" fmla="*/ 28 w 42"/>
                  <a:gd name="T99" fmla="*/ 33 h 77"/>
                  <a:gd name="T100" fmla="*/ 34 w 42"/>
                  <a:gd name="T101" fmla="*/ 32 h 77"/>
                  <a:gd name="T102" fmla="*/ 38 w 42"/>
                  <a:gd name="T103" fmla="*/ 33 h 77"/>
                  <a:gd name="T104" fmla="*/ 40 w 42"/>
                  <a:gd name="T105" fmla="*/ 30 h 77"/>
                  <a:gd name="T106" fmla="*/ 40 w 42"/>
                  <a:gd name="T107" fmla="*/ 3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2" h="77">
                    <a:moveTo>
                      <a:pt x="40" y="30"/>
                    </a:moveTo>
                    <a:cubicBezTo>
                      <a:pt x="41" y="30"/>
                      <a:pt x="40" y="28"/>
                      <a:pt x="41" y="27"/>
                    </a:cubicBezTo>
                    <a:cubicBezTo>
                      <a:pt x="42" y="26"/>
                      <a:pt x="40" y="24"/>
                      <a:pt x="39" y="24"/>
                    </a:cubicBezTo>
                    <a:cubicBezTo>
                      <a:pt x="38" y="23"/>
                      <a:pt x="36" y="22"/>
                      <a:pt x="36" y="20"/>
                    </a:cubicBezTo>
                    <a:cubicBezTo>
                      <a:pt x="36" y="18"/>
                      <a:pt x="37" y="17"/>
                      <a:pt x="35" y="15"/>
                    </a:cubicBezTo>
                    <a:cubicBezTo>
                      <a:pt x="34" y="14"/>
                      <a:pt x="32" y="12"/>
                      <a:pt x="30" y="12"/>
                    </a:cubicBezTo>
                    <a:cubicBezTo>
                      <a:pt x="28" y="12"/>
                      <a:pt x="27" y="14"/>
                      <a:pt x="25" y="14"/>
                    </a:cubicBezTo>
                    <a:cubicBezTo>
                      <a:pt x="23" y="13"/>
                      <a:pt x="23" y="13"/>
                      <a:pt x="21" y="14"/>
                    </a:cubicBezTo>
                    <a:cubicBezTo>
                      <a:pt x="21" y="14"/>
                      <a:pt x="18" y="17"/>
                      <a:pt x="17" y="16"/>
                    </a:cubicBezTo>
                    <a:cubicBezTo>
                      <a:pt x="17" y="15"/>
                      <a:pt x="20" y="13"/>
                      <a:pt x="19" y="12"/>
                    </a:cubicBezTo>
                    <a:cubicBezTo>
                      <a:pt x="17" y="11"/>
                      <a:pt x="19" y="10"/>
                      <a:pt x="19" y="9"/>
                    </a:cubicBezTo>
                    <a:cubicBezTo>
                      <a:pt x="19" y="8"/>
                      <a:pt x="19" y="5"/>
                      <a:pt x="18" y="5"/>
                    </a:cubicBezTo>
                    <a:cubicBezTo>
                      <a:pt x="16" y="6"/>
                      <a:pt x="14" y="6"/>
                      <a:pt x="15" y="4"/>
                    </a:cubicBezTo>
                    <a:cubicBezTo>
                      <a:pt x="16" y="0"/>
                      <a:pt x="11" y="0"/>
                      <a:pt x="9" y="1"/>
                    </a:cubicBezTo>
                    <a:cubicBezTo>
                      <a:pt x="8" y="3"/>
                      <a:pt x="6" y="4"/>
                      <a:pt x="4" y="4"/>
                    </a:cubicBezTo>
                    <a:cubicBezTo>
                      <a:pt x="2" y="4"/>
                      <a:pt x="1" y="7"/>
                      <a:pt x="1" y="8"/>
                    </a:cubicBezTo>
                    <a:cubicBezTo>
                      <a:pt x="1" y="10"/>
                      <a:pt x="0" y="11"/>
                      <a:pt x="0" y="13"/>
                    </a:cubicBezTo>
                    <a:cubicBezTo>
                      <a:pt x="0" y="15"/>
                      <a:pt x="1" y="15"/>
                      <a:pt x="3" y="16"/>
                    </a:cubicBezTo>
                    <a:cubicBezTo>
                      <a:pt x="4" y="18"/>
                      <a:pt x="5" y="19"/>
                      <a:pt x="6" y="20"/>
                    </a:cubicBezTo>
                    <a:cubicBezTo>
                      <a:pt x="7" y="22"/>
                      <a:pt x="5" y="23"/>
                      <a:pt x="5" y="24"/>
                    </a:cubicBezTo>
                    <a:cubicBezTo>
                      <a:pt x="5" y="25"/>
                      <a:pt x="6" y="26"/>
                      <a:pt x="5" y="27"/>
                    </a:cubicBezTo>
                    <a:cubicBezTo>
                      <a:pt x="5" y="27"/>
                      <a:pt x="4" y="27"/>
                      <a:pt x="4" y="28"/>
                    </a:cubicBezTo>
                    <a:cubicBezTo>
                      <a:pt x="3" y="29"/>
                      <a:pt x="5" y="32"/>
                      <a:pt x="6" y="33"/>
                    </a:cubicBezTo>
                    <a:cubicBezTo>
                      <a:pt x="7" y="34"/>
                      <a:pt x="8" y="35"/>
                      <a:pt x="9" y="37"/>
                    </a:cubicBezTo>
                    <a:cubicBezTo>
                      <a:pt x="9" y="39"/>
                      <a:pt x="9" y="40"/>
                      <a:pt x="10" y="42"/>
                    </a:cubicBezTo>
                    <a:cubicBezTo>
                      <a:pt x="11" y="46"/>
                      <a:pt x="8" y="49"/>
                      <a:pt x="6" y="52"/>
                    </a:cubicBezTo>
                    <a:cubicBezTo>
                      <a:pt x="6" y="53"/>
                      <a:pt x="5" y="54"/>
                      <a:pt x="5" y="55"/>
                    </a:cubicBezTo>
                    <a:cubicBezTo>
                      <a:pt x="4" y="56"/>
                      <a:pt x="4" y="57"/>
                      <a:pt x="4" y="58"/>
                    </a:cubicBezTo>
                    <a:cubicBezTo>
                      <a:pt x="4" y="59"/>
                      <a:pt x="3" y="62"/>
                      <a:pt x="5" y="62"/>
                    </a:cubicBezTo>
                    <a:cubicBezTo>
                      <a:pt x="8" y="64"/>
                      <a:pt x="9" y="67"/>
                      <a:pt x="11" y="69"/>
                    </a:cubicBezTo>
                    <a:cubicBezTo>
                      <a:pt x="12" y="70"/>
                      <a:pt x="12" y="71"/>
                      <a:pt x="13" y="72"/>
                    </a:cubicBezTo>
                    <a:cubicBezTo>
                      <a:pt x="14" y="72"/>
                      <a:pt x="15" y="72"/>
                      <a:pt x="16" y="72"/>
                    </a:cubicBezTo>
                    <a:cubicBezTo>
                      <a:pt x="17" y="73"/>
                      <a:pt x="18" y="73"/>
                      <a:pt x="18" y="74"/>
                    </a:cubicBezTo>
                    <a:cubicBezTo>
                      <a:pt x="18" y="75"/>
                      <a:pt x="18" y="76"/>
                      <a:pt x="19" y="76"/>
                    </a:cubicBezTo>
                    <a:cubicBezTo>
                      <a:pt x="19" y="77"/>
                      <a:pt x="20" y="76"/>
                      <a:pt x="21" y="76"/>
                    </a:cubicBezTo>
                    <a:cubicBezTo>
                      <a:pt x="22" y="76"/>
                      <a:pt x="23" y="74"/>
                      <a:pt x="23" y="74"/>
                    </a:cubicBezTo>
                    <a:cubicBezTo>
                      <a:pt x="21" y="71"/>
                      <a:pt x="20" y="70"/>
                      <a:pt x="16" y="69"/>
                    </a:cubicBezTo>
                    <a:cubicBezTo>
                      <a:pt x="15" y="69"/>
                      <a:pt x="14" y="68"/>
                      <a:pt x="13" y="67"/>
                    </a:cubicBezTo>
                    <a:cubicBezTo>
                      <a:pt x="13" y="65"/>
                      <a:pt x="14" y="67"/>
                      <a:pt x="15" y="67"/>
                    </a:cubicBezTo>
                    <a:cubicBezTo>
                      <a:pt x="14" y="67"/>
                      <a:pt x="12" y="61"/>
                      <a:pt x="12" y="60"/>
                    </a:cubicBezTo>
                    <a:cubicBezTo>
                      <a:pt x="12" y="59"/>
                      <a:pt x="12" y="59"/>
                      <a:pt x="11" y="58"/>
                    </a:cubicBezTo>
                    <a:cubicBezTo>
                      <a:pt x="10" y="58"/>
                      <a:pt x="9" y="57"/>
                      <a:pt x="9" y="56"/>
                    </a:cubicBezTo>
                    <a:cubicBezTo>
                      <a:pt x="8" y="53"/>
                      <a:pt x="10" y="50"/>
                      <a:pt x="11" y="48"/>
                    </a:cubicBezTo>
                    <a:cubicBezTo>
                      <a:pt x="11" y="46"/>
                      <a:pt x="13" y="44"/>
                      <a:pt x="13" y="43"/>
                    </a:cubicBezTo>
                    <a:cubicBezTo>
                      <a:pt x="13" y="41"/>
                      <a:pt x="12" y="37"/>
                      <a:pt x="14" y="36"/>
                    </a:cubicBezTo>
                    <a:cubicBezTo>
                      <a:pt x="17" y="36"/>
                      <a:pt x="17" y="37"/>
                      <a:pt x="17" y="40"/>
                    </a:cubicBezTo>
                    <a:cubicBezTo>
                      <a:pt x="16" y="42"/>
                      <a:pt x="20" y="41"/>
                      <a:pt x="22" y="41"/>
                    </a:cubicBezTo>
                    <a:cubicBezTo>
                      <a:pt x="23" y="41"/>
                      <a:pt x="26" y="43"/>
                      <a:pt x="27" y="44"/>
                    </a:cubicBezTo>
                    <a:cubicBezTo>
                      <a:pt x="27" y="42"/>
                      <a:pt x="25" y="41"/>
                      <a:pt x="24" y="38"/>
                    </a:cubicBezTo>
                    <a:cubicBezTo>
                      <a:pt x="24" y="36"/>
                      <a:pt x="26" y="35"/>
                      <a:pt x="28" y="33"/>
                    </a:cubicBezTo>
                    <a:cubicBezTo>
                      <a:pt x="29" y="32"/>
                      <a:pt x="32" y="32"/>
                      <a:pt x="34" y="32"/>
                    </a:cubicBezTo>
                    <a:cubicBezTo>
                      <a:pt x="36" y="32"/>
                      <a:pt x="37" y="32"/>
                      <a:pt x="38" y="33"/>
                    </a:cubicBezTo>
                    <a:cubicBezTo>
                      <a:pt x="40" y="33"/>
                      <a:pt x="39" y="32"/>
                      <a:pt x="40" y="30"/>
                    </a:cubicBezTo>
                    <a:cubicBezTo>
                      <a:pt x="41" y="30"/>
                      <a:pt x="40" y="31"/>
                      <a:pt x="40" y="30"/>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437" name="Freeform 705">
                <a:extLst>
                  <a:ext uri="{FF2B5EF4-FFF2-40B4-BE49-F238E27FC236}">
                    <a16:creationId xmlns:a16="http://schemas.microsoft.com/office/drawing/2014/main" id="{AACB422E-B599-BC41-859B-8875EAF61A35}"/>
                  </a:ext>
                </a:extLst>
              </p:cNvPr>
              <p:cNvSpPr>
                <a:spLocks/>
              </p:cNvSpPr>
              <p:nvPr/>
            </p:nvSpPr>
            <p:spPr bwMode="auto">
              <a:xfrm>
                <a:off x="8183440" y="3960658"/>
                <a:ext cx="178390" cy="364746"/>
              </a:xfrm>
              <a:custGeom>
                <a:avLst/>
                <a:gdLst>
                  <a:gd name="T0" fmla="*/ 37 w 38"/>
                  <a:gd name="T1" fmla="*/ 55 h 78"/>
                  <a:gd name="T2" fmla="*/ 36 w 38"/>
                  <a:gd name="T3" fmla="*/ 49 h 78"/>
                  <a:gd name="T4" fmla="*/ 32 w 38"/>
                  <a:gd name="T5" fmla="*/ 41 h 78"/>
                  <a:gd name="T6" fmla="*/ 28 w 38"/>
                  <a:gd name="T7" fmla="*/ 37 h 78"/>
                  <a:gd name="T8" fmla="*/ 22 w 38"/>
                  <a:gd name="T9" fmla="*/ 31 h 78"/>
                  <a:gd name="T10" fmla="*/ 18 w 38"/>
                  <a:gd name="T11" fmla="*/ 26 h 78"/>
                  <a:gd name="T12" fmla="*/ 19 w 38"/>
                  <a:gd name="T13" fmla="*/ 20 h 78"/>
                  <a:gd name="T14" fmla="*/ 23 w 38"/>
                  <a:gd name="T15" fmla="*/ 15 h 78"/>
                  <a:gd name="T16" fmla="*/ 29 w 38"/>
                  <a:gd name="T17" fmla="*/ 11 h 78"/>
                  <a:gd name="T18" fmla="*/ 23 w 38"/>
                  <a:gd name="T19" fmla="*/ 7 h 78"/>
                  <a:gd name="T20" fmla="*/ 24 w 38"/>
                  <a:gd name="T21" fmla="*/ 4 h 78"/>
                  <a:gd name="T22" fmla="*/ 19 w 38"/>
                  <a:gd name="T23" fmla="*/ 3 h 78"/>
                  <a:gd name="T24" fmla="*/ 14 w 38"/>
                  <a:gd name="T25" fmla="*/ 3 h 78"/>
                  <a:gd name="T26" fmla="*/ 11 w 38"/>
                  <a:gd name="T27" fmla="*/ 5 h 78"/>
                  <a:gd name="T28" fmla="*/ 8 w 38"/>
                  <a:gd name="T29" fmla="*/ 5 h 78"/>
                  <a:gd name="T30" fmla="*/ 5 w 38"/>
                  <a:gd name="T31" fmla="*/ 5 h 78"/>
                  <a:gd name="T32" fmla="*/ 3 w 38"/>
                  <a:gd name="T33" fmla="*/ 5 h 78"/>
                  <a:gd name="T34" fmla="*/ 0 w 38"/>
                  <a:gd name="T35" fmla="*/ 6 h 78"/>
                  <a:gd name="T36" fmla="*/ 4 w 38"/>
                  <a:gd name="T37" fmla="*/ 9 h 78"/>
                  <a:gd name="T38" fmla="*/ 5 w 38"/>
                  <a:gd name="T39" fmla="*/ 13 h 78"/>
                  <a:gd name="T40" fmla="*/ 9 w 38"/>
                  <a:gd name="T41" fmla="*/ 14 h 78"/>
                  <a:gd name="T42" fmla="*/ 12 w 38"/>
                  <a:gd name="T43" fmla="*/ 17 h 78"/>
                  <a:gd name="T44" fmla="*/ 13 w 38"/>
                  <a:gd name="T45" fmla="*/ 21 h 78"/>
                  <a:gd name="T46" fmla="*/ 10 w 38"/>
                  <a:gd name="T47" fmla="*/ 22 h 78"/>
                  <a:gd name="T48" fmla="*/ 14 w 38"/>
                  <a:gd name="T49" fmla="*/ 25 h 78"/>
                  <a:gd name="T50" fmla="*/ 19 w 38"/>
                  <a:gd name="T51" fmla="*/ 31 h 78"/>
                  <a:gd name="T52" fmla="*/ 23 w 38"/>
                  <a:gd name="T53" fmla="*/ 35 h 78"/>
                  <a:gd name="T54" fmla="*/ 26 w 38"/>
                  <a:gd name="T55" fmla="*/ 39 h 78"/>
                  <a:gd name="T56" fmla="*/ 28 w 38"/>
                  <a:gd name="T57" fmla="*/ 43 h 78"/>
                  <a:gd name="T58" fmla="*/ 27 w 38"/>
                  <a:gd name="T59" fmla="*/ 48 h 78"/>
                  <a:gd name="T60" fmla="*/ 28 w 38"/>
                  <a:gd name="T61" fmla="*/ 52 h 78"/>
                  <a:gd name="T62" fmla="*/ 28 w 38"/>
                  <a:gd name="T63" fmla="*/ 57 h 78"/>
                  <a:gd name="T64" fmla="*/ 23 w 38"/>
                  <a:gd name="T65" fmla="*/ 60 h 78"/>
                  <a:gd name="T66" fmla="*/ 20 w 38"/>
                  <a:gd name="T67" fmla="*/ 62 h 78"/>
                  <a:gd name="T68" fmla="*/ 20 w 38"/>
                  <a:gd name="T69" fmla="*/ 65 h 78"/>
                  <a:gd name="T70" fmla="*/ 18 w 38"/>
                  <a:gd name="T71" fmla="*/ 66 h 78"/>
                  <a:gd name="T72" fmla="*/ 14 w 38"/>
                  <a:gd name="T73" fmla="*/ 67 h 78"/>
                  <a:gd name="T74" fmla="*/ 15 w 38"/>
                  <a:gd name="T75" fmla="*/ 70 h 78"/>
                  <a:gd name="T76" fmla="*/ 14 w 38"/>
                  <a:gd name="T77" fmla="*/ 74 h 78"/>
                  <a:gd name="T78" fmla="*/ 14 w 38"/>
                  <a:gd name="T79" fmla="*/ 77 h 78"/>
                  <a:gd name="T80" fmla="*/ 18 w 38"/>
                  <a:gd name="T81" fmla="*/ 75 h 78"/>
                  <a:gd name="T82" fmla="*/ 19 w 38"/>
                  <a:gd name="T83" fmla="*/ 71 h 78"/>
                  <a:gd name="T84" fmla="*/ 22 w 38"/>
                  <a:gd name="T85" fmla="*/ 72 h 78"/>
                  <a:gd name="T86" fmla="*/ 21 w 38"/>
                  <a:gd name="T87" fmla="*/ 70 h 78"/>
                  <a:gd name="T88" fmla="*/ 23 w 38"/>
                  <a:gd name="T89" fmla="*/ 71 h 78"/>
                  <a:gd name="T90" fmla="*/ 24 w 38"/>
                  <a:gd name="T91" fmla="*/ 67 h 78"/>
                  <a:gd name="T92" fmla="*/ 26 w 38"/>
                  <a:gd name="T93" fmla="*/ 68 h 78"/>
                  <a:gd name="T94" fmla="*/ 30 w 38"/>
                  <a:gd name="T95" fmla="*/ 66 h 78"/>
                  <a:gd name="T96" fmla="*/ 36 w 38"/>
                  <a:gd name="T97" fmla="*/ 61 h 78"/>
                  <a:gd name="T98" fmla="*/ 36 w 38"/>
                  <a:gd name="T99" fmla="*/ 57 h 78"/>
                  <a:gd name="T100" fmla="*/ 37 w 38"/>
                  <a:gd name="T101" fmla="*/ 55 h 78"/>
                  <a:gd name="T102" fmla="*/ 37 w 38"/>
                  <a:gd name="T103" fmla="*/ 5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 h="78">
                    <a:moveTo>
                      <a:pt x="37" y="55"/>
                    </a:moveTo>
                    <a:cubicBezTo>
                      <a:pt x="36" y="54"/>
                      <a:pt x="36" y="52"/>
                      <a:pt x="36" y="49"/>
                    </a:cubicBezTo>
                    <a:cubicBezTo>
                      <a:pt x="35" y="46"/>
                      <a:pt x="34" y="44"/>
                      <a:pt x="32" y="41"/>
                    </a:cubicBezTo>
                    <a:cubicBezTo>
                      <a:pt x="31" y="39"/>
                      <a:pt x="30" y="38"/>
                      <a:pt x="28" y="37"/>
                    </a:cubicBezTo>
                    <a:cubicBezTo>
                      <a:pt x="26" y="35"/>
                      <a:pt x="23" y="34"/>
                      <a:pt x="22" y="31"/>
                    </a:cubicBezTo>
                    <a:cubicBezTo>
                      <a:pt x="22" y="29"/>
                      <a:pt x="20" y="28"/>
                      <a:pt x="18" y="26"/>
                    </a:cubicBezTo>
                    <a:cubicBezTo>
                      <a:pt x="17" y="25"/>
                      <a:pt x="18" y="21"/>
                      <a:pt x="19" y="20"/>
                    </a:cubicBezTo>
                    <a:cubicBezTo>
                      <a:pt x="21" y="19"/>
                      <a:pt x="23" y="17"/>
                      <a:pt x="23" y="15"/>
                    </a:cubicBezTo>
                    <a:cubicBezTo>
                      <a:pt x="24" y="14"/>
                      <a:pt x="28" y="12"/>
                      <a:pt x="29" y="11"/>
                    </a:cubicBezTo>
                    <a:cubicBezTo>
                      <a:pt x="27" y="10"/>
                      <a:pt x="25" y="9"/>
                      <a:pt x="23" y="7"/>
                    </a:cubicBezTo>
                    <a:cubicBezTo>
                      <a:pt x="21" y="6"/>
                      <a:pt x="24" y="6"/>
                      <a:pt x="24" y="4"/>
                    </a:cubicBezTo>
                    <a:cubicBezTo>
                      <a:pt x="24" y="4"/>
                      <a:pt x="19" y="3"/>
                      <a:pt x="19" y="3"/>
                    </a:cubicBezTo>
                    <a:cubicBezTo>
                      <a:pt x="17" y="2"/>
                      <a:pt x="15" y="0"/>
                      <a:pt x="14" y="3"/>
                    </a:cubicBezTo>
                    <a:cubicBezTo>
                      <a:pt x="13" y="4"/>
                      <a:pt x="12" y="4"/>
                      <a:pt x="11" y="5"/>
                    </a:cubicBezTo>
                    <a:cubicBezTo>
                      <a:pt x="9" y="8"/>
                      <a:pt x="9" y="4"/>
                      <a:pt x="8" y="5"/>
                    </a:cubicBezTo>
                    <a:cubicBezTo>
                      <a:pt x="6" y="6"/>
                      <a:pt x="6" y="5"/>
                      <a:pt x="5" y="5"/>
                    </a:cubicBezTo>
                    <a:cubicBezTo>
                      <a:pt x="4" y="6"/>
                      <a:pt x="3" y="6"/>
                      <a:pt x="3" y="5"/>
                    </a:cubicBezTo>
                    <a:cubicBezTo>
                      <a:pt x="3" y="4"/>
                      <a:pt x="1" y="6"/>
                      <a:pt x="0" y="6"/>
                    </a:cubicBezTo>
                    <a:cubicBezTo>
                      <a:pt x="0" y="7"/>
                      <a:pt x="3" y="9"/>
                      <a:pt x="4" y="9"/>
                    </a:cubicBezTo>
                    <a:cubicBezTo>
                      <a:pt x="5" y="11"/>
                      <a:pt x="4" y="12"/>
                      <a:pt x="5" y="13"/>
                    </a:cubicBezTo>
                    <a:cubicBezTo>
                      <a:pt x="5" y="15"/>
                      <a:pt x="8" y="15"/>
                      <a:pt x="9" y="14"/>
                    </a:cubicBezTo>
                    <a:cubicBezTo>
                      <a:pt x="11" y="13"/>
                      <a:pt x="12" y="16"/>
                      <a:pt x="12" y="17"/>
                    </a:cubicBezTo>
                    <a:cubicBezTo>
                      <a:pt x="13" y="19"/>
                      <a:pt x="15" y="19"/>
                      <a:pt x="13" y="21"/>
                    </a:cubicBezTo>
                    <a:cubicBezTo>
                      <a:pt x="11" y="22"/>
                      <a:pt x="10" y="19"/>
                      <a:pt x="10" y="22"/>
                    </a:cubicBezTo>
                    <a:cubicBezTo>
                      <a:pt x="10" y="24"/>
                      <a:pt x="13" y="24"/>
                      <a:pt x="14" y="25"/>
                    </a:cubicBezTo>
                    <a:cubicBezTo>
                      <a:pt x="16" y="27"/>
                      <a:pt x="17" y="29"/>
                      <a:pt x="19" y="31"/>
                    </a:cubicBezTo>
                    <a:cubicBezTo>
                      <a:pt x="20" y="33"/>
                      <a:pt x="22" y="33"/>
                      <a:pt x="23" y="35"/>
                    </a:cubicBezTo>
                    <a:cubicBezTo>
                      <a:pt x="24" y="37"/>
                      <a:pt x="24" y="38"/>
                      <a:pt x="26" y="39"/>
                    </a:cubicBezTo>
                    <a:cubicBezTo>
                      <a:pt x="27" y="40"/>
                      <a:pt x="26" y="42"/>
                      <a:pt x="28" y="43"/>
                    </a:cubicBezTo>
                    <a:cubicBezTo>
                      <a:pt x="29" y="44"/>
                      <a:pt x="28" y="47"/>
                      <a:pt x="27" y="48"/>
                    </a:cubicBezTo>
                    <a:cubicBezTo>
                      <a:pt x="26" y="49"/>
                      <a:pt x="27" y="51"/>
                      <a:pt x="28" y="52"/>
                    </a:cubicBezTo>
                    <a:cubicBezTo>
                      <a:pt x="28" y="54"/>
                      <a:pt x="28" y="55"/>
                      <a:pt x="28" y="57"/>
                    </a:cubicBezTo>
                    <a:cubicBezTo>
                      <a:pt x="26" y="59"/>
                      <a:pt x="26" y="59"/>
                      <a:pt x="23" y="60"/>
                    </a:cubicBezTo>
                    <a:cubicBezTo>
                      <a:pt x="21" y="60"/>
                      <a:pt x="24" y="63"/>
                      <a:pt x="20" y="62"/>
                    </a:cubicBezTo>
                    <a:cubicBezTo>
                      <a:pt x="18" y="62"/>
                      <a:pt x="20" y="64"/>
                      <a:pt x="20" y="65"/>
                    </a:cubicBezTo>
                    <a:cubicBezTo>
                      <a:pt x="21" y="67"/>
                      <a:pt x="19" y="66"/>
                      <a:pt x="18" y="66"/>
                    </a:cubicBezTo>
                    <a:cubicBezTo>
                      <a:pt x="16" y="66"/>
                      <a:pt x="15" y="66"/>
                      <a:pt x="14" y="67"/>
                    </a:cubicBezTo>
                    <a:cubicBezTo>
                      <a:pt x="11" y="69"/>
                      <a:pt x="13" y="69"/>
                      <a:pt x="15" y="70"/>
                    </a:cubicBezTo>
                    <a:cubicBezTo>
                      <a:pt x="16" y="70"/>
                      <a:pt x="14" y="73"/>
                      <a:pt x="14" y="74"/>
                    </a:cubicBezTo>
                    <a:cubicBezTo>
                      <a:pt x="13" y="74"/>
                      <a:pt x="13" y="78"/>
                      <a:pt x="14" y="77"/>
                    </a:cubicBezTo>
                    <a:cubicBezTo>
                      <a:pt x="16" y="76"/>
                      <a:pt x="17" y="75"/>
                      <a:pt x="18" y="75"/>
                    </a:cubicBezTo>
                    <a:cubicBezTo>
                      <a:pt x="22" y="74"/>
                      <a:pt x="20" y="73"/>
                      <a:pt x="19" y="71"/>
                    </a:cubicBezTo>
                    <a:cubicBezTo>
                      <a:pt x="20" y="71"/>
                      <a:pt x="21" y="73"/>
                      <a:pt x="22" y="72"/>
                    </a:cubicBezTo>
                    <a:cubicBezTo>
                      <a:pt x="23" y="71"/>
                      <a:pt x="21" y="70"/>
                      <a:pt x="21" y="70"/>
                    </a:cubicBezTo>
                    <a:cubicBezTo>
                      <a:pt x="21" y="69"/>
                      <a:pt x="23" y="71"/>
                      <a:pt x="23" y="71"/>
                    </a:cubicBezTo>
                    <a:cubicBezTo>
                      <a:pt x="22" y="71"/>
                      <a:pt x="23" y="67"/>
                      <a:pt x="24" y="67"/>
                    </a:cubicBezTo>
                    <a:cubicBezTo>
                      <a:pt x="24" y="66"/>
                      <a:pt x="26" y="68"/>
                      <a:pt x="26" y="68"/>
                    </a:cubicBezTo>
                    <a:cubicBezTo>
                      <a:pt x="28" y="68"/>
                      <a:pt x="29" y="67"/>
                      <a:pt x="30" y="66"/>
                    </a:cubicBezTo>
                    <a:cubicBezTo>
                      <a:pt x="31" y="65"/>
                      <a:pt x="36" y="63"/>
                      <a:pt x="36" y="61"/>
                    </a:cubicBezTo>
                    <a:cubicBezTo>
                      <a:pt x="36" y="60"/>
                      <a:pt x="35" y="59"/>
                      <a:pt x="36" y="57"/>
                    </a:cubicBezTo>
                    <a:cubicBezTo>
                      <a:pt x="36" y="56"/>
                      <a:pt x="38" y="57"/>
                      <a:pt x="37" y="55"/>
                    </a:cubicBezTo>
                    <a:cubicBezTo>
                      <a:pt x="36" y="54"/>
                      <a:pt x="38" y="56"/>
                      <a:pt x="37" y="55"/>
                    </a:cubicBezTo>
                    <a:close/>
                  </a:path>
                </a:pathLst>
              </a:custGeom>
              <a:solidFill>
                <a:schemeClr val="accent2"/>
              </a:solid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438" name="Freeform 706">
                <a:extLst>
                  <a:ext uri="{FF2B5EF4-FFF2-40B4-BE49-F238E27FC236}">
                    <a16:creationId xmlns:a16="http://schemas.microsoft.com/office/drawing/2014/main" id="{2AE9CB43-79F0-B146-ACC1-A1A12A9D4200}"/>
                  </a:ext>
                </a:extLst>
              </p:cNvPr>
              <p:cNvSpPr>
                <a:spLocks/>
              </p:cNvSpPr>
              <p:nvPr/>
            </p:nvSpPr>
            <p:spPr bwMode="auto">
              <a:xfrm>
                <a:off x="8142028" y="3989328"/>
                <a:ext cx="172020" cy="210246"/>
              </a:xfrm>
              <a:custGeom>
                <a:avLst/>
                <a:gdLst>
                  <a:gd name="T0" fmla="*/ 37 w 37"/>
                  <a:gd name="T1" fmla="*/ 38 h 45"/>
                  <a:gd name="T2" fmla="*/ 35 w 37"/>
                  <a:gd name="T3" fmla="*/ 35 h 45"/>
                  <a:gd name="T4" fmla="*/ 33 w 37"/>
                  <a:gd name="T5" fmla="*/ 32 h 45"/>
                  <a:gd name="T6" fmla="*/ 30 w 37"/>
                  <a:gd name="T7" fmla="*/ 28 h 45"/>
                  <a:gd name="T8" fmla="*/ 26 w 37"/>
                  <a:gd name="T9" fmla="*/ 22 h 45"/>
                  <a:gd name="T10" fmla="*/ 22 w 37"/>
                  <a:gd name="T11" fmla="*/ 18 h 45"/>
                  <a:gd name="T12" fmla="*/ 19 w 37"/>
                  <a:gd name="T13" fmla="*/ 15 h 45"/>
                  <a:gd name="T14" fmla="*/ 22 w 37"/>
                  <a:gd name="T15" fmla="*/ 14 h 45"/>
                  <a:gd name="T16" fmla="*/ 21 w 37"/>
                  <a:gd name="T17" fmla="*/ 10 h 45"/>
                  <a:gd name="T18" fmla="*/ 14 w 37"/>
                  <a:gd name="T19" fmla="*/ 8 h 45"/>
                  <a:gd name="T20" fmla="*/ 13 w 37"/>
                  <a:gd name="T21" fmla="*/ 4 h 45"/>
                  <a:gd name="T22" fmla="*/ 9 w 37"/>
                  <a:gd name="T23" fmla="*/ 0 h 45"/>
                  <a:gd name="T24" fmla="*/ 7 w 37"/>
                  <a:gd name="T25" fmla="*/ 0 h 45"/>
                  <a:gd name="T26" fmla="*/ 8 w 37"/>
                  <a:gd name="T27" fmla="*/ 4 h 45"/>
                  <a:gd name="T28" fmla="*/ 8 w 37"/>
                  <a:gd name="T29" fmla="*/ 7 h 45"/>
                  <a:gd name="T30" fmla="*/ 4 w 37"/>
                  <a:gd name="T31" fmla="*/ 5 h 45"/>
                  <a:gd name="T32" fmla="*/ 0 w 37"/>
                  <a:gd name="T33" fmla="*/ 10 h 45"/>
                  <a:gd name="T34" fmla="*/ 4 w 37"/>
                  <a:gd name="T35" fmla="*/ 15 h 45"/>
                  <a:gd name="T36" fmla="*/ 4 w 37"/>
                  <a:gd name="T37" fmla="*/ 22 h 45"/>
                  <a:gd name="T38" fmla="*/ 3 w 37"/>
                  <a:gd name="T39" fmla="*/ 26 h 45"/>
                  <a:gd name="T40" fmla="*/ 7 w 37"/>
                  <a:gd name="T41" fmla="*/ 25 h 45"/>
                  <a:gd name="T42" fmla="*/ 10 w 37"/>
                  <a:gd name="T43" fmla="*/ 23 h 45"/>
                  <a:gd name="T44" fmla="*/ 15 w 37"/>
                  <a:gd name="T45" fmla="*/ 22 h 45"/>
                  <a:gd name="T46" fmla="*/ 23 w 37"/>
                  <a:gd name="T47" fmla="*/ 28 h 45"/>
                  <a:gd name="T48" fmla="*/ 27 w 37"/>
                  <a:gd name="T49" fmla="*/ 36 h 45"/>
                  <a:gd name="T50" fmla="*/ 27 w 37"/>
                  <a:gd name="T51" fmla="*/ 39 h 45"/>
                  <a:gd name="T52" fmla="*/ 25 w 37"/>
                  <a:gd name="T53" fmla="*/ 43 h 45"/>
                  <a:gd name="T54" fmla="*/ 29 w 37"/>
                  <a:gd name="T55" fmla="*/ 43 h 45"/>
                  <a:gd name="T56" fmla="*/ 32 w 37"/>
                  <a:gd name="T57" fmla="*/ 42 h 45"/>
                  <a:gd name="T58" fmla="*/ 35 w 37"/>
                  <a:gd name="T59" fmla="*/ 42 h 45"/>
                  <a:gd name="T60" fmla="*/ 37 w 37"/>
                  <a:gd name="T61" fmla="*/ 3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7" h="45">
                    <a:moveTo>
                      <a:pt x="37" y="38"/>
                    </a:moveTo>
                    <a:cubicBezTo>
                      <a:pt x="37" y="37"/>
                      <a:pt x="36" y="37"/>
                      <a:pt x="35" y="35"/>
                    </a:cubicBezTo>
                    <a:cubicBezTo>
                      <a:pt x="35" y="33"/>
                      <a:pt x="34" y="34"/>
                      <a:pt x="33" y="32"/>
                    </a:cubicBezTo>
                    <a:cubicBezTo>
                      <a:pt x="32" y="30"/>
                      <a:pt x="32" y="29"/>
                      <a:pt x="30" y="28"/>
                    </a:cubicBezTo>
                    <a:cubicBezTo>
                      <a:pt x="28" y="26"/>
                      <a:pt x="27" y="24"/>
                      <a:pt x="26" y="22"/>
                    </a:cubicBezTo>
                    <a:cubicBezTo>
                      <a:pt x="25" y="21"/>
                      <a:pt x="23" y="19"/>
                      <a:pt x="22" y="18"/>
                    </a:cubicBezTo>
                    <a:cubicBezTo>
                      <a:pt x="20" y="17"/>
                      <a:pt x="19" y="18"/>
                      <a:pt x="19" y="15"/>
                    </a:cubicBezTo>
                    <a:cubicBezTo>
                      <a:pt x="19" y="14"/>
                      <a:pt x="21" y="16"/>
                      <a:pt x="22" y="14"/>
                    </a:cubicBezTo>
                    <a:cubicBezTo>
                      <a:pt x="24" y="13"/>
                      <a:pt x="22" y="12"/>
                      <a:pt x="21" y="10"/>
                    </a:cubicBezTo>
                    <a:cubicBezTo>
                      <a:pt x="19" y="5"/>
                      <a:pt x="16" y="11"/>
                      <a:pt x="14" y="8"/>
                    </a:cubicBezTo>
                    <a:cubicBezTo>
                      <a:pt x="13" y="7"/>
                      <a:pt x="14" y="5"/>
                      <a:pt x="13" y="4"/>
                    </a:cubicBezTo>
                    <a:cubicBezTo>
                      <a:pt x="12" y="3"/>
                      <a:pt x="10" y="2"/>
                      <a:pt x="9" y="0"/>
                    </a:cubicBezTo>
                    <a:cubicBezTo>
                      <a:pt x="9" y="0"/>
                      <a:pt x="7" y="0"/>
                      <a:pt x="7" y="0"/>
                    </a:cubicBezTo>
                    <a:cubicBezTo>
                      <a:pt x="6" y="1"/>
                      <a:pt x="8" y="3"/>
                      <a:pt x="8" y="4"/>
                    </a:cubicBezTo>
                    <a:cubicBezTo>
                      <a:pt x="8" y="5"/>
                      <a:pt x="9" y="7"/>
                      <a:pt x="8" y="7"/>
                    </a:cubicBezTo>
                    <a:cubicBezTo>
                      <a:pt x="6" y="7"/>
                      <a:pt x="6" y="5"/>
                      <a:pt x="4" y="5"/>
                    </a:cubicBezTo>
                    <a:cubicBezTo>
                      <a:pt x="3" y="4"/>
                      <a:pt x="0" y="10"/>
                      <a:pt x="0" y="10"/>
                    </a:cubicBezTo>
                    <a:cubicBezTo>
                      <a:pt x="1" y="13"/>
                      <a:pt x="0" y="17"/>
                      <a:pt x="4" y="15"/>
                    </a:cubicBezTo>
                    <a:cubicBezTo>
                      <a:pt x="6" y="14"/>
                      <a:pt x="4" y="22"/>
                      <a:pt x="4" y="22"/>
                    </a:cubicBezTo>
                    <a:cubicBezTo>
                      <a:pt x="6" y="23"/>
                      <a:pt x="4" y="24"/>
                      <a:pt x="3" y="26"/>
                    </a:cubicBezTo>
                    <a:cubicBezTo>
                      <a:pt x="3" y="27"/>
                      <a:pt x="6" y="25"/>
                      <a:pt x="7" y="25"/>
                    </a:cubicBezTo>
                    <a:cubicBezTo>
                      <a:pt x="7" y="24"/>
                      <a:pt x="9" y="23"/>
                      <a:pt x="10" y="23"/>
                    </a:cubicBezTo>
                    <a:cubicBezTo>
                      <a:pt x="12" y="24"/>
                      <a:pt x="13" y="24"/>
                      <a:pt x="15" y="22"/>
                    </a:cubicBezTo>
                    <a:cubicBezTo>
                      <a:pt x="17" y="21"/>
                      <a:pt x="24" y="25"/>
                      <a:pt x="23" y="28"/>
                    </a:cubicBezTo>
                    <a:cubicBezTo>
                      <a:pt x="21" y="32"/>
                      <a:pt x="25" y="33"/>
                      <a:pt x="27" y="36"/>
                    </a:cubicBezTo>
                    <a:cubicBezTo>
                      <a:pt x="27" y="37"/>
                      <a:pt x="27" y="38"/>
                      <a:pt x="27" y="39"/>
                    </a:cubicBezTo>
                    <a:cubicBezTo>
                      <a:pt x="27" y="40"/>
                      <a:pt x="26" y="42"/>
                      <a:pt x="25" y="43"/>
                    </a:cubicBezTo>
                    <a:cubicBezTo>
                      <a:pt x="26" y="43"/>
                      <a:pt x="29" y="45"/>
                      <a:pt x="29" y="43"/>
                    </a:cubicBezTo>
                    <a:cubicBezTo>
                      <a:pt x="29" y="42"/>
                      <a:pt x="31" y="41"/>
                      <a:pt x="32" y="42"/>
                    </a:cubicBezTo>
                    <a:cubicBezTo>
                      <a:pt x="33" y="43"/>
                      <a:pt x="34" y="43"/>
                      <a:pt x="35" y="42"/>
                    </a:cubicBezTo>
                    <a:cubicBezTo>
                      <a:pt x="37" y="42"/>
                      <a:pt x="37" y="40"/>
                      <a:pt x="37" y="38"/>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439" name="Freeform 707">
                <a:extLst>
                  <a:ext uri="{FF2B5EF4-FFF2-40B4-BE49-F238E27FC236}">
                    <a16:creationId xmlns:a16="http://schemas.microsoft.com/office/drawing/2014/main" id="{E1896E21-A5CF-2F47-9D03-FE39884953DF}"/>
                  </a:ext>
                </a:extLst>
              </p:cNvPr>
              <p:cNvSpPr>
                <a:spLocks/>
              </p:cNvSpPr>
              <p:nvPr/>
            </p:nvSpPr>
            <p:spPr bwMode="auto">
              <a:xfrm>
                <a:off x="8879481" y="4559540"/>
                <a:ext cx="210246" cy="178390"/>
              </a:xfrm>
              <a:custGeom>
                <a:avLst/>
                <a:gdLst>
                  <a:gd name="T0" fmla="*/ 45 w 45"/>
                  <a:gd name="T1" fmla="*/ 29 h 38"/>
                  <a:gd name="T2" fmla="*/ 45 w 45"/>
                  <a:gd name="T3" fmla="*/ 26 h 38"/>
                  <a:gd name="T4" fmla="*/ 45 w 45"/>
                  <a:gd name="T5" fmla="*/ 24 h 38"/>
                  <a:gd name="T6" fmla="*/ 45 w 45"/>
                  <a:gd name="T7" fmla="*/ 15 h 38"/>
                  <a:gd name="T8" fmla="*/ 45 w 45"/>
                  <a:gd name="T9" fmla="*/ 6 h 38"/>
                  <a:gd name="T10" fmla="*/ 35 w 45"/>
                  <a:gd name="T11" fmla="*/ 3 h 38"/>
                  <a:gd name="T12" fmla="*/ 30 w 45"/>
                  <a:gd name="T13" fmla="*/ 0 h 38"/>
                  <a:gd name="T14" fmla="*/ 26 w 45"/>
                  <a:gd name="T15" fmla="*/ 3 h 38"/>
                  <a:gd name="T16" fmla="*/ 22 w 45"/>
                  <a:gd name="T17" fmla="*/ 5 h 38"/>
                  <a:gd name="T18" fmla="*/ 18 w 45"/>
                  <a:gd name="T19" fmla="*/ 10 h 38"/>
                  <a:gd name="T20" fmla="*/ 14 w 45"/>
                  <a:gd name="T21" fmla="*/ 8 h 38"/>
                  <a:gd name="T22" fmla="*/ 11 w 45"/>
                  <a:gd name="T23" fmla="*/ 5 h 38"/>
                  <a:gd name="T24" fmla="*/ 9 w 45"/>
                  <a:gd name="T25" fmla="*/ 6 h 38"/>
                  <a:gd name="T26" fmla="*/ 7 w 45"/>
                  <a:gd name="T27" fmla="*/ 5 h 38"/>
                  <a:gd name="T28" fmla="*/ 4 w 45"/>
                  <a:gd name="T29" fmla="*/ 6 h 38"/>
                  <a:gd name="T30" fmla="*/ 0 w 45"/>
                  <a:gd name="T31" fmla="*/ 7 h 38"/>
                  <a:gd name="T32" fmla="*/ 3 w 45"/>
                  <a:gd name="T33" fmla="*/ 8 h 38"/>
                  <a:gd name="T34" fmla="*/ 4 w 45"/>
                  <a:gd name="T35" fmla="*/ 11 h 38"/>
                  <a:gd name="T36" fmla="*/ 7 w 45"/>
                  <a:gd name="T37" fmla="*/ 14 h 38"/>
                  <a:gd name="T38" fmla="*/ 9 w 45"/>
                  <a:gd name="T39" fmla="*/ 8 h 38"/>
                  <a:gd name="T40" fmla="*/ 10 w 45"/>
                  <a:gd name="T41" fmla="*/ 12 h 38"/>
                  <a:gd name="T42" fmla="*/ 15 w 45"/>
                  <a:gd name="T43" fmla="*/ 12 h 38"/>
                  <a:gd name="T44" fmla="*/ 18 w 45"/>
                  <a:gd name="T45" fmla="*/ 15 h 38"/>
                  <a:gd name="T46" fmla="*/ 27 w 45"/>
                  <a:gd name="T47" fmla="*/ 19 h 38"/>
                  <a:gd name="T48" fmla="*/ 32 w 45"/>
                  <a:gd name="T49" fmla="*/ 22 h 38"/>
                  <a:gd name="T50" fmla="*/ 34 w 45"/>
                  <a:gd name="T51" fmla="*/ 26 h 38"/>
                  <a:gd name="T52" fmla="*/ 36 w 45"/>
                  <a:gd name="T53" fmla="*/ 27 h 38"/>
                  <a:gd name="T54" fmla="*/ 34 w 45"/>
                  <a:gd name="T55" fmla="*/ 28 h 38"/>
                  <a:gd name="T56" fmla="*/ 36 w 45"/>
                  <a:gd name="T57" fmla="*/ 29 h 38"/>
                  <a:gd name="T58" fmla="*/ 35 w 45"/>
                  <a:gd name="T59" fmla="*/ 30 h 38"/>
                  <a:gd name="T60" fmla="*/ 32 w 45"/>
                  <a:gd name="T61" fmla="*/ 31 h 38"/>
                  <a:gd name="T62" fmla="*/ 29 w 45"/>
                  <a:gd name="T63" fmla="*/ 34 h 38"/>
                  <a:gd name="T64" fmla="*/ 34 w 45"/>
                  <a:gd name="T65" fmla="*/ 35 h 38"/>
                  <a:gd name="T66" fmla="*/ 36 w 45"/>
                  <a:gd name="T67" fmla="*/ 31 h 38"/>
                  <a:gd name="T68" fmla="*/ 36 w 45"/>
                  <a:gd name="T69" fmla="*/ 33 h 38"/>
                  <a:gd name="T70" fmla="*/ 40 w 45"/>
                  <a:gd name="T71" fmla="*/ 32 h 38"/>
                  <a:gd name="T72" fmla="*/ 45 w 45"/>
                  <a:gd name="T73" fmla="*/ 38 h 38"/>
                  <a:gd name="T74" fmla="*/ 45 w 45"/>
                  <a:gd name="T75" fmla="*/ 2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38">
                    <a:moveTo>
                      <a:pt x="45" y="29"/>
                    </a:moveTo>
                    <a:cubicBezTo>
                      <a:pt x="45" y="28"/>
                      <a:pt x="44" y="27"/>
                      <a:pt x="45" y="26"/>
                    </a:cubicBezTo>
                    <a:cubicBezTo>
                      <a:pt x="45" y="25"/>
                      <a:pt x="45" y="25"/>
                      <a:pt x="45" y="24"/>
                    </a:cubicBezTo>
                    <a:cubicBezTo>
                      <a:pt x="45" y="21"/>
                      <a:pt x="45" y="18"/>
                      <a:pt x="45" y="15"/>
                    </a:cubicBezTo>
                    <a:cubicBezTo>
                      <a:pt x="45" y="12"/>
                      <a:pt x="45" y="9"/>
                      <a:pt x="45" y="6"/>
                    </a:cubicBezTo>
                    <a:cubicBezTo>
                      <a:pt x="45" y="6"/>
                      <a:pt x="36" y="3"/>
                      <a:pt x="35" y="3"/>
                    </a:cubicBezTo>
                    <a:cubicBezTo>
                      <a:pt x="33" y="2"/>
                      <a:pt x="32" y="1"/>
                      <a:pt x="30" y="0"/>
                    </a:cubicBezTo>
                    <a:cubicBezTo>
                      <a:pt x="27" y="0"/>
                      <a:pt x="27" y="2"/>
                      <a:pt x="26" y="3"/>
                    </a:cubicBezTo>
                    <a:cubicBezTo>
                      <a:pt x="26" y="4"/>
                      <a:pt x="23" y="4"/>
                      <a:pt x="22" y="5"/>
                    </a:cubicBezTo>
                    <a:cubicBezTo>
                      <a:pt x="21" y="7"/>
                      <a:pt x="20" y="9"/>
                      <a:pt x="18" y="10"/>
                    </a:cubicBezTo>
                    <a:cubicBezTo>
                      <a:pt x="16" y="11"/>
                      <a:pt x="14" y="10"/>
                      <a:pt x="14" y="8"/>
                    </a:cubicBezTo>
                    <a:cubicBezTo>
                      <a:pt x="13" y="6"/>
                      <a:pt x="12" y="6"/>
                      <a:pt x="11" y="5"/>
                    </a:cubicBezTo>
                    <a:cubicBezTo>
                      <a:pt x="11" y="3"/>
                      <a:pt x="10" y="5"/>
                      <a:pt x="9" y="6"/>
                    </a:cubicBezTo>
                    <a:cubicBezTo>
                      <a:pt x="8" y="6"/>
                      <a:pt x="7" y="5"/>
                      <a:pt x="7" y="5"/>
                    </a:cubicBezTo>
                    <a:cubicBezTo>
                      <a:pt x="6" y="5"/>
                      <a:pt x="5" y="6"/>
                      <a:pt x="4" y="6"/>
                    </a:cubicBezTo>
                    <a:cubicBezTo>
                      <a:pt x="4" y="7"/>
                      <a:pt x="0" y="6"/>
                      <a:pt x="0" y="7"/>
                    </a:cubicBezTo>
                    <a:cubicBezTo>
                      <a:pt x="0" y="8"/>
                      <a:pt x="2" y="8"/>
                      <a:pt x="3" y="8"/>
                    </a:cubicBezTo>
                    <a:cubicBezTo>
                      <a:pt x="4" y="9"/>
                      <a:pt x="4" y="10"/>
                      <a:pt x="4" y="11"/>
                    </a:cubicBezTo>
                    <a:cubicBezTo>
                      <a:pt x="4" y="13"/>
                      <a:pt x="7" y="13"/>
                      <a:pt x="7" y="14"/>
                    </a:cubicBezTo>
                    <a:cubicBezTo>
                      <a:pt x="7" y="12"/>
                      <a:pt x="7" y="9"/>
                      <a:pt x="9" y="8"/>
                    </a:cubicBezTo>
                    <a:cubicBezTo>
                      <a:pt x="7" y="9"/>
                      <a:pt x="8" y="11"/>
                      <a:pt x="10" y="12"/>
                    </a:cubicBezTo>
                    <a:cubicBezTo>
                      <a:pt x="12" y="13"/>
                      <a:pt x="13" y="13"/>
                      <a:pt x="15" y="12"/>
                    </a:cubicBezTo>
                    <a:cubicBezTo>
                      <a:pt x="12" y="13"/>
                      <a:pt x="17" y="15"/>
                      <a:pt x="18" y="15"/>
                    </a:cubicBezTo>
                    <a:cubicBezTo>
                      <a:pt x="21" y="16"/>
                      <a:pt x="24" y="18"/>
                      <a:pt x="27" y="19"/>
                    </a:cubicBezTo>
                    <a:cubicBezTo>
                      <a:pt x="29" y="20"/>
                      <a:pt x="31" y="21"/>
                      <a:pt x="32" y="22"/>
                    </a:cubicBezTo>
                    <a:cubicBezTo>
                      <a:pt x="32" y="24"/>
                      <a:pt x="33" y="25"/>
                      <a:pt x="34" y="26"/>
                    </a:cubicBezTo>
                    <a:cubicBezTo>
                      <a:pt x="34" y="26"/>
                      <a:pt x="36" y="27"/>
                      <a:pt x="36" y="27"/>
                    </a:cubicBezTo>
                    <a:cubicBezTo>
                      <a:pt x="36" y="27"/>
                      <a:pt x="34" y="28"/>
                      <a:pt x="34" y="28"/>
                    </a:cubicBezTo>
                    <a:cubicBezTo>
                      <a:pt x="34" y="28"/>
                      <a:pt x="36" y="28"/>
                      <a:pt x="36" y="29"/>
                    </a:cubicBezTo>
                    <a:cubicBezTo>
                      <a:pt x="36" y="28"/>
                      <a:pt x="35" y="29"/>
                      <a:pt x="35" y="30"/>
                    </a:cubicBezTo>
                    <a:cubicBezTo>
                      <a:pt x="34" y="31"/>
                      <a:pt x="33" y="30"/>
                      <a:pt x="32" y="31"/>
                    </a:cubicBezTo>
                    <a:cubicBezTo>
                      <a:pt x="31" y="31"/>
                      <a:pt x="28" y="34"/>
                      <a:pt x="29" y="34"/>
                    </a:cubicBezTo>
                    <a:cubicBezTo>
                      <a:pt x="30" y="35"/>
                      <a:pt x="32" y="35"/>
                      <a:pt x="34" y="35"/>
                    </a:cubicBezTo>
                    <a:cubicBezTo>
                      <a:pt x="34" y="34"/>
                      <a:pt x="35" y="30"/>
                      <a:pt x="36" y="31"/>
                    </a:cubicBezTo>
                    <a:cubicBezTo>
                      <a:pt x="36" y="32"/>
                      <a:pt x="33" y="33"/>
                      <a:pt x="36" y="33"/>
                    </a:cubicBezTo>
                    <a:cubicBezTo>
                      <a:pt x="38" y="34"/>
                      <a:pt x="39" y="34"/>
                      <a:pt x="40" y="32"/>
                    </a:cubicBezTo>
                    <a:cubicBezTo>
                      <a:pt x="39" y="34"/>
                      <a:pt x="44" y="37"/>
                      <a:pt x="45" y="38"/>
                    </a:cubicBezTo>
                    <a:cubicBezTo>
                      <a:pt x="45" y="35"/>
                      <a:pt x="45" y="32"/>
                      <a:pt x="45" y="29"/>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440" name="Freeform 708">
                <a:extLst>
                  <a:ext uri="{FF2B5EF4-FFF2-40B4-BE49-F238E27FC236}">
                    <a16:creationId xmlns:a16="http://schemas.microsoft.com/office/drawing/2014/main" id="{EA910F44-3D61-E64B-BE11-2DC1373089DE}"/>
                  </a:ext>
                </a:extLst>
              </p:cNvPr>
              <p:cNvSpPr>
                <a:spLocks/>
              </p:cNvSpPr>
              <p:nvPr/>
            </p:nvSpPr>
            <p:spPr bwMode="auto">
              <a:xfrm>
                <a:off x="9084949" y="4588211"/>
                <a:ext cx="238916" cy="191132"/>
              </a:xfrm>
              <a:custGeom>
                <a:avLst/>
                <a:gdLst>
                  <a:gd name="T0" fmla="*/ 50 w 51"/>
                  <a:gd name="T1" fmla="*/ 39 h 41"/>
                  <a:gd name="T2" fmla="*/ 45 w 51"/>
                  <a:gd name="T3" fmla="*/ 37 h 41"/>
                  <a:gd name="T4" fmla="*/ 47 w 51"/>
                  <a:gd name="T5" fmla="*/ 36 h 41"/>
                  <a:gd name="T6" fmla="*/ 42 w 51"/>
                  <a:gd name="T7" fmla="*/ 34 h 41"/>
                  <a:gd name="T8" fmla="*/ 38 w 51"/>
                  <a:gd name="T9" fmla="*/ 30 h 41"/>
                  <a:gd name="T10" fmla="*/ 37 w 51"/>
                  <a:gd name="T11" fmla="*/ 28 h 41"/>
                  <a:gd name="T12" fmla="*/ 34 w 51"/>
                  <a:gd name="T13" fmla="*/ 26 h 41"/>
                  <a:gd name="T14" fmla="*/ 29 w 51"/>
                  <a:gd name="T15" fmla="*/ 21 h 41"/>
                  <a:gd name="T16" fmla="*/ 34 w 51"/>
                  <a:gd name="T17" fmla="*/ 21 h 41"/>
                  <a:gd name="T18" fmla="*/ 34 w 51"/>
                  <a:gd name="T19" fmla="*/ 18 h 41"/>
                  <a:gd name="T20" fmla="*/ 31 w 51"/>
                  <a:gd name="T21" fmla="*/ 17 h 41"/>
                  <a:gd name="T22" fmla="*/ 25 w 51"/>
                  <a:gd name="T23" fmla="*/ 12 h 41"/>
                  <a:gd name="T24" fmla="*/ 19 w 51"/>
                  <a:gd name="T25" fmla="*/ 7 h 41"/>
                  <a:gd name="T26" fmla="*/ 16 w 51"/>
                  <a:gd name="T27" fmla="*/ 6 h 41"/>
                  <a:gd name="T28" fmla="*/ 13 w 51"/>
                  <a:gd name="T29" fmla="*/ 4 h 41"/>
                  <a:gd name="T30" fmla="*/ 8 w 51"/>
                  <a:gd name="T31" fmla="*/ 2 h 41"/>
                  <a:gd name="T32" fmla="*/ 1 w 51"/>
                  <a:gd name="T33" fmla="*/ 0 h 41"/>
                  <a:gd name="T34" fmla="*/ 1 w 51"/>
                  <a:gd name="T35" fmla="*/ 10 h 41"/>
                  <a:gd name="T36" fmla="*/ 1 w 51"/>
                  <a:gd name="T37" fmla="*/ 20 h 41"/>
                  <a:gd name="T38" fmla="*/ 1 w 51"/>
                  <a:gd name="T39" fmla="*/ 25 h 41"/>
                  <a:gd name="T40" fmla="*/ 1 w 51"/>
                  <a:gd name="T41" fmla="*/ 30 h 41"/>
                  <a:gd name="T42" fmla="*/ 4 w 51"/>
                  <a:gd name="T43" fmla="*/ 33 h 41"/>
                  <a:gd name="T44" fmla="*/ 13 w 51"/>
                  <a:gd name="T45" fmla="*/ 31 h 41"/>
                  <a:gd name="T46" fmla="*/ 9 w 51"/>
                  <a:gd name="T47" fmla="*/ 28 h 41"/>
                  <a:gd name="T48" fmla="*/ 14 w 51"/>
                  <a:gd name="T49" fmla="*/ 30 h 41"/>
                  <a:gd name="T50" fmla="*/ 13 w 51"/>
                  <a:gd name="T51" fmla="*/ 26 h 41"/>
                  <a:gd name="T52" fmla="*/ 15 w 51"/>
                  <a:gd name="T53" fmla="*/ 27 h 41"/>
                  <a:gd name="T54" fmla="*/ 18 w 51"/>
                  <a:gd name="T55" fmla="*/ 25 h 41"/>
                  <a:gd name="T56" fmla="*/ 26 w 51"/>
                  <a:gd name="T57" fmla="*/ 27 h 41"/>
                  <a:gd name="T58" fmla="*/ 31 w 51"/>
                  <a:gd name="T59" fmla="*/ 33 h 41"/>
                  <a:gd name="T60" fmla="*/ 36 w 51"/>
                  <a:gd name="T61" fmla="*/ 38 h 41"/>
                  <a:gd name="T62" fmla="*/ 45 w 51"/>
                  <a:gd name="T63" fmla="*/ 40 h 41"/>
                  <a:gd name="T64" fmla="*/ 48 w 51"/>
                  <a:gd name="T65" fmla="*/ 40 h 41"/>
                  <a:gd name="T66" fmla="*/ 50 w 51"/>
                  <a:gd name="T67" fmla="*/ 39 h 41"/>
                  <a:gd name="T68" fmla="*/ 50 w 51"/>
                  <a:gd name="T69" fmla="*/ 3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 h="41">
                    <a:moveTo>
                      <a:pt x="50" y="39"/>
                    </a:moveTo>
                    <a:cubicBezTo>
                      <a:pt x="48" y="38"/>
                      <a:pt x="46" y="38"/>
                      <a:pt x="45" y="37"/>
                    </a:cubicBezTo>
                    <a:cubicBezTo>
                      <a:pt x="44" y="36"/>
                      <a:pt x="46" y="35"/>
                      <a:pt x="47" y="36"/>
                    </a:cubicBezTo>
                    <a:cubicBezTo>
                      <a:pt x="45" y="35"/>
                      <a:pt x="42" y="36"/>
                      <a:pt x="42" y="34"/>
                    </a:cubicBezTo>
                    <a:cubicBezTo>
                      <a:pt x="42" y="32"/>
                      <a:pt x="39" y="32"/>
                      <a:pt x="38" y="30"/>
                    </a:cubicBezTo>
                    <a:cubicBezTo>
                      <a:pt x="37" y="29"/>
                      <a:pt x="38" y="29"/>
                      <a:pt x="37" y="28"/>
                    </a:cubicBezTo>
                    <a:cubicBezTo>
                      <a:pt x="36" y="27"/>
                      <a:pt x="35" y="27"/>
                      <a:pt x="34" y="26"/>
                    </a:cubicBezTo>
                    <a:cubicBezTo>
                      <a:pt x="34" y="26"/>
                      <a:pt x="30" y="21"/>
                      <a:pt x="29" y="21"/>
                    </a:cubicBezTo>
                    <a:cubicBezTo>
                      <a:pt x="30" y="20"/>
                      <a:pt x="33" y="21"/>
                      <a:pt x="34" y="21"/>
                    </a:cubicBezTo>
                    <a:cubicBezTo>
                      <a:pt x="36" y="21"/>
                      <a:pt x="35" y="20"/>
                      <a:pt x="34" y="18"/>
                    </a:cubicBezTo>
                    <a:cubicBezTo>
                      <a:pt x="34" y="17"/>
                      <a:pt x="32" y="17"/>
                      <a:pt x="31" y="17"/>
                    </a:cubicBezTo>
                    <a:cubicBezTo>
                      <a:pt x="28" y="15"/>
                      <a:pt x="26" y="14"/>
                      <a:pt x="25" y="12"/>
                    </a:cubicBezTo>
                    <a:cubicBezTo>
                      <a:pt x="24" y="10"/>
                      <a:pt x="21" y="8"/>
                      <a:pt x="19" y="7"/>
                    </a:cubicBezTo>
                    <a:cubicBezTo>
                      <a:pt x="18" y="6"/>
                      <a:pt x="17" y="6"/>
                      <a:pt x="16" y="6"/>
                    </a:cubicBezTo>
                    <a:cubicBezTo>
                      <a:pt x="15" y="6"/>
                      <a:pt x="14" y="4"/>
                      <a:pt x="13" y="4"/>
                    </a:cubicBezTo>
                    <a:cubicBezTo>
                      <a:pt x="12" y="3"/>
                      <a:pt x="10" y="3"/>
                      <a:pt x="8" y="2"/>
                    </a:cubicBezTo>
                    <a:cubicBezTo>
                      <a:pt x="6" y="2"/>
                      <a:pt x="4" y="0"/>
                      <a:pt x="1" y="0"/>
                    </a:cubicBezTo>
                    <a:cubicBezTo>
                      <a:pt x="1" y="3"/>
                      <a:pt x="1" y="7"/>
                      <a:pt x="1" y="10"/>
                    </a:cubicBezTo>
                    <a:cubicBezTo>
                      <a:pt x="1" y="13"/>
                      <a:pt x="2" y="17"/>
                      <a:pt x="1" y="20"/>
                    </a:cubicBezTo>
                    <a:cubicBezTo>
                      <a:pt x="0" y="21"/>
                      <a:pt x="1" y="23"/>
                      <a:pt x="1" y="25"/>
                    </a:cubicBezTo>
                    <a:cubicBezTo>
                      <a:pt x="1" y="27"/>
                      <a:pt x="1" y="28"/>
                      <a:pt x="1" y="30"/>
                    </a:cubicBezTo>
                    <a:cubicBezTo>
                      <a:pt x="1" y="33"/>
                      <a:pt x="2" y="33"/>
                      <a:pt x="4" y="33"/>
                    </a:cubicBezTo>
                    <a:cubicBezTo>
                      <a:pt x="7" y="33"/>
                      <a:pt x="10" y="33"/>
                      <a:pt x="13" y="31"/>
                    </a:cubicBezTo>
                    <a:cubicBezTo>
                      <a:pt x="14" y="31"/>
                      <a:pt x="9" y="28"/>
                      <a:pt x="9" y="28"/>
                    </a:cubicBezTo>
                    <a:cubicBezTo>
                      <a:pt x="10" y="28"/>
                      <a:pt x="14" y="31"/>
                      <a:pt x="14" y="30"/>
                    </a:cubicBezTo>
                    <a:cubicBezTo>
                      <a:pt x="14" y="29"/>
                      <a:pt x="13" y="28"/>
                      <a:pt x="13" y="26"/>
                    </a:cubicBezTo>
                    <a:cubicBezTo>
                      <a:pt x="13" y="26"/>
                      <a:pt x="16" y="28"/>
                      <a:pt x="15" y="27"/>
                    </a:cubicBezTo>
                    <a:cubicBezTo>
                      <a:pt x="15" y="25"/>
                      <a:pt x="17" y="25"/>
                      <a:pt x="18" y="25"/>
                    </a:cubicBezTo>
                    <a:cubicBezTo>
                      <a:pt x="19" y="25"/>
                      <a:pt x="26" y="28"/>
                      <a:pt x="26" y="27"/>
                    </a:cubicBezTo>
                    <a:cubicBezTo>
                      <a:pt x="26" y="29"/>
                      <a:pt x="30" y="31"/>
                      <a:pt x="31" y="33"/>
                    </a:cubicBezTo>
                    <a:cubicBezTo>
                      <a:pt x="32" y="35"/>
                      <a:pt x="34" y="38"/>
                      <a:pt x="36" y="38"/>
                    </a:cubicBezTo>
                    <a:cubicBezTo>
                      <a:pt x="39" y="38"/>
                      <a:pt x="42" y="39"/>
                      <a:pt x="45" y="40"/>
                    </a:cubicBezTo>
                    <a:cubicBezTo>
                      <a:pt x="46" y="40"/>
                      <a:pt x="48" y="41"/>
                      <a:pt x="48" y="40"/>
                    </a:cubicBezTo>
                    <a:cubicBezTo>
                      <a:pt x="48" y="39"/>
                      <a:pt x="51" y="39"/>
                      <a:pt x="50" y="39"/>
                    </a:cubicBezTo>
                    <a:cubicBezTo>
                      <a:pt x="49" y="38"/>
                      <a:pt x="51" y="39"/>
                      <a:pt x="50" y="39"/>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441" name="Freeform 709">
                <a:extLst>
                  <a:ext uri="{FF2B5EF4-FFF2-40B4-BE49-F238E27FC236}">
                    <a16:creationId xmlns:a16="http://schemas.microsoft.com/office/drawing/2014/main" id="{F9735B74-CAF5-BF4A-9AB8-B53FC4CCB753}"/>
                  </a:ext>
                </a:extLst>
              </p:cNvPr>
              <p:cNvSpPr>
                <a:spLocks/>
              </p:cNvSpPr>
              <p:nvPr/>
            </p:nvSpPr>
            <p:spPr bwMode="auto">
              <a:xfrm>
                <a:off x="8342717" y="4414599"/>
                <a:ext cx="238916" cy="210246"/>
              </a:xfrm>
              <a:custGeom>
                <a:avLst/>
                <a:gdLst>
                  <a:gd name="T0" fmla="*/ 33 w 51"/>
                  <a:gd name="T1" fmla="*/ 5 h 45"/>
                  <a:gd name="T2" fmla="*/ 29 w 51"/>
                  <a:gd name="T3" fmla="*/ 13 h 45"/>
                  <a:gd name="T4" fmla="*/ 20 w 51"/>
                  <a:gd name="T5" fmla="*/ 16 h 45"/>
                  <a:gd name="T6" fmla="*/ 15 w 51"/>
                  <a:gd name="T7" fmla="*/ 18 h 45"/>
                  <a:gd name="T8" fmla="*/ 10 w 51"/>
                  <a:gd name="T9" fmla="*/ 19 h 45"/>
                  <a:gd name="T10" fmla="*/ 7 w 51"/>
                  <a:gd name="T11" fmla="*/ 18 h 45"/>
                  <a:gd name="T12" fmla="*/ 3 w 51"/>
                  <a:gd name="T13" fmla="*/ 14 h 45"/>
                  <a:gd name="T14" fmla="*/ 0 w 51"/>
                  <a:gd name="T15" fmla="*/ 20 h 45"/>
                  <a:gd name="T16" fmla="*/ 4 w 51"/>
                  <a:gd name="T17" fmla="*/ 29 h 45"/>
                  <a:gd name="T18" fmla="*/ 8 w 51"/>
                  <a:gd name="T19" fmla="*/ 37 h 45"/>
                  <a:gd name="T20" fmla="*/ 13 w 51"/>
                  <a:gd name="T21" fmla="*/ 39 h 45"/>
                  <a:gd name="T22" fmla="*/ 14 w 51"/>
                  <a:gd name="T23" fmla="*/ 41 h 45"/>
                  <a:gd name="T24" fmla="*/ 19 w 51"/>
                  <a:gd name="T25" fmla="*/ 41 h 45"/>
                  <a:gd name="T26" fmla="*/ 21 w 51"/>
                  <a:gd name="T27" fmla="*/ 39 h 45"/>
                  <a:gd name="T28" fmla="*/ 25 w 51"/>
                  <a:gd name="T29" fmla="*/ 40 h 45"/>
                  <a:gd name="T30" fmla="*/ 28 w 51"/>
                  <a:gd name="T31" fmla="*/ 40 h 45"/>
                  <a:gd name="T32" fmla="*/ 31 w 51"/>
                  <a:gd name="T33" fmla="*/ 43 h 45"/>
                  <a:gd name="T34" fmla="*/ 34 w 51"/>
                  <a:gd name="T35" fmla="*/ 42 h 45"/>
                  <a:gd name="T36" fmla="*/ 36 w 51"/>
                  <a:gd name="T37" fmla="*/ 43 h 45"/>
                  <a:gd name="T38" fmla="*/ 37 w 51"/>
                  <a:gd name="T39" fmla="*/ 37 h 45"/>
                  <a:gd name="T40" fmla="*/ 37 w 51"/>
                  <a:gd name="T41" fmla="*/ 33 h 45"/>
                  <a:gd name="T42" fmla="*/ 39 w 51"/>
                  <a:gd name="T43" fmla="*/ 30 h 45"/>
                  <a:gd name="T44" fmla="*/ 42 w 51"/>
                  <a:gd name="T45" fmla="*/ 24 h 45"/>
                  <a:gd name="T46" fmla="*/ 47 w 51"/>
                  <a:gd name="T47" fmla="*/ 19 h 45"/>
                  <a:gd name="T48" fmla="*/ 49 w 51"/>
                  <a:gd name="T49" fmla="*/ 18 h 45"/>
                  <a:gd name="T50" fmla="*/ 45 w 51"/>
                  <a:gd name="T51" fmla="*/ 13 h 45"/>
                  <a:gd name="T52" fmla="*/ 42 w 51"/>
                  <a:gd name="T53" fmla="*/ 7 h 45"/>
                  <a:gd name="T54" fmla="*/ 44 w 51"/>
                  <a:gd name="T55" fmla="*/ 6 h 45"/>
                  <a:gd name="T56" fmla="*/ 44 w 51"/>
                  <a:gd name="T57" fmla="*/ 3 h 45"/>
                  <a:gd name="T58" fmla="*/ 33 w 51"/>
                  <a:gd name="T59" fmla="*/ 5 h 45"/>
                  <a:gd name="T60" fmla="*/ 33 w 51"/>
                  <a:gd name="T61" fmla="*/ 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1" h="45">
                    <a:moveTo>
                      <a:pt x="33" y="5"/>
                    </a:moveTo>
                    <a:cubicBezTo>
                      <a:pt x="32" y="8"/>
                      <a:pt x="31" y="10"/>
                      <a:pt x="29" y="13"/>
                    </a:cubicBezTo>
                    <a:cubicBezTo>
                      <a:pt x="28" y="17"/>
                      <a:pt x="23" y="17"/>
                      <a:pt x="20" y="16"/>
                    </a:cubicBezTo>
                    <a:cubicBezTo>
                      <a:pt x="18" y="15"/>
                      <a:pt x="16" y="17"/>
                      <a:pt x="15" y="18"/>
                    </a:cubicBezTo>
                    <a:cubicBezTo>
                      <a:pt x="14" y="19"/>
                      <a:pt x="11" y="18"/>
                      <a:pt x="10" y="19"/>
                    </a:cubicBezTo>
                    <a:cubicBezTo>
                      <a:pt x="8" y="20"/>
                      <a:pt x="8" y="20"/>
                      <a:pt x="7" y="18"/>
                    </a:cubicBezTo>
                    <a:cubicBezTo>
                      <a:pt x="5" y="17"/>
                      <a:pt x="4" y="16"/>
                      <a:pt x="3" y="14"/>
                    </a:cubicBezTo>
                    <a:cubicBezTo>
                      <a:pt x="2" y="13"/>
                      <a:pt x="0" y="19"/>
                      <a:pt x="0" y="20"/>
                    </a:cubicBezTo>
                    <a:cubicBezTo>
                      <a:pt x="0" y="23"/>
                      <a:pt x="3" y="26"/>
                      <a:pt x="4" y="29"/>
                    </a:cubicBezTo>
                    <a:cubicBezTo>
                      <a:pt x="6" y="32"/>
                      <a:pt x="5" y="35"/>
                      <a:pt x="8" y="37"/>
                    </a:cubicBezTo>
                    <a:cubicBezTo>
                      <a:pt x="10" y="38"/>
                      <a:pt x="12" y="39"/>
                      <a:pt x="13" y="39"/>
                    </a:cubicBezTo>
                    <a:cubicBezTo>
                      <a:pt x="16" y="38"/>
                      <a:pt x="13" y="40"/>
                      <a:pt x="14" y="41"/>
                    </a:cubicBezTo>
                    <a:cubicBezTo>
                      <a:pt x="15" y="41"/>
                      <a:pt x="18" y="41"/>
                      <a:pt x="19" y="41"/>
                    </a:cubicBezTo>
                    <a:cubicBezTo>
                      <a:pt x="20" y="40"/>
                      <a:pt x="20" y="38"/>
                      <a:pt x="21" y="39"/>
                    </a:cubicBezTo>
                    <a:cubicBezTo>
                      <a:pt x="22" y="40"/>
                      <a:pt x="24" y="41"/>
                      <a:pt x="25" y="40"/>
                    </a:cubicBezTo>
                    <a:cubicBezTo>
                      <a:pt x="26" y="40"/>
                      <a:pt x="28" y="39"/>
                      <a:pt x="28" y="40"/>
                    </a:cubicBezTo>
                    <a:cubicBezTo>
                      <a:pt x="29" y="43"/>
                      <a:pt x="27" y="45"/>
                      <a:pt x="31" y="43"/>
                    </a:cubicBezTo>
                    <a:cubicBezTo>
                      <a:pt x="32" y="43"/>
                      <a:pt x="33" y="42"/>
                      <a:pt x="34" y="42"/>
                    </a:cubicBezTo>
                    <a:cubicBezTo>
                      <a:pt x="35" y="42"/>
                      <a:pt x="36" y="43"/>
                      <a:pt x="36" y="43"/>
                    </a:cubicBezTo>
                    <a:cubicBezTo>
                      <a:pt x="37" y="41"/>
                      <a:pt x="35" y="39"/>
                      <a:pt x="37" y="37"/>
                    </a:cubicBezTo>
                    <a:cubicBezTo>
                      <a:pt x="38" y="36"/>
                      <a:pt x="37" y="35"/>
                      <a:pt x="37" y="33"/>
                    </a:cubicBezTo>
                    <a:cubicBezTo>
                      <a:pt x="37" y="32"/>
                      <a:pt x="38" y="31"/>
                      <a:pt x="39" y="30"/>
                    </a:cubicBezTo>
                    <a:cubicBezTo>
                      <a:pt x="41" y="28"/>
                      <a:pt x="43" y="27"/>
                      <a:pt x="42" y="24"/>
                    </a:cubicBezTo>
                    <a:cubicBezTo>
                      <a:pt x="42" y="22"/>
                      <a:pt x="45" y="18"/>
                      <a:pt x="47" y="19"/>
                    </a:cubicBezTo>
                    <a:cubicBezTo>
                      <a:pt x="48" y="20"/>
                      <a:pt x="51" y="19"/>
                      <a:pt x="49" y="18"/>
                    </a:cubicBezTo>
                    <a:cubicBezTo>
                      <a:pt x="48" y="16"/>
                      <a:pt x="45" y="15"/>
                      <a:pt x="45" y="13"/>
                    </a:cubicBezTo>
                    <a:cubicBezTo>
                      <a:pt x="45" y="11"/>
                      <a:pt x="43" y="9"/>
                      <a:pt x="42" y="7"/>
                    </a:cubicBezTo>
                    <a:cubicBezTo>
                      <a:pt x="41" y="4"/>
                      <a:pt x="44" y="7"/>
                      <a:pt x="44" y="6"/>
                    </a:cubicBezTo>
                    <a:cubicBezTo>
                      <a:pt x="45" y="5"/>
                      <a:pt x="41" y="4"/>
                      <a:pt x="44" y="3"/>
                    </a:cubicBezTo>
                    <a:cubicBezTo>
                      <a:pt x="40" y="2"/>
                      <a:pt x="34" y="0"/>
                      <a:pt x="33" y="5"/>
                    </a:cubicBezTo>
                    <a:cubicBezTo>
                      <a:pt x="32" y="7"/>
                      <a:pt x="34" y="3"/>
                      <a:pt x="33" y="5"/>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442" name="Freeform 710">
                <a:extLst>
                  <a:ext uri="{FF2B5EF4-FFF2-40B4-BE49-F238E27FC236}">
                    <a16:creationId xmlns:a16="http://schemas.microsoft.com/office/drawing/2014/main" id="{E71C7656-66A5-F44E-8255-BF516F78EAD2}"/>
                  </a:ext>
                </a:extLst>
              </p:cNvPr>
              <p:cNvSpPr>
                <a:spLocks/>
              </p:cNvSpPr>
              <p:nvPr/>
            </p:nvSpPr>
            <p:spPr bwMode="auto">
              <a:xfrm>
                <a:off x="8357051" y="4358851"/>
                <a:ext cx="229360" cy="149721"/>
              </a:xfrm>
              <a:custGeom>
                <a:avLst/>
                <a:gdLst>
                  <a:gd name="T0" fmla="*/ 45 w 49"/>
                  <a:gd name="T1" fmla="*/ 10 h 32"/>
                  <a:gd name="T2" fmla="*/ 47 w 49"/>
                  <a:gd name="T3" fmla="*/ 8 h 32"/>
                  <a:gd name="T4" fmla="*/ 43 w 49"/>
                  <a:gd name="T5" fmla="*/ 7 h 32"/>
                  <a:gd name="T6" fmla="*/ 42 w 49"/>
                  <a:gd name="T7" fmla="*/ 6 h 32"/>
                  <a:gd name="T8" fmla="*/ 41 w 49"/>
                  <a:gd name="T9" fmla="*/ 6 h 32"/>
                  <a:gd name="T10" fmla="*/ 41 w 49"/>
                  <a:gd name="T11" fmla="*/ 4 h 32"/>
                  <a:gd name="T12" fmla="*/ 39 w 49"/>
                  <a:gd name="T13" fmla="*/ 2 h 32"/>
                  <a:gd name="T14" fmla="*/ 37 w 49"/>
                  <a:gd name="T15" fmla="*/ 2 h 32"/>
                  <a:gd name="T16" fmla="*/ 36 w 49"/>
                  <a:gd name="T17" fmla="*/ 1 h 32"/>
                  <a:gd name="T18" fmla="*/ 32 w 49"/>
                  <a:gd name="T19" fmla="*/ 6 h 32"/>
                  <a:gd name="T20" fmla="*/ 30 w 49"/>
                  <a:gd name="T21" fmla="*/ 8 h 32"/>
                  <a:gd name="T22" fmla="*/ 29 w 49"/>
                  <a:gd name="T23" fmla="*/ 9 h 32"/>
                  <a:gd name="T24" fmla="*/ 29 w 49"/>
                  <a:gd name="T25" fmla="*/ 10 h 32"/>
                  <a:gd name="T26" fmla="*/ 25 w 49"/>
                  <a:gd name="T27" fmla="*/ 12 h 32"/>
                  <a:gd name="T28" fmla="*/ 25 w 49"/>
                  <a:gd name="T29" fmla="*/ 15 h 32"/>
                  <a:gd name="T30" fmla="*/ 27 w 49"/>
                  <a:gd name="T31" fmla="*/ 14 h 32"/>
                  <a:gd name="T32" fmla="*/ 29 w 49"/>
                  <a:gd name="T33" fmla="*/ 13 h 32"/>
                  <a:gd name="T34" fmla="*/ 28 w 49"/>
                  <a:gd name="T35" fmla="*/ 11 h 32"/>
                  <a:gd name="T36" fmla="*/ 29 w 49"/>
                  <a:gd name="T37" fmla="*/ 13 h 32"/>
                  <a:gd name="T38" fmla="*/ 26 w 49"/>
                  <a:gd name="T39" fmla="*/ 14 h 32"/>
                  <a:gd name="T40" fmla="*/ 23 w 49"/>
                  <a:gd name="T41" fmla="*/ 13 h 32"/>
                  <a:gd name="T42" fmla="*/ 14 w 49"/>
                  <a:gd name="T43" fmla="*/ 20 h 32"/>
                  <a:gd name="T44" fmla="*/ 9 w 49"/>
                  <a:gd name="T45" fmla="*/ 23 h 32"/>
                  <a:gd name="T46" fmla="*/ 7 w 49"/>
                  <a:gd name="T47" fmla="*/ 26 h 32"/>
                  <a:gd name="T48" fmla="*/ 9 w 49"/>
                  <a:gd name="T49" fmla="*/ 28 h 32"/>
                  <a:gd name="T50" fmla="*/ 0 w 49"/>
                  <a:gd name="T51" fmla="*/ 26 h 32"/>
                  <a:gd name="T52" fmla="*/ 5 w 49"/>
                  <a:gd name="T53" fmla="*/ 32 h 32"/>
                  <a:gd name="T54" fmla="*/ 7 w 49"/>
                  <a:gd name="T55" fmla="*/ 31 h 32"/>
                  <a:gd name="T56" fmla="*/ 12 w 49"/>
                  <a:gd name="T57" fmla="*/ 30 h 32"/>
                  <a:gd name="T58" fmla="*/ 20 w 49"/>
                  <a:gd name="T59" fmla="*/ 29 h 32"/>
                  <a:gd name="T60" fmla="*/ 27 w 49"/>
                  <a:gd name="T61" fmla="*/ 24 h 32"/>
                  <a:gd name="T62" fmla="*/ 30 w 49"/>
                  <a:gd name="T63" fmla="*/ 18 h 32"/>
                  <a:gd name="T64" fmla="*/ 34 w 49"/>
                  <a:gd name="T65" fmla="*/ 14 h 32"/>
                  <a:gd name="T66" fmla="*/ 43 w 49"/>
                  <a:gd name="T67" fmla="*/ 14 h 32"/>
                  <a:gd name="T68" fmla="*/ 45 w 49"/>
                  <a:gd name="T69" fmla="*/ 1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 h="32">
                    <a:moveTo>
                      <a:pt x="45" y="10"/>
                    </a:moveTo>
                    <a:cubicBezTo>
                      <a:pt x="48" y="10"/>
                      <a:pt x="49" y="9"/>
                      <a:pt x="47" y="8"/>
                    </a:cubicBezTo>
                    <a:cubicBezTo>
                      <a:pt x="45" y="7"/>
                      <a:pt x="45" y="6"/>
                      <a:pt x="43" y="7"/>
                    </a:cubicBezTo>
                    <a:cubicBezTo>
                      <a:pt x="42" y="8"/>
                      <a:pt x="43" y="7"/>
                      <a:pt x="42" y="6"/>
                    </a:cubicBezTo>
                    <a:cubicBezTo>
                      <a:pt x="42" y="6"/>
                      <a:pt x="41" y="6"/>
                      <a:pt x="41" y="6"/>
                    </a:cubicBezTo>
                    <a:cubicBezTo>
                      <a:pt x="41" y="6"/>
                      <a:pt x="41" y="4"/>
                      <a:pt x="41" y="4"/>
                    </a:cubicBezTo>
                    <a:cubicBezTo>
                      <a:pt x="40" y="3"/>
                      <a:pt x="39" y="2"/>
                      <a:pt x="39" y="2"/>
                    </a:cubicBezTo>
                    <a:cubicBezTo>
                      <a:pt x="37" y="0"/>
                      <a:pt x="38" y="1"/>
                      <a:pt x="37" y="2"/>
                    </a:cubicBezTo>
                    <a:cubicBezTo>
                      <a:pt x="36" y="3"/>
                      <a:pt x="36" y="1"/>
                      <a:pt x="36" y="1"/>
                    </a:cubicBezTo>
                    <a:cubicBezTo>
                      <a:pt x="35" y="1"/>
                      <a:pt x="32" y="5"/>
                      <a:pt x="32" y="6"/>
                    </a:cubicBezTo>
                    <a:cubicBezTo>
                      <a:pt x="31" y="6"/>
                      <a:pt x="30" y="7"/>
                      <a:pt x="30" y="8"/>
                    </a:cubicBezTo>
                    <a:cubicBezTo>
                      <a:pt x="29" y="8"/>
                      <a:pt x="29" y="9"/>
                      <a:pt x="29" y="9"/>
                    </a:cubicBezTo>
                    <a:cubicBezTo>
                      <a:pt x="29" y="10"/>
                      <a:pt x="29" y="10"/>
                      <a:pt x="29" y="10"/>
                    </a:cubicBezTo>
                    <a:cubicBezTo>
                      <a:pt x="29" y="11"/>
                      <a:pt x="26" y="11"/>
                      <a:pt x="25" y="12"/>
                    </a:cubicBezTo>
                    <a:cubicBezTo>
                      <a:pt x="22" y="12"/>
                      <a:pt x="23" y="14"/>
                      <a:pt x="25" y="15"/>
                    </a:cubicBezTo>
                    <a:cubicBezTo>
                      <a:pt x="27" y="17"/>
                      <a:pt x="26" y="15"/>
                      <a:pt x="27" y="14"/>
                    </a:cubicBezTo>
                    <a:cubicBezTo>
                      <a:pt x="27" y="13"/>
                      <a:pt x="29" y="13"/>
                      <a:pt x="29" y="13"/>
                    </a:cubicBezTo>
                    <a:cubicBezTo>
                      <a:pt x="29" y="13"/>
                      <a:pt x="28" y="12"/>
                      <a:pt x="28" y="11"/>
                    </a:cubicBezTo>
                    <a:cubicBezTo>
                      <a:pt x="28" y="12"/>
                      <a:pt x="29" y="13"/>
                      <a:pt x="29" y="13"/>
                    </a:cubicBezTo>
                    <a:cubicBezTo>
                      <a:pt x="29" y="13"/>
                      <a:pt x="27" y="13"/>
                      <a:pt x="26" y="14"/>
                    </a:cubicBezTo>
                    <a:cubicBezTo>
                      <a:pt x="26" y="17"/>
                      <a:pt x="24" y="14"/>
                      <a:pt x="23" y="13"/>
                    </a:cubicBezTo>
                    <a:cubicBezTo>
                      <a:pt x="20" y="16"/>
                      <a:pt x="18" y="19"/>
                      <a:pt x="14" y="20"/>
                    </a:cubicBezTo>
                    <a:cubicBezTo>
                      <a:pt x="12" y="21"/>
                      <a:pt x="10" y="21"/>
                      <a:pt x="9" y="23"/>
                    </a:cubicBezTo>
                    <a:cubicBezTo>
                      <a:pt x="8" y="24"/>
                      <a:pt x="8" y="25"/>
                      <a:pt x="7" y="26"/>
                    </a:cubicBezTo>
                    <a:cubicBezTo>
                      <a:pt x="7" y="27"/>
                      <a:pt x="9" y="28"/>
                      <a:pt x="9" y="28"/>
                    </a:cubicBezTo>
                    <a:cubicBezTo>
                      <a:pt x="8" y="29"/>
                      <a:pt x="1" y="26"/>
                      <a:pt x="0" y="26"/>
                    </a:cubicBezTo>
                    <a:cubicBezTo>
                      <a:pt x="1" y="28"/>
                      <a:pt x="3" y="31"/>
                      <a:pt x="5" y="32"/>
                    </a:cubicBezTo>
                    <a:cubicBezTo>
                      <a:pt x="6" y="32"/>
                      <a:pt x="7" y="31"/>
                      <a:pt x="7" y="31"/>
                    </a:cubicBezTo>
                    <a:cubicBezTo>
                      <a:pt x="9" y="30"/>
                      <a:pt x="12" y="31"/>
                      <a:pt x="12" y="30"/>
                    </a:cubicBezTo>
                    <a:cubicBezTo>
                      <a:pt x="15" y="27"/>
                      <a:pt x="17" y="28"/>
                      <a:pt x="20" y="29"/>
                    </a:cubicBezTo>
                    <a:cubicBezTo>
                      <a:pt x="23" y="29"/>
                      <a:pt x="26" y="27"/>
                      <a:pt x="27" y="24"/>
                    </a:cubicBezTo>
                    <a:cubicBezTo>
                      <a:pt x="28" y="22"/>
                      <a:pt x="29" y="20"/>
                      <a:pt x="30" y="18"/>
                    </a:cubicBezTo>
                    <a:cubicBezTo>
                      <a:pt x="30" y="15"/>
                      <a:pt x="31" y="14"/>
                      <a:pt x="34" y="14"/>
                    </a:cubicBezTo>
                    <a:cubicBezTo>
                      <a:pt x="37" y="14"/>
                      <a:pt x="40" y="15"/>
                      <a:pt x="43" y="14"/>
                    </a:cubicBezTo>
                    <a:cubicBezTo>
                      <a:pt x="47" y="13"/>
                      <a:pt x="40" y="10"/>
                      <a:pt x="45" y="10"/>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443" name="Freeform 711">
                <a:extLst>
                  <a:ext uri="{FF2B5EF4-FFF2-40B4-BE49-F238E27FC236}">
                    <a16:creationId xmlns:a16="http://schemas.microsoft.com/office/drawing/2014/main" id="{1E8B79AE-3DE5-0940-B3EA-577C078BC64B}"/>
                  </a:ext>
                </a:extLst>
              </p:cNvPr>
              <p:cNvSpPr>
                <a:spLocks/>
              </p:cNvSpPr>
              <p:nvPr/>
            </p:nvSpPr>
            <p:spPr bwMode="auto">
              <a:xfrm>
                <a:off x="7890370" y="3839607"/>
                <a:ext cx="79638" cy="46190"/>
              </a:xfrm>
              <a:custGeom>
                <a:avLst/>
                <a:gdLst>
                  <a:gd name="T0" fmla="*/ 2 w 17"/>
                  <a:gd name="T1" fmla="*/ 8 h 10"/>
                  <a:gd name="T2" fmla="*/ 7 w 17"/>
                  <a:gd name="T3" fmla="*/ 9 h 10"/>
                  <a:gd name="T4" fmla="*/ 12 w 17"/>
                  <a:gd name="T5" fmla="*/ 9 h 10"/>
                  <a:gd name="T6" fmla="*/ 16 w 17"/>
                  <a:gd name="T7" fmla="*/ 8 h 10"/>
                  <a:gd name="T8" fmla="*/ 15 w 17"/>
                  <a:gd name="T9" fmla="*/ 3 h 10"/>
                  <a:gd name="T10" fmla="*/ 10 w 17"/>
                  <a:gd name="T11" fmla="*/ 3 h 10"/>
                  <a:gd name="T12" fmla="*/ 6 w 17"/>
                  <a:gd name="T13" fmla="*/ 1 h 10"/>
                  <a:gd name="T14" fmla="*/ 2 w 17"/>
                  <a:gd name="T15" fmla="*/ 8 h 10"/>
                  <a:gd name="T16" fmla="*/ 2 w 17"/>
                  <a:gd name="T17"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0">
                    <a:moveTo>
                      <a:pt x="2" y="8"/>
                    </a:moveTo>
                    <a:cubicBezTo>
                      <a:pt x="3" y="9"/>
                      <a:pt x="6" y="10"/>
                      <a:pt x="7" y="9"/>
                    </a:cubicBezTo>
                    <a:cubicBezTo>
                      <a:pt x="9" y="8"/>
                      <a:pt x="10" y="10"/>
                      <a:pt x="12" y="9"/>
                    </a:cubicBezTo>
                    <a:cubicBezTo>
                      <a:pt x="13" y="9"/>
                      <a:pt x="17" y="9"/>
                      <a:pt x="16" y="8"/>
                    </a:cubicBezTo>
                    <a:cubicBezTo>
                      <a:pt x="15" y="6"/>
                      <a:pt x="14" y="5"/>
                      <a:pt x="15" y="3"/>
                    </a:cubicBezTo>
                    <a:cubicBezTo>
                      <a:pt x="13" y="2"/>
                      <a:pt x="11" y="4"/>
                      <a:pt x="10" y="3"/>
                    </a:cubicBezTo>
                    <a:cubicBezTo>
                      <a:pt x="9" y="2"/>
                      <a:pt x="7" y="0"/>
                      <a:pt x="6" y="1"/>
                    </a:cubicBezTo>
                    <a:cubicBezTo>
                      <a:pt x="4" y="3"/>
                      <a:pt x="0" y="6"/>
                      <a:pt x="2" y="8"/>
                    </a:cubicBezTo>
                    <a:cubicBezTo>
                      <a:pt x="3" y="9"/>
                      <a:pt x="1" y="7"/>
                      <a:pt x="2" y="8"/>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444" name="Freeform 712">
                <a:extLst>
                  <a:ext uri="{FF2B5EF4-FFF2-40B4-BE49-F238E27FC236}">
                    <a16:creationId xmlns:a16="http://schemas.microsoft.com/office/drawing/2014/main" id="{2F8C0BDF-965C-C943-BC52-9B742652E712}"/>
                  </a:ext>
                </a:extLst>
              </p:cNvPr>
              <p:cNvSpPr>
                <a:spLocks/>
              </p:cNvSpPr>
              <p:nvPr/>
            </p:nvSpPr>
            <p:spPr bwMode="auto">
              <a:xfrm>
                <a:off x="7707201" y="3787046"/>
                <a:ext cx="173611" cy="108308"/>
              </a:xfrm>
              <a:custGeom>
                <a:avLst/>
                <a:gdLst>
                  <a:gd name="T0" fmla="*/ 1 w 37"/>
                  <a:gd name="T1" fmla="*/ 3 h 23"/>
                  <a:gd name="T2" fmla="*/ 0 w 37"/>
                  <a:gd name="T3" fmla="*/ 9 h 23"/>
                  <a:gd name="T4" fmla="*/ 5 w 37"/>
                  <a:gd name="T5" fmla="*/ 13 h 23"/>
                  <a:gd name="T6" fmla="*/ 7 w 37"/>
                  <a:gd name="T7" fmla="*/ 14 h 23"/>
                  <a:gd name="T8" fmla="*/ 12 w 37"/>
                  <a:gd name="T9" fmla="*/ 15 h 23"/>
                  <a:gd name="T10" fmla="*/ 15 w 37"/>
                  <a:gd name="T11" fmla="*/ 16 h 23"/>
                  <a:gd name="T12" fmla="*/ 19 w 37"/>
                  <a:gd name="T13" fmla="*/ 16 h 23"/>
                  <a:gd name="T14" fmla="*/ 22 w 37"/>
                  <a:gd name="T15" fmla="*/ 19 h 23"/>
                  <a:gd name="T16" fmla="*/ 26 w 37"/>
                  <a:gd name="T17" fmla="*/ 20 h 23"/>
                  <a:gd name="T18" fmla="*/ 29 w 37"/>
                  <a:gd name="T19" fmla="*/ 22 h 23"/>
                  <a:gd name="T20" fmla="*/ 32 w 37"/>
                  <a:gd name="T21" fmla="*/ 20 h 23"/>
                  <a:gd name="T22" fmla="*/ 35 w 37"/>
                  <a:gd name="T23" fmla="*/ 22 h 23"/>
                  <a:gd name="T24" fmla="*/ 37 w 37"/>
                  <a:gd name="T25" fmla="*/ 21 h 23"/>
                  <a:gd name="T26" fmla="*/ 37 w 37"/>
                  <a:gd name="T27" fmla="*/ 18 h 23"/>
                  <a:gd name="T28" fmla="*/ 37 w 37"/>
                  <a:gd name="T29" fmla="*/ 14 h 23"/>
                  <a:gd name="T30" fmla="*/ 32 w 37"/>
                  <a:gd name="T31" fmla="*/ 14 h 23"/>
                  <a:gd name="T32" fmla="*/ 31 w 37"/>
                  <a:gd name="T33" fmla="*/ 13 h 23"/>
                  <a:gd name="T34" fmla="*/ 28 w 37"/>
                  <a:gd name="T35" fmla="*/ 13 h 23"/>
                  <a:gd name="T36" fmla="*/ 26 w 37"/>
                  <a:gd name="T37" fmla="*/ 12 h 23"/>
                  <a:gd name="T38" fmla="*/ 24 w 37"/>
                  <a:gd name="T39" fmla="*/ 12 h 23"/>
                  <a:gd name="T40" fmla="*/ 20 w 37"/>
                  <a:gd name="T41" fmla="*/ 10 h 23"/>
                  <a:gd name="T42" fmla="*/ 18 w 37"/>
                  <a:gd name="T43" fmla="*/ 8 h 23"/>
                  <a:gd name="T44" fmla="*/ 16 w 37"/>
                  <a:gd name="T45" fmla="*/ 7 h 23"/>
                  <a:gd name="T46" fmla="*/ 10 w 37"/>
                  <a:gd name="T47" fmla="*/ 2 h 23"/>
                  <a:gd name="T48" fmla="*/ 8 w 37"/>
                  <a:gd name="T49" fmla="*/ 0 h 23"/>
                  <a:gd name="T50" fmla="*/ 5 w 37"/>
                  <a:gd name="T51" fmla="*/ 2 h 23"/>
                  <a:gd name="T52" fmla="*/ 4 w 37"/>
                  <a:gd name="T53" fmla="*/ 2 h 23"/>
                  <a:gd name="T54" fmla="*/ 1 w 37"/>
                  <a:gd name="T55" fmla="*/ 3 h 23"/>
                  <a:gd name="T56" fmla="*/ 1 w 37"/>
                  <a:gd name="T57" fmla="*/ 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 h="23">
                    <a:moveTo>
                      <a:pt x="1" y="3"/>
                    </a:moveTo>
                    <a:cubicBezTo>
                      <a:pt x="0" y="4"/>
                      <a:pt x="0" y="8"/>
                      <a:pt x="0" y="9"/>
                    </a:cubicBezTo>
                    <a:cubicBezTo>
                      <a:pt x="1" y="10"/>
                      <a:pt x="4" y="11"/>
                      <a:pt x="5" y="13"/>
                    </a:cubicBezTo>
                    <a:cubicBezTo>
                      <a:pt x="6" y="13"/>
                      <a:pt x="7" y="14"/>
                      <a:pt x="7" y="14"/>
                    </a:cubicBezTo>
                    <a:cubicBezTo>
                      <a:pt x="9" y="15"/>
                      <a:pt x="10" y="14"/>
                      <a:pt x="12" y="15"/>
                    </a:cubicBezTo>
                    <a:cubicBezTo>
                      <a:pt x="13" y="15"/>
                      <a:pt x="14" y="16"/>
                      <a:pt x="15" y="16"/>
                    </a:cubicBezTo>
                    <a:cubicBezTo>
                      <a:pt x="16" y="16"/>
                      <a:pt x="18" y="16"/>
                      <a:pt x="19" y="16"/>
                    </a:cubicBezTo>
                    <a:cubicBezTo>
                      <a:pt x="20" y="17"/>
                      <a:pt x="21" y="18"/>
                      <a:pt x="22" y="19"/>
                    </a:cubicBezTo>
                    <a:cubicBezTo>
                      <a:pt x="23" y="19"/>
                      <a:pt x="25" y="19"/>
                      <a:pt x="26" y="20"/>
                    </a:cubicBezTo>
                    <a:cubicBezTo>
                      <a:pt x="27" y="20"/>
                      <a:pt x="28" y="22"/>
                      <a:pt x="29" y="22"/>
                    </a:cubicBezTo>
                    <a:cubicBezTo>
                      <a:pt x="30" y="22"/>
                      <a:pt x="31" y="20"/>
                      <a:pt x="32" y="20"/>
                    </a:cubicBezTo>
                    <a:cubicBezTo>
                      <a:pt x="33" y="21"/>
                      <a:pt x="33" y="23"/>
                      <a:pt x="35" y="22"/>
                    </a:cubicBezTo>
                    <a:cubicBezTo>
                      <a:pt x="35" y="22"/>
                      <a:pt x="37" y="21"/>
                      <a:pt x="37" y="21"/>
                    </a:cubicBezTo>
                    <a:cubicBezTo>
                      <a:pt x="37" y="20"/>
                      <a:pt x="37" y="19"/>
                      <a:pt x="37" y="18"/>
                    </a:cubicBezTo>
                    <a:cubicBezTo>
                      <a:pt x="36" y="17"/>
                      <a:pt x="37" y="16"/>
                      <a:pt x="37" y="14"/>
                    </a:cubicBezTo>
                    <a:cubicBezTo>
                      <a:pt x="35" y="14"/>
                      <a:pt x="34" y="15"/>
                      <a:pt x="32" y="14"/>
                    </a:cubicBezTo>
                    <a:cubicBezTo>
                      <a:pt x="32" y="14"/>
                      <a:pt x="31" y="13"/>
                      <a:pt x="31" y="13"/>
                    </a:cubicBezTo>
                    <a:cubicBezTo>
                      <a:pt x="30" y="13"/>
                      <a:pt x="29" y="14"/>
                      <a:pt x="28" y="13"/>
                    </a:cubicBezTo>
                    <a:cubicBezTo>
                      <a:pt x="28" y="13"/>
                      <a:pt x="27" y="12"/>
                      <a:pt x="26" y="12"/>
                    </a:cubicBezTo>
                    <a:cubicBezTo>
                      <a:pt x="25" y="12"/>
                      <a:pt x="24" y="14"/>
                      <a:pt x="24" y="12"/>
                    </a:cubicBezTo>
                    <a:cubicBezTo>
                      <a:pt x="22" y="10"/>
                      <a:pt x="21" y="11"/>
                      <a:pt x="20" y="10"/>
                    </a:cubicBezTo>
                    <a:cubicBezTo>
                      <a:pt x="19" y="9"/>
                      <a:pt x="19" y="8"/>
                      <a:pt x="18" y="8"/>
                    </a:cubicBezTo>
                    <a:cubicBezTo>
                      <a:pt x="17" y="7"/>
                      <a:pt x="16" y="7"/>
                      <a:pt x="16" y="7"/>
                    </a:cubicBezTo>
                    <a:cubicBezTo>
                      <a:pt x="14" y="6"/>
                      <a:pt x="11" y="4"/>
                      <a:pt x="10" y="2"/>
                    </a:cubicBezTo>
                    <a:cubicBezTo>
                      <a:pt x="10" y="1"/>
                      <a:pt x="9" y="0"/>
                      <a:pt x="8" y="0"/>
                    </a:cubicBezTo>
                    <a:cubicBezTo>
                      <a:pt x="6" y="0"/>
                      <a:pt x="6" y="1"/>
                      <a:pt x="5" y="2"/>
                    </a:cubicBezTo>
                    <a:cubicBezTo>
                      <a:pt x="5" y="3"/>
                      <a:pt x="4" y="2"/>
                      <a:pt x="4" y="2"/>
                    </a:cubicBezTo>
                    <a:cubicBezTo>
                      <a:pt x="3" y="3"/>
                      <a:pt x="2" y="3"/>
                      <a:pt x="1" y="3"/>
                    </a:cubicBezTo>
                    <a:cubicBezTo>
                      <a:pt x="0" y="4"/>
                      <a:pt x="2" y="3"/>
                      <a:pt x="1" y="3"/>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445" name="Freeform 713">
                <a:extLst>
                  <a:ext uri="{FF2B5EF4-FFF2-40B4-BE49-F238E27FC236}">
                    <a16:creationId xmlns:a16="http://schemas.microsoft.com/office/drawing/2014/main" id="{AEF737D4-BFC8-2445-9529-A9F5EF87DFED}"/>
                  </a:ext>
                </a:extLst>
              </p:cNvPr>
              <p:cNvSpPr>
                <a:spLocks/>
              </p:cNvSpPr>
              <p:nvPr/>
            </p:nvSpPr>
            <p:spPr bwMode="auto">
              <a:xfrm>
                <a:off x="8188218" y="4180460"/>
                <a:ext cx="130606" cy="108308"/>
              </a:xfrm>
              <a:custGeom>
                <a:avLst/>
                <a:gdLst>
                  <a:gd name="T0" fmla="*/ 14 w 28"/>
                  <a:gd name="T1" fmla="*/ 19 h 23"/>
                  <a:gd name="T2" fmla="*/ 19 w 28"/>
                  <a:gd name="T3" fmla="*/ 18 h 23"/>
                  <a:gd name="T4" fmla="*/ 19 w 28"/>
                  <a:gd name="T5" fmla="*/ 15 h 23"/>
                  <a:gd name="T6" fmla="*/ 21 w 28"/>
                  <a:gd name="T7" fmla="*/ 14 h 23"/>
                  <a:gd name="T8" fmla="*/ 24 w 28"/>
                  <a:gd name="T9" fmla="*/ 12 h 23"/>
                  <a:gd name="T10" fmla="*/ 27 w 28"/>
                  <a:gd name="T11" fmla="*/ 9 h 23"/>
                  <a:gd name="T12" fmla="*/ 26 w 28"/>
                  <a:gd name="T13" fmla="*/ 1 h 23"/>
                  <a:gd name="T14" fmla="*/ 22 w 28"/>
                  <a:gd name="T15" fmla="*/ 1 h 23"/>
                  <a:gd name="T16" fmla="*/ 19 w 28"/>
                  <a:gd name="T17" fmla="*/ 2 h 23"/>
                  <a:gd name="T18" fmla="*/ 17 w 28"/>
                  <a:gd name="T19" fmla="*/ 2 h 23"/>
                  <a:gd name="T20" fmla="*/ 3 w 28"/>
                  <a:gd name="T21" fmla="*/ 3 h 23"/>
                  <a:gd name="T22" fmla="*/ 0 w 28"/>
                  <a:gd name="T23" fmla="*/ 7 h 23"/>
                  <a:gd name="T24" fmla="*/ 1 w 28"/>
                  <a:gd name="T25" fmla="*/ 10 h 23"/>
                  <a:gd name="T26" fmla="*/ 3 w 28"/>
                  <a:gd name="T27" fmla="*/ 14 h 23"/>
                  <a:gd name="T28" fmla="*/ 5 w 28"/>
                  <a:gd name="T29" fmla="*/ 18 h 23"/>
                  <a:gd name="T30" fmla="*/ 6 w 28"/>
                  <a:gd name="T31" fmla="*/ 19 h 23"/>
                  <a:gd name="T32" fmla="*/ 7 w 28"/>
                  <a:gd name="T33" fmla="*/ 21 h 23"/>
                  <a:gd name="T34" fmla="*/ 8 w 28"/>
                  <a:gd name="T35" fmla="*/ 23 h 23"/>
                  <a:gd name="T36" fmla="*/ 14 w 28"/>
                  <a:gd name="T37" fmla="*/ 19 h 23"/>
                  <a:gd name="T38" fmla="*/ 14 w 28"/>
                  <a:gd name="T39"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 h="23">
                    <a:moveTo>
                      <a:pt x="14" y="19"/>
                    </a:moveTo>
                    <a:cubicBezTo>
                      <a:pt x="14" y="18"/>
                      <a:pt x="20" y="20"/>
                      <a:pt x="19" y="18"/>
                    </a:cubicBezTo>
                    <a:cubicBezTo>
                      <a:pt x="19" y="18"/>
                      <a:pt x="18" y="15"/>
                      <a:pt x="19" y="15"/>
                    </a:cubicBezTo>
                    <a:cubicBezTo>
                      <a:pt x="20" y="15"/>
                      <a:pt x="21" y="16"/>
                      <a:pt x="21" y="14"/>
                    </a:cubicBezTo>
                    <a:cubicBezTo>
                      <a:pt x="21" y="12"/>
                      <a:pt x="23" y="13"/>
                      <a:pt x="24" y="12"/>
                    </a:cubicBezTo>
                    <a:cubicBezTo>
                      <a:pt x="26" y="12"/>
                      <a:pt x="26" y="10"/>
                      <a:pt x="27" y="9"/>
                    </a:cubicBezTo>
                    <a:cubicBezTo>
                      <a:pt x="28" y="7"/>
                      <a:pt x="25" y="2"/>
                      <a:pt x="26" y="1"/>
                    </a:cubicBezTo>
                    <a:cubicBezTo>
                      <a:pt x="24" y="2"/>
                      <a:pt x="24" y="2"/>
                      <a:pt x="22" y="1"/>
                    </a:cubicBezTo>
                    <a:cubicBezTo>
                      <a:pt x="21" y="0"/>
                      <a:pt x="19" y="2"/>
                      <a:pt x="19" y="2"/>
                    </a:cubicBezTo>
                    <a:cubicBezTo>
                      <a:pt x="19" y="4"/>
                      <a:pt x="17" y="2"/>
                      <a:pt x="17" y="2"/>
                    </a:cubicBezTo>
                    <a:cubicBezTo>
                      <a:pt x="13" y="1"/>
                      <a:pt x="6" y="0"/>
                      <a:pt x="3" y="3"/>
                    </a:cubicBezTo>
                    <a:cubicBezTo>
                      <a:pt x="2" y="4"/>
                      <a:pt x="0" y="5"/>
                      <a:pt x="0" y="7"/>
                    </a:cubicBezTo>
                    <a:cubicBezTo>
                      <a:pt x="0" y="8"/>
                      <a:pt x="1" y="9"/>
                      <a:pt x="1" y="10"/>
                    </a:cubicBezTo>
                    <a:cubicBezTo>
                      <a:pt x="3" y="11"/>
                      <a:pt x="3" y="13"/>
                      <a:pt x="3" y="14"/>
                    </a:cubicBezTo>
                    <a:cubicBezTo>
                      <a:pt x="4" y="16"/>
                      <a:pt x="4" y="17"/>
                      <a:pt x="5" y="18"/>
                    </a:cubicBezTo>
                    <a:cubicBezTo>
                      <a:pt x="5" y="19"/>
                      <a:pt x="6" y="18"/>
                      <a:pt x="6" y="19"/>
                    </a:cubicBezTo>
                    <a:cubicBezTo>
                      <a:pt x="7" y="19"/>
                      <a:pt x="6" y="20"/>
                      <a:pt x="7" y="21"/>
                    </a:cubicBezTo>
                    <a:cubicBezTo>
                      <a:pt x="9" y="21"/>
                      <a:pt x="8" y="22"/>
                      <a:pt x="8" y="23"/>
                    </a:cubicBezTo>
                    <a:cubicBezTo>
                      <a:pt x="8" y="22"/>
                      <a:pt x="14" y="20"/>
                      <a:pt x="14" y="19"/>
                    </a:cubicBezTo>
                    <a:cubicBezTo>
                      <a:pt x="14" y="19"/>
                      <a:pt x="14" y="20"/>
                      <a:pt x="14" y="19"/>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446" name="Freeform 714">
                <a:extLst>
                  <a:ext uri="{FF2B5EF4-FFF2-40B4-BE49-F238E27FC236}">
                    <a16:creationId xmlns:a16="http://schemas.microsoft.com/office/drawing/2014/main" id="{C6A73937-FDCE-8948-BA82-EB6353977B9A}"/>
                  </a:ext>
                </a:extLst>
              </p:cNvPr>
              <p:cNvSpPr>
                <a:spLocks/>
              </p:cNvSpPr>
              <p:nvPr/>
            </p:nvSpPr>
            <p:spPr bwMode="auto">
              <a:xfrm>
                <a:off x="8137249" y="4371593"/>
                <a:ext cx="103530" cy="122645"/>
              </a:xfrm>
              <a:custGeom>
                <a:avLst/>
                <a:gdLst>
                  <a:gd name="T0" fmla="*/ 10 w 22"/>
                  <a:gd name="T1" fmla="*/ 3 h 26"/>
                  <a:gd name="T2" fmla="*/ 7 w 22"/>
                  <a:gd name="T3" fmla="*/ 4 h 26"/>
                  <a:gd name="T4" fmla="*/ 6 w 22"/>
                  <a:gd name="T5" fmla="*/ 4 h 26"/>
                  <a:gd name="T6" fmla="*/ 5 w 22"/>
                  <a:gd name="T7" fmla="*/ 1 h 26"/>
                  <a:gd name="T8" fmla="*/ 0 w 22"/>
                  <a:gd name="T9" fmla="*/ 0 h 26"/>
                  <a:gd name="T10" fmla="*/ 1 w 22"/>
                  <a:gd name="T11" fmla="*/ 6 h 26"/>
                  <a:gd name="T12" fmla="*/ 4 w 22"/>
                  <a:gd name="T13" fmla="*/ 14 h 26"/>
                  <a:gd name="T14" fmla="*/ 9 w 22"/>
                  <a:gd name="T15" fmla="*/ 21 h 26"/>
                  <a:gd name="T16" fmla="*/ 19 w 22"/>
                  <a:gd name="T17" fmla="*/ 26 h 26"/>
                  <a:gd name="T18" fmla="*/ 20 w 22"/>
                  <a:gd name="T19" fmla="*/ 23 h 26"/>
                  <a:gd name="T20" fmla="*/ 16 w 22"/>
                  <a:gd name="T21" fmla="*/ 14 h 26"/>
                  <a:gd name="T22" fmla="*/ 16 w 22"/>
                  <a:gd name="T23" fmla="*/ 6 h 26"/>
                  <a:gd name="T24" fmla="*/ 10 w 22"/>
                  <a:gd name="T25" fmla="*/ 3 h 26"/>
                  <a:gd name="T26" fmla="*/ 10 w 22"/>
                  <a:gd name="T27"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6">
                    <a:moveTo>
                      <a:pt x="10" y="3"/>
                    </a:moveTo>
                    <a:cubicBezTo>
                      <a:pt x="9" y="3"/>
                      <a:pt x="8" y="4"/>
                      <a:pt x="7" y="4"/>
                    </a:cubicBezTo>
                    <a:cubicBezTo>
                      <a:pt x="7" y="3"/>
                      <a:pt x="6" y="4"/>
                      <a:pt x="6" y="4"/>
                    </a:cubicBezTo>
                    <a:cubicBezTo>
                      <a:pt x="5" y="4"/>
                      <a:pt x="5" y="2"/>
                      <a:pt x="5" y="1"/>
                    </a:cubicBezTo>
                    <a:cubicBezTo>
                      <a:pt x="4" y="0"/>
                      <a:pt x="2" y="0"/>
                      <a:pt x="0" y="0"/>
                    </a:cubicBezTo>
                    <a:cubicBezTo>
                      <a:pt x="1" y="1"/>
                      <a:pt x="1" y="4"/>
                      <a:pt x="1" y="6"/>
                    </a:cubicBezTo>
                    <a:cubicBezTo>
                      <a:pt x="2" y="8"/>
                      <a:pt x="3" y="11"/>
                      <a:pt x="4" y="14"/>
                    </a:cubicBezTo>
                    <a:cubicBezTo>
                      <a:pt x="6" y="16"/>
                      <a:pt x="7" y="19"/>
                      <a:pt x="9" y="21"/>
                    </a:cubicBezTo>
                    <a:cubicBezTo>
                      <a:pt x="12" y="22"/>
                      <a:pt x="15" y="26"/>
                      <a:pt x="19" y="26"/>
                    </a:cubicBezTo>
                    <a:cubicBezTo>
                      <a:pt x="22" y="26"/>
                      <a:pt x="21" y="25"/>
                      <a:pt x="20" y="23"/>
                    </a:cubicBezTo>
                    <a:cubicBezTo>
                      <a:pt x="18" y="20"/>
                      <a:pt x="16" y="18"/>
                      <a:pt x="16" y="14"/>
                    </a:cubicBezTo>
                    <a:cubicBezTo>
                      <a:pt x="16" y="11"/>
                      <a:pt x="18" y="9"/>
                      <a:pt x="16" y="6"/>
                    </a:cubicBezTo>
                    <a:cubicBezTo>
                      <a:pt x="15" y="5"/>
                      <a:pt x="11" y="0"/>
                      <a:pt x="10" y="3"/>
                    </a:cubicBezTo>
                    <a:cubicBezTo>
                      <a:pt x="9" y="4"/>
                      <a:pt x="10" y="2"/>
                      <a:pt x="10" y="3"/>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447" name="Freeform 715">
                <a:extLst>
                  <a:ext uri="{FF2B5EF4-FFF2-40B4-BE49-F238E27FC236}">
                    <a16:creationId xmlns:a16="http://schemas.microsoft.com/office/drawing/2014/main" id="{1C0EAA98-6D04-B74F-8424-75080F8D0F4E}"/>
                  </a:ext>
                </a:extLst>
              </p:cNvPr>
              <p:cNvSpPr>
                <a:spLocks/>
              </p:cNvSpPr>
              <p:nvPr/>
            </p:nvSpPr>
            <p:spPr bwMode="auto">
              <a:xfrm>
                <a:off x="7554294" y="3132416"/>
                <a:ext cx="1400048" cy="912659"/>
              </a:xfrm>
              <a:custGeom>
                <a:avLst/>
                <a:gdLst>
                  <a:gd name="T0" fmla="*/ 279 w 300"/>
                  <a:gd name="T1" fmla="*/ 37 h 195"/>
                  <a:gd name="T2" fmla="*/ 244 w 300"/>
                  <a:gd name="T3" fmla="*/ 1 h 195"/>
                  <a:gd name="T4" fmla="*/ 223 w 300"/>
                  <a:gd name="T5" fmla="*/ 18 h 195"/>
                  <a:gd name="T6" fmla="*/ 214 w 300"/>
                  <a:gd name="T7" fmla="*/ 27 h 195"/>
                  <a:gd name="T8" fmla="*/ 205 w 300"/>
                  <a:gd name="T9" fmla="*/ 39 h 195"/>
                  <a:gd name="T10" fmla="*/ 224 w 300"/>
                  <a:gd name="T11" fmla="*/ 46 h 195"/>
                  <a:gd name="T12" fmla="*/ 197 w 300"/>
                  <a:gd name="T13" fmla="*/ 55 h 195"/>
                  <a:gd name="T14" fmla="*/ 180 w 300"/>
                  <a:gd name="T15" fmla="*/ 66 h 195"/>
                  <a:gd name="T16" fmla="*/ 146 w 300"/>
                  <a:gd name="T17" fmla="*/ 75 h 195"/>
                  <a:gd name="T18" fmla="*/ 121 w 300"/>
                  <a:gd name="T19" fmla="*/ 70 h 195"/>
                  <a:gd name="T20" fmla="*/ 94 w 300"/>
                  <a:gd name="T21" fmla="*/ 56 h 195"/>
                  <a:gd name="T22" fmla="*/ 66 w 300"/>
                  <a:gd name="T23" fmla="*/ 30 h 195"/>
                  <a:gd name="T24" fmla="*/ 56 w 300"/>
                  <a:gd name="T25" fmla="*/ 44 h 195"/>
                  <a:gd name="T26" fmla="*/ 44 w 300"/>
                  <a:gd name="T27" fmla="*/ 51 h 195"/>
                  <a:gd name="T28" fmla="*/ 34 w 300"/>
                  <a:gd name="T29" fmla="*/ 63 h 195"/>
                  <a:gd name="T30" fmla="*/ 28 w 300"/>
                  <a:gd name="T31" fmla="*/ 76 h 195"/>
                  <a:gd name="T32" fmla="*/ 11 w 300"/>
                  <a:gd name="T33" fmla="*/ 84 h 195"/>
                  <a:gd name="T34" fmla="*/ 1 w 300"/>
                  <a:gd name="T35" fmla="*/ 91 h 195"/>
                  <a:gd name="T36" fmla="*/ 7 w 300"/>
                  <a:gd name="T37" fmla="*/ 103 h 195"/>
                  <a:gd name="T38" fmla="*/ 23 w 300"/>
                  <a:gd name="T39" fmla="*/ 111 h 195"/>
                  <a:gd name="T40" fmla="*/ 27 w 300"/>
                  <a:gd name="T41" fmla="*/ 121 h 195"/>
                  <a:gd name="T42" fmla="*/ 27 w 300"/>
                  <a:gd name="T43" fmla="*/ 135 h 195"/>
                  <a:gd name="T44" fmla="*/ 40 w 300"/>
                  <a:gd name="T45" fmla="*/ 140 h 195"/>
                  <a:gd name="T46" fmla="*/ 62 w 300"/>
                  <a:gd name="T47" fmla="*/ 154 h 195"/>
                  <a:gd name="T48" fmla="*/ 74 w 300"/>
                  <a:gd name="T49" fmla="*/ 156 h 195"/>
                  <a:gd name="T50" fmla="*/ 92 w 300"/>
                  <a:gd name="T51" fmla="*/ 151 h 195"/>
                  <a:gd name="T52" fmla="*/ 106 w 300"/>
                  <a:gd name="T53" fmla="*/ 146 h 195"/>
                  <a:gd name="T54" fmla="*/ 116 w 300"/>
                  <a:gd name="T55" fmla="*/ 155 h 195"/>
                  <a:gd name="T56" fmla="*/ 117 w 300"/>
                  <a:gd name="T57" fmla="*/ 166 h 195"/>
                  <a:gd name="T58" fmla="*/ 119 w 300"/>
                  <a:gd name="T59" fmla="*/ 178 h 195"/>
                  <a:gd name="T60" fmla="*/ 125 w 300"/>
                  <a:gd name="T61" fmla="*/ 187 h 195"/>
                  <a:gd name="T62" fmla="*/ 134 w 300"/>
                  <a:gd name="T63" fmla="*/ 186 h 195"/>
                  <a:gd name="T64" fmla="*/ 143 w 300"/>
                  <a:gd name="T65" fmla="*/ 182 h 195"/>
                  <a:gd name="T66" fmla="*/ 155 w 300"/>
                  <a:gd name="T67" fmla="*/ 180 h 195"/>
                  <a:gd name="T68" fmla="*/ 168 w 300"/>
                  <a:gd name="T69" fmla="*/ 186 h 195"/>
                  <a:gd name="T70" fmla="*/ 175 w 300"/>
                  <a:gd name="T71" fmla="*/ 195 h 195"/>
                  <a:gd name="T72" fmla="*/ 189 w 300"/>
                  <a:gd name="T73" fmla="*/ 186 h 195"/>
                  <a:gd name="T74" fmla="*/ 202 w 300"/>
                  <a:gd name="T75" fmla="*/ 182 h 195"/>
                  <a:gd name="T76" fmla="*/ 215 w 300"/>
                  <a:gd name="T77" fmla="*/ 173 h 195"/>
                  <a:gd name="T78" fmla="*/ 221 w 300"/>
                  <a:gd name="T79" fmla="*/ 164 h 195"/>
                  <a:gd name="T80" fmla="*/ 228 w 300"/>
                  <a:gd name="T81" fmla="*/ 156 h 195"/>
                  <a:gd name="T82" fmla="*/ 232 w 300"/>
                  <a:gd name="T83" fmla="*/ 149 h 195"/>
                  <a:gd name="T84" fmla="*/ 236 w 300"/>
                  <a:gd name="T85" fmla="*/ 143 h 195"/>
                  <a:gd name="T86" fmla="*/ 231 w 300"/>
                  <a:gd name="T87" fmla="*/ 139 h 195"/>
                  <a:gd name="T88" fmla="*/ 229 w 300"/>
                  <a:gd name="T89" fmla="*/ 132 h 195"/>
                  <a:gd name="T90" fmla="*/ 221 w 300"/>
                  <a:gd name="T91" fmla="*/ 115 h 195"/>
                  <a:gd name="T92" fmla="*/ 229 w 300"/>
                  <a:gd name="T93" fmla="*/ 106 h 195"/>
                  <a:gd name="T94" fmla="*/ 238 w 300"/>
                  <a:gd name="T95" fmla="*/ 102 h 195"/>
                  <a:gd name="T96" fmla="*/ 220 w 300"/>
                  <a:gd name="T97" fmla="*/ 102 h 195"/>
                  <a:gd name="T98" fmla="*/ 221 w 300"/>
                  <a:gd name="T99" fmla="*/ 90 h 195"/>
                  <a:gd name="T100" fmla="*/ 234 w 300"/>
                  <a:gd name="T101" fmla="*/ 87 h 195"/>
                  <a:gd name="T102" fmla="*/ 238 w 300"/>
                  <a:gd name="T103" fmla="*/ 89 h 195"/>
                  <a:gd name="T104" fmla="*/ 259 w 300"/>
                  <a:gd name="T105" fmla="*/ 77 h 195"/>
                  <a:gd name="T106" fmla="*/ 271 w 300"/>
                  <a:gd name="T107" fmla="*/ 72 h 195"/>
                  <a:gd name="T108" fmla="*/ 281 w 300"/>
                  <a:gd name="T109" fmla="*/ 60 h 195"/>
                  <a:gd name="T110" fmla="*/ 295 w 300"/>
                  <a:gd name="T111" fmla="*/ 47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0" h="195">
                    <a:moveTo>
                      <a:pt x="298" y="37"/>
                    </a:moveTo>
                    <a:cubicBezTo>
                      <a:pt x="298" y="35"/>
                      <a:pt x="294" y="36"/>
                      <a:pt x="293" y="37"/>
                    </a:cubicBezTo>
                    <a:cubicBezTo>
                      <a:pt x="291" y="37"/>
                      <a:pt x="290" y="38"/>
                      <a:pt x="288" y="39"/>
                    </a:cubicBezTo>
                    <a:cubicBezTo>
                      <a:pt x="286" y="40"/>
                      <a:pt x="279" y="40"/>
                      <a:pt x="279" y="37"/>
                    </a:cubicBezTo>
                    <a:cubicBezTo>
                      <a:pt x="277" y="33"/>
                      <a:pt x="276" y="31"/>
                      <a:pt x="272" y="29"/>
                    </a:cubicBezTo>
                    <a:cubicBezTo>
                      <a:pt x="269" y="28"/>
                      <a:pt x="263" y="28"/>
                      <a:pt x="262" y="24"/>
                    </a:cubicBezTo>
                    <a:cubicBezTo>
                      <a:pt x="261" y="18"/>
                      <a:pt x="259" y="11"/>
                      <a:pt x="255" y="6"/>
                    </a:cubicBezTo>
                    <a:cubicBezTo>
                      <a:pt x="252" y="3"/>
                      <a:pt x="248" y="3"/>
                      <a:pt x="244" y="1"/>
                    </a:cubicBezTo>
                    <a:cubicBezTo>
                      <a:pt x="240" y="0"/>
                      <a:pt x="233" y="1"/>
                      <a:pt x="229" y="3"/>
                    </a:cubicBezTo>
                    <a:cubicBezTo>
                      <a:pt x="228" y="4"/>
                      <a:pt x="226" y="5"/>
                      <a:pt x="225" y="6"/>
                    </a:cubicBezTo>
                    <a:cubicBezTo>
                      <a:pt x="225" y="7"/>
                      <a:pt x="228" y="7"/>
                      <a:pt x="228" y="8"/>
                    </a:cubicBezTo>
                    <a:cubicBezTo>
                      <a:pt x="229" y="12"/>
                      <a:pt x="224" y="15"/>
                      <a:pt x="223" y="18"/>
                    </a:cubicBezTo>
                    <a:cubicBezTo>
                      <a:pt x="222" y="19"/>
                      <a:pt x="222" y="20"/>
                      <a:pt x="222" y="21"/>
                    </a:cubicBezTo>
                    <a:cubicBezTo>
                      <a:pt x="222" y="22"/>
                      <a:pt x="222" y="22"/>
                      <a:pt x="222" y="23"/>
                    </a:cubicBezTo>
                    <a:cubicBezTo>
                      <a:pt x="222" y="25"/>
                      <a:pt x="219" y="25"/>
                      <a:pt x="217" y="26"/>
                    </a:cubicBezTo>
                    <a:cubicBezTo>
                      <a:pt x="216" y="26"/>
                      <a:pt x="215" y="27"/>
                      <a:pt x="214" y="27"/>
                    </a:cubicBezTo>
                    <a:cubicBezTo>
                      <a:pt x="213" y="27"/>
                      <a:pt x="208" y="25"/>
                      <a:pt x="208" y="25"/>
                    </a:cubicBezTo>
                    <a:cubicBezTo>
                      <a:pt x="207" y="27"/>
                      <a:pt x="206" y="30"/>
                      <a:pt x="205" y="32"/>
                    </a:cubicBezTo>
                    <a:cubicBezTo>
                      <a:pt x="205" y="33"/>
                      <a:pt x="204" y="34"/>
                      <a:pt x="204" y="35"/>
                    </a:cubicBezTo>
                    <a:cubicBezTo>
                      <a:pt x="204" y="35"/>
                      <a:pt x="202" y="41"/>
                      <a:pt x="205" y="39"/>
                    </a:cubicBezTo>
                    <a:cubicBezTo>
                      <a:pt x="206" y="38"/>
                      <a:pt x="206" y="38"/>
                      <a:pt x="208" y="38"/>
                    </a:cubicBezTo>
                    <a:cubicBezTo>
                      <a:pt x="209" y="38"/>
                      <a:pt x="211" y="40"/>
                      <a:pt x="212" y="39"/>
                    </a:cubicBezTo>
                    <a:cubicBezTo>
                      <a:pt x="216" y="36"/>
                      <a:pt x="219" y="38"/>
                      <a:pt x="222" y="42"/>
                    </a:cubicBezTo>
                    <a:cubicBezTo>
                      <a:pt x="223" y="43"/>
                      <a:pt x="225" y="45"/>
                      <a:pt x="224" y="46"/>
                    </a:cubicBezTo>
                    <a:cubicBezTo>
                      <a:pt x="224" y="46"/>
                      <a:pt x="220" y="45"/>
                      <a:pt x="219" y="45"/>
                    </a:cubicBezTo>
                    <a:cubicBezTo>
                      <a:pt x="216" y="46"/>
                      <a:pt x="212" y="46"/>
                      <a:pt x="209" y="47"/>
                    </a:cubicBezTo>
                    <a:cubicBezTo>
                      <a:pt x="206" y="48"/>
                      <a:pt x="206" y="54"/>
                      <a:pt x="202" y="54"/>
                    </a:cubicBezTo>
                    <a:cubicBezTo>
                      <a:pt x="200" y="54"/>
                      <a:pt x="198" y="53"/>
                      <a:pt x="197" y="55"/>
                    </a:cubicBezTo>
                    <a:cubicBezTo>
                      <a:pt x="196" y="56"/>
                      <a:pt x="194" y="58"/>
                      <a:pt x="192" y="58"/>
                    </a:cubicBezTo>
                    <a:cubicBezTo>
                      <a:pt x="189" y="57"/>
                      <a:pt x="183" y="53"/>
                      <a:pt x="182" y="59"/>
                    </a:cubicBezTo>
                    <a:cubicBezTo>
                      <a:pt x="182" y="61"/>
                      <a:pt x="184" y="62"/>
                      <a:pt x="184" y="63"/>
                    </a:cubicBezTo>
                    <a:cubicBezTo>
                      <a:pt x="184" y="65"/>
                      <a:pt x="181" y="65"/>
                      <a:pt x="180" y="66"/>
                    </a:cubicBezTo>
                    <a:cubicBezTo>
                      <a:pt x="177" y="69"/>
                      <a:pt x="176" y="72"/>
                      <a:pt x="172" y="72"/>
                    </a:cubicBezTo>
                    <a:cubicBezTo>
                      <a:pt x="167" y="72"/>
                      <a:pt x="162" y="72"/>
                      <a:pt x="157" y="73"/>
                    </a:cubicBezTo>
                    <a:cubicBezTo>
                      <a:pt x="155" y="74"/>
                      <a:pt x="151" y="78"/>
                      <a:pt x="150" y="77"/>
                    </a:cubicBezTo>
                    <a:cubicBezTo>
                      <a:pt x="148" y="77"/>
                      <a:pt x="147" y="75"/>
                      <a:pt x="146" y="75"/>
                    </a:cubicBezTo>
                    <a:cubicBezTo>
                      <a:pt x="144" y="75"/>
                      <a:pt x="143" y="75"/>
                      <a:pt x="141" y="75"/>
                    </a:cubicBezTo>
                    <a:cubicBezTo>
                      <a:pt x="139" y="74"/>
                      <a:pt x="137" y="74"/>
                      <a:pt x="135" y="72"/>
                    </a:cubicBezTo>
                    <a:cubicBezTo>
                      <a:pt x="133" y="71"/>
                      <a:pt x="132" y="71"/>
                      <a:pt x="131" y="70"/>
                    </a:cubicBezTo>
                    <a:cubicBezTo>
                      <a:pt x="127" y="70"/>
                      <a:pt x="125" y="70"/>
                      <a:pt x="121" y="70"/>
                    </a:cubicBezTo>
                    <a:cubicBezTo>
                      <a:pt x="118" y="70"/>
                      <a:pt x="113" y="71"/>
                      <a:pt x="109" y="70"/>
                    </a:cubicBezTo>
                    <a:cubicBezTo>
                      <a:pt x="108" y="70"/>
                      <a:pt x="107" y="68"/>
                      <a:pt x="107" y="67"/>
                    </a:cubicBezTo>
                    <a:cubicBezTo>
                      <a:pt x="105" y="65"/>
                      <a:pt x="104" y="63"/>
                      <a:pt x="102" y="61"/>
                    </a:cubicBezTo>
                    <a:cubicBezTo>
                      <a:pt x="99" y="59"/>
                      <a:pt x="97" y="56"/>
                      <a:pt x="94" y="56"/>
                    </a:cubicBezTo>
                    <a:cubicBezTo>
                      <a:pt x="92" y="56"/>
                      <a:pt x="81" y="56"/>
                      <a:pt x="83" y="52"/>
                    </a:cubicBezTo>
                    <a:cubicBezTo>
                      <a:pt x="85" y="48"/>
                      <a:pt x="84" y="41"/>
                      <a:pt x="79" y="38"/>
                    </a:cubicBezTo>
                    <a:cubicBezTo>
                      <a:pt x="75" y="35"/>
                      <a:pt x="70" y="35"/>
                      <a:pt x="69" y="29"/>
                    </a:cubicBezTo>
                    <a:cubicBezTo>
                      <a:pt x="68" y="30"/>
                      <a:pt x="67" y="29"/>
                      <a:pt x="66" y="30"/>
                    </a:cubicBezTo>
                    <a:cubicBezTo>
                      <a:pt x="65" y="31"/>
                      <a:pt x="65" y="31"/>
                      <a:pt x="65" y="32"/>
                    </a:cubicBezTo>
                    <a:cubicBezTo>
                      <a:pt x="63" y="35"/>
                      <a:pt x="60" y="34"/>
                      <a:pt x="59" y="37"/>
                    </a:cubicBezTo>
                    <a:cubicBezTo>
                      <a:pt x="59" y="39"/>
                      <a:pt x="61" y="41"/>
                      <a:pt x="60" y="42"/>
                    </a:cubicBezTo>
                    <a:cubicBezTo>
                      <a:pt x="59" y="43"/>
                      <a:pt x="57" y="44"/>
                      <a:pt x="56" y="44"/>
                    </a:cubicBezTo>
                    <a:cubicBezTo>
                      <a:pt x="55" y="45"/>
                      <a:pt x="54" y="43"/>
                      <a:pt x="53" y="44"/>
                    </a:cubicBezTo>
                    <a:cubicBezTo>
                      <a:pt x="51" y="44"/>
                      <a:pt x="50" y="43"/>
                      <a:pt x="48" y="42"/>
                    </a:cubicBezTo>
                    <a:cubicBezTo>
                      <a:pt x="47" y="41"/>
                      <a:pt x="46" y="46"/>
                      <a:pt x="45" y="47"/>
                    </a:cubicBezTo>
                    <a:cubicBezTo>
                      <a:pt x="45" y="48"/>
                      <a:pt x="44" y="50"/>
                      <a:pt x="44" y="51"/>
                    </a:cubicBezTo>
                    <a:cubicBezTo>
                      <a:pt x="44" y="53"/>
                      <a:pt x="45" y="53"/>
                      <a:pt x="45" y="54"/>
                    </a:cubicBezTo>
                    <a:cubicBezTo>
                      <a:pt x="45" y="56"/>
                      <a:pt x="39" y="54"/>
                      <a:pt x="39" y="54"/>
                    </a:cubicBezTo>
                    <a:cubicBezTo>
                      <a:pt x="37" y="55"/>
                      <a:pt x="33" y="55"/>
                      <a:pt x="32" y="56"/>
                    </a:cubicBezTo>
                    <a:cubicBezTo>
                      <a:pt x="33" y="55"/>
                      <a:pt x="34" y="62"/>
                      <a:pt x="34" y="63"/>
                    </a:cubicBezTo>
                    <a:cubicBezTo>
                      <a:pt x="35" y="64"/>
                      <a:pt x="36" y="65"/>
                      <a:pt x="37" y="66"/>
                    </a:cubicBezTo>
                    <a:cubicBezTo>
                      <a:pt x="37" y="67"/>
                      <a:pt x="34" y="69"/>
                      <a:pt x="33" y="70"/>
                    </a:cubicBezTo>
                    <a:cubicBezTo>
                      <a:pt x="32" y="71"/>
                      <a:pt x="33" y="74"/>
                      <a:pt x="32" y="74"/>
                    </a:cubicBezTo>
                    <a:cubicBezTo>
                      <a:pt x="31" y="75"/>
                      <a:pt x="29" y="75"/>
                      <a:pt x="28" y="76"/>
                    </a:cubicBezTo>
                    <a:cubicBezTo>
                      <a:pt x="26" y="77"/>
                      <a:pt x="25" y="78"/>
                      <a:pt x="24" y="79"/>
                    </a:cubicBezTo>
                    <a:cubicBezTo>
                      <a:pt x="22" y="79"/>
                      <a:pt x="21" y="79"/>
                      <a:pt x="19" y="80"/>
                    </a:cubicBezTo>
                    <a:cubicBezTo>
                      <a:pt x="17" y="80"/>
                      <a:pt x="16" y="81"/>
                      <a:pt x="15" y="83"/>
                    </a:cubicBezTo>
                    <a:cubicBezTo>
                      <a:pt x="15" y="83"/>
                      <a:pt x="11" y="84"/>
                      <a:pt x="11" y="84"/>
                    </a:cubicBezTo>
                    <a:cubicBezTo>
                      <a:pt x="11" y="84"/>
                      <a:pt x="11" y="83"/>
                      <a:pt x="11" y="83"/>
                    </a:cubicBezTo>
                    <a:cubicBezTo>
                      <a:pt x="10" y="83"/>
                      <a:pt x="9" y="83"/>
                      <a:pt x="7" y="83"/>
                    </a:cubicBezTo>
                    <a:cubicBezTo>
                      <a:pt x="6" y="83"/>
                      <a:pt x="3" y="85"/>
                      <a:pt x="3" y="86"/>
                    </a:cubicBezTo>
                    <a:cubicBezTo>
                      <a:pt x="2" y="88"/>
                      <a:pt x="1" y="90"/>
                      <a:pt x="1" y="91"/>
                    </a:cubicBezTo>
                    <a:cubicBezTo>
                      <a:pt x="0" y="93"/>
                      <a:pt x="3" y="95"/>
                      <a:pt x="4" y="95"/>
                    </a:cubicBezTo>
                    <a:cubicBezTo>
                      <a:pt x="7" y="95"/>
                      <a:pt x="6" y="95"/>
                      <a:pt x="7" y="98"/>
                    </a:cubicBezTo>
                    <a:cubicBezTo>
                      <a:pt x="7" y="99"/>
                      <a:pt x="8" y="99"/>
                      <a:pt x="8" y="101"/>
                    </a:cubicBezTo>
                    <a:cubicBezTo>
                      <a:pt x="8" y="101"/>
                      <a:pt x="7" y="103"/>
                      <a:pt x="7" y="103"/>
                    </a:cubicBezTo>
                    <a:cubicBezTo>
                      <a:pt x="9" y="104"/>
                      <a:pt x="10" y="104"/>
                      <a:pt x="11" y="105"/>
                    </a:cubicBezTo>
                    <a:cubicBezTo>
                      <a:pt x="13" y="107"/>
                      <a:pt x="12" y="109"/>
                      <a:pt x="14" y="110"/>
                    </a:cubicBezTo>
                    <a:cubicBezTo>
                      <a:pt x="16" y="111"/>
                      <a:pt x="18" y="112"/>
                      <a:pt x="20" y="113"/>
                    </a:cubicBezTo>
                    <a:cubicBezTo>
                      <a:pt x="21" y="113"/>
                      <a:pt x="22" y="112"/>
                      <a:pt x="23" y="111"/>
                    </a:cubicBezTo>
                    <a:cubicBezTo>
                      <a:pt x="26" y="109"/>
                      <a:pt x="31" y="110"/>
                      <a:pt x="33" y="113"/>
                    </a:cubicBezTo>
                    <a:cubicBezTo>
                      <a:pt x="34" y="115"/>
                      <a:pt x="32" y="116"/>
                      <a:pt x="31" y="117"/>
                    </a:cubicBezTo>
                    <a:cubicBezTo>
                      <a:pt x="30" y="118"/>
                      <a:pt x="30" y="118"/>
                      <a:pt x="30" y="119"/>
                    </a:cubicBezTo>
                    <a:cubicBezTo>
                      <a:pt x="29" y="121"/>
                      <a:pt x="28" y="121"/>
                      <a:pt x="27" y="121"/>
                    </a:cubicBezTo>
                    <a:cubicBezTo>
                      <a:pt x="24" y="123"/>
                      <a:pt x="32" y="126"/>
                      <a:pt x="29" y="128"/>
                    </a:cubicBezTo>
                    <a:cubicBezTo>
                      <a:pt x="28" y="130"/>
                      <a:pt x="27" y="129"/>
                      <a:pt x="25" y="129"/>
                    </a:cubicBezTo>
                    <a:cubicBezTo>
                      <a:pt x="21" y="128"/>
                      <a:pt x="26" y="132"/>
                      <a:pt x="26" y="132"/>
                    </a:cubicBezTo>
                    <a:cubicBezTo>
                      <a:pt x="26" y="134"/>
                      <a:pt x="25" y="135"/>
                      <a:pt x="27" y="135"/>
                    </a:cubicBezTo>
                    <a:cubicBezTo>
                      <a:pt x="29" y="136"/>
                      <a:pt x="29" y="137"/>
                      <a:pt x="31" y="138"/>
                    </a:cubicBezTo>
                    <a:cubicBezTo>
                      <a:pt x="33" y="138"/>
                      <a:pt x="34" y="140"/>
                      <a:pt x="36" y="141"/>
                    </a:cubicBezTo>
                    <a:cubicBezTo>
                      <a:pt x="36" y="141"/>
                      <a:pt x="37" y="142"/>
                      <a:pt x="38" y="142"/>
                    </a:cubicBezTo>
                    <a:cubicBezTo>
                      <a:pt x="39" y="142"/>
                      <a:pt x="38" y="140"/>
                      <a:pt x="40" y="140"/>
                    </a:cubicBezTo>
                    <a:cubicBezTo>
                      <a:pt x="44" y="140"/>
                      <a:pt x="46" y="147"/>
                      <a:pt x="50" y="147"/>
                    </a:cubicBezTo>
                    <a:cubicBezTo>
                      <a:pt x="52" y="147"/>
                      <a:pt x="52" y="150"/>
                      <a:pt x="54" y="150"/>
                    </a:cubicBezTo>
                    <a:cubicBezTo>
                      <a:pt x="56" y="151"/>
                      <a:pt x="57" y="153"/>
                      <a:pt x="58" y="153"/>
                    </a:cubicBezTo>
                    <a:cubicBezTo>
                      <a:pt x="60" y="151"/>
                      <a:pt x="60" y="154"/>
                      <a:pt x="62" y="154"/>
                    </a:cubicBezTo>
                    <a:cubicBezTo>
                      <a:pt x="63" y="154"/>
                      <a:pt x="63" y="153"/>
                      <a:pt x="64" y="153"/>
                    </a:cubicBezTo>
                    <a:cubicBezTo>
                      <a:pt x="65" y="153"/>
                      <a:pt x="65" y="154"/>
                      <a:pt x="66" y="155"/>
                    </a:cubicBezTo>
                    <a:cubicBezTo>
                      <a:pt x="68" y="155"/>
                      <a:pt x="70" y="155"/>
                      <a:pt x="72" y="154"/>
                    </a:cubicBezTo>
                    <a:cubicBezTo>
                      <a:pt x="75" y="153"/>
                      <a:pt x="73" y="155"/>
                      <a:pt x="74" y="156"/>
                    </a:cubicBezTo>
                    <a:cubicBezTo>
                      <a:pt x="74" y="156"/>
                      <a:pt x="76" y="153"/>
                      <a:pt x="77" y="153"/>
                    </a:cubicBezTo>
                    <a:cubicBezTo>
                      <a:pt x="78" y="152"/>
                      <a:pt x="80" y="152"/>
                      <a:pt x="81" y="153"/>
                    </a:cubicBezTo>
                    <a:cubicBezTo>
                      <a:pt x="83" y="155"/>
                      <a:pt x="85" y="153"/>
                      <a:pt x="87" y="154"/>
                    </a:cubicBezTo>
                    <a:cubicBezTo>
                      <a:pt x="89" y="155"/>
                      <a:pt x="91" y="153"/>
                      <a:pt x="92" y="151"/>
                    </a:cubicBezTo>
                    <a:cubicBezTo>
                      <a:pt x="93" y="151"/>
                      <a:pt x="93" y="150"/>
                      <a:pt x="94" y="150"/>
                    </a:cubicBezTo>
                    <a:cubicBezTo>
                      <a:pt x="95" y="149"/>
                      <a:pt x="96" y="150"/>
                      <a:pt x="97" y="149"/>
                    </a:cubicBezTo>
                    <a:cubicBezTo>
                      <a:pt x="98" y="148"/>
                      <a:pt x="99" y="146"/>
                      <a:pt x="101" y="147"/>
                    </a:cubicBezTo>
                    <a:cubicBezTo>
                      <a:pt x="103" y="148"/>
                      <a:pt x="103" y="148"/>
                      <a:pt x="106" y="146"/>
                    </a:cubicBezTo>
                    <a:cubicBezTo>
                      <a:pt x="107" y="145"/>
                      <a:pt x="109" y="148"/>
                      <a:pt x="109" y="149"/>
                    </a:cubicBezTo>
                    <a:cubicBezTo>
                      <a:pt x="108" y="151"/>
                      <a:pt x="106" y="152"/>
                      <a:pt x="108" y="152"/>
                    </a:cubicBezTo>
                    <a:cubicBezTo>
                      <a:pt x="111" y="152"/>
                      <a:pt x="111" y="152"/>
                      <a:pt x="114" y="151"/>
                    </a:cubicBezTo>
                    <a:cubicBezTo>
                      <a:pt x="115" y="151"/>
                      <a:pt x="116" y="154"/>
                      <a:pt x="116" y="155"/>
                    </a:cubicBezTo>
                    <a:cubicBezTo>
                      <a:pt x="116" y="155"/>
                      <a:pt x="116" y="157"/>
                      <a:pt x="117" y="156"/>
                    </a:cubicBezTo>
                    <a:cubicBezTo>
                      <a:pt x="117" y="156"/>
                      <a:pt x="119" y="156"/>
                      <a:pt x="119" y="157"/>
                    </a:cubicBezTo>
                    <a:cubicBezTo>
                      <a:pt x="119" y="158"/>
                      <a:pt x="117" y="159"/>
                      <a:pt x="118" y="160"/>
                    </a:cubicBezTo>
                    <a:cubicBezTo>
                      <a:pt x="119" y="162"/>
                      <a:pt x="118" y="165"/>
                      <a:pt x="117" y="166"/>
                    </a:cubicBezTo>
                    <a:cubicBezTo>
                      <a:pt x="116" y="168"/>
                      <a:pt x="114" y="169"/>
                      <a:pt x="113" y="170"/>
                    </a:cubicBezTo>
                    <a:cubicBezTo>
                      <a:pt x="113" y="171"/>
                      <a:pt x="113" y="176"/>
                      <a:pt x="112" y="175"/>
                    </a:cubicBezTo>
                    <a:cubicBezTo>
                      <a:pt x="113" y="176"/>
                      <a:pt x="119" y="173"/>
                      <a:pt x="120" y="175"/>
                    </a:cubicBezTo>
                    <a:cubicBezTo>
                      <a:pt x="120" y="175"/>
                      <a:pt x="118" y="176"/>
                      <a:pt x="119" y="178"/>
                    </a:cubicBezTo>
                    <a:cubicBezTo>
                      <a:pt x="120" y="180"/>
                      <a:pt x="123" y="180"/>
                      <a:pt x="122" y="181"/>
                    </a:cubicBezTo>
                    <a:cubicBezTo>
                      <a:pt x="122" y="182"/>
                      <a:pt x="121" y="184"/>
                      <a:pt x="121" y="185"/>
                    </a:cubicBezTo>
                    <a:cubicBezTo>
                      <a:pt x="122" y="186"/>
                      <a:pt x="125" y="185"/>
                      <a:pt x="125" y="186"/>
                    </a:cubicBezTo>
                    <a:cubicBezTo>
                      <a:pt x="125" y="186"/>
                      <a:pt x="125" y="187"/>
                      <a:pt x="125" y="187"/>
                    </a:cubicBezTo>
                    <a:cubicBezTo>
                      <a:pt x="125" y="189"/>
                      <a:pt x="126" y="188"/>
                      <a:pt x="127" y="188"/>
                    </a:cubicBezTo>
                    <a:cubicBezTo>
                      <a:pt x="128" y="188"/>
                      <a:pt x="129" y="187"/>
                      <a:pt x="130" y="188"/>
                    </a:cubicBezTo>
                    <a:cubicBezTo>
                      <a:pt x="131" y="188"/>
                      <a:pt x="132" y="189"/>
                      <a:pt x="133" y="190"/>
                    </a:cubicBezTo>
                    <a:cubicBezTo>
                      <a:pt x="135" y="191"/>
                      <a:pt x="134" y="187"/>
                      <a:pt x="134" y="186"/>
                    </a:cubicBezTo>
                    <a:cubicBezTo>
                      <a:pt x="132" y="182"/>
                      <a:pt x="134" y="184"/>
                      <a:pt x="136" y="182"/>
                    </a:cubicBezTo>
                    <a:cubicBezTo>
                      <a:pt x="138" y="181"/>
                      <a:pt x="137" y="182"/>
                      <a:pt x="139" y="183"/>
                    </a:cubicBezTo>
                    <a:cubicBezTo>
                      <a:pt x="139" y="183"/>
                      <a:pt x="141" y="182"/>
                      <a:pt x="141" y="182"/>
                    </a:cubicBezTo>
                    <a:cubicBezTo>
                      <a:pt x="141" y="183"/>
                      <a:pt x="143" y="181"/>
                      <a:pt x="143" y="182"/>
                    </a:cubicBezTo>
                    <a:cubicBezTo>
                      <a:pt x="144" y="183"/>
                      <a:pt x="144" y="184"/>
                      <a:pt x="146" y="182"/>
                    </a:cubicBezTo>
                    <a:cubicBezTo>
                      <a:pt x="147" y="181"/>
                      <a:pt x="147" y="182"/>
                      <a:pt x="148" y="181"/>
                    </a:cubicBezTo>
                    <a:cubicBezTo>
                      <a:pt x="149" y="180"/>
                      <a:pt x="149" y="178"/>
                      <a:pt x="151" y="178"/>
                    </a:cubicBezTo>
                    <a:cubicBezTo>
                      <a:pt x="152" y="178"/>
                      <a:pt x="153" y="180"/>
                      <a:pt x="155" y="180"/>
                    </a:cubicBezTo>
                    <a:cubicBezTo>
                      <a:pt x="155" y="180"/>
                      <a:pt x="159" y="181"/>
                      <a:pt x="159" y="181"/>
                    </a:cubicBezTo>
                    <a:cubicBezTo>
                      <a:pt x="159" y="182"/>
                      <a:pt x="157" y="183"/>
                      <a:pt x="157" y="184"/>
                    </a:cubicBezTo>
                    <a:cubicBezTo>
                      <a:pt x="158" y="185"/>
                      <a:pt x="160" y="186"/>
                      <a:pt x="161" y="187"/>
                    </a:cubicBezTo>
                    <a:cubicBezTo>
                      <a:pt x="163" y="188"/>
                      <a:pt x="167" y="189"/>
                      <a:pt x="168" y="186"/>
                    </a:cubicBezTo>
                    <a:cubicBezTo>
                      <a:pt x="168" y="186"/>
                      <a:pt x="170" y="188"/>
                      <a:pt x="170" y="188"/>
                    </a:cubicBezTo>
                    <a:cubicBezTo>
                      <a:pt x="171" y="189"/>
                      <a:pt x="172" y="187"/>
                      <a:pt x="174" y="188"/>
                    </a:cubicBezTo>
                    <a:cubicBezTo>
                      <a:pt x="175" y="189"/>
                      <a:pt x="173" y="190"/>
                      <a:pt x="173" y="191"/>
                    </a:cubicBezTo>
                    <a:cubicBezTo>
                      <a:pt x="173" y="192"/>
                      <a:pt x="175" y="194"/>
                      <a:pt x="175" y="195"/>
                    </a:cubicBezTo>
                    <a:cubicBezTo>
                      <a:pt x="176" y="195"/>
                      <a:pt x="177" y="194"/>
                      <a:pt x="178" y="194"/>
                    </a:cubicBezTo>
                    <a:cubicBezTo>
                      <a:pt x="178" y="193"/>
                      <a:pt x="175" y="192"/>
                      <a:pt x="176" y="191"/>
                    </a:cubicBezTo>
                    <a:cubicBezTo>
                      <a:pt x="178" y="188"/>
                      <a:pt x="180" y="188"/>
                      <a:pt x="183" y="187"/>
                    </a:cubicBezTo>
                    <a:cubicBezTo>
                      <a:pt x="185" y="186"/>
                      <a:pt x="187" y="186"/>
                      <a:pt x="189" y="186"/>
                    </a:cubicBezTo>
                    <a:cubicBezTo>
                      <a:pt x="190" y="186"/>
                      <a:pt x="190" y="184"/>
                      <a:pt x="191" y="184"/>
                    </a:cubicBezTo>
                    <a:cubicBezTo>
                      <a:pt x="193" y="184"/>
                      <a:pt x="192" y="183"/>
                      <a:pt x="192" y="182"/>
                    </a:cubicBezTo>
                    <a:cubicBezTo>
                      <a:pt x="192" y="183"/>
                      <a:pt x="196" y="182"/>
                      <a:pt x="196" y="182"/>
                    </a:cubicBezTo>
                    <a:cubicBezTo>
                      <a:pt x="198" y="181"/>
                      <a:pt x="200" y="182"/>
                      <a:pt x="202" y="182"/>
                    </a:cubicBezTo>
                    <a:cubicBezTo>
                      <a:pt x="204" y="182"/>
                      <a:pt x="205" y="181"/>
                      <a:pt x="207" y="180"/>
                    </a:cubicBezTo>
                    <a:cubicBezTo>
                      <a:pt x="208" y="180"/>
                      <a:pt x="208" y="177"/>
                      <a:pt x="209" y="177"/>
                    </a:cubicBezTo>
                    <a:cubicBezTo>
                      <a:pt x="211" y="177"/>
                      <a:pt x="212" y="176"/>
                      <a:pt x="213" y="175"/>
                    </a:cubicBezTo>
                    <a:cubicBezTo>
                      <a:pt x="214" y="175"/>
                      <a:pt x="215" y="174"/>
                      <a:pt x="215" y="173"/>
                    </a:cubicBezTo>
                    <a:cubicBezTo>
                      <a:pt x="214" y="173"/>
                      <a:pt x="218" y="172"/>
                      <a:pt x="218" y="172"/>
                    </a:cubicBezTo>
                    <a:cubicBezTo>
                      <a:pt x="219" y="171"/>
                      <a:pt x="220" y="169"/>
                      <a:pt x="221" y="168"/>
                    </a:cubicBezTo>
                    <a:cubicBezTo>
                      <a:pt x="222" y="167"/>
                      <a:pt x="222" y="167"/>
                      <a:pt x="222" y="166"/>
                    </a:cubicBezTo>
                    <a:cubicBezTo>
                      <a:pt x="223" y="164"/>
                      <a:pt x="221" y="165"/>
                      <a:pt x="221" y="164"/>
                    </a:cubicBezTo>
                    <a:cubicBezTo>
                      <a:pt x="221" y="164"/>
                      <a:pt x="226" y="164"/>
                      <a:pt x="223" y="162"/>
                    </a:cubicBezTo>
                    <a:cubicBezTo>
                      <a:pt x="222" y="161"/>
                      <a:pt x="223" y="161"/>
                      <a:pt x="224" y="161"/>
                    </a:cubicBezTo>
                    <a:cubicBezTo>
                      <a:pt x="225" y="161"/>
                      <a:pt x="225" y="160"/>
                      <a:pt x="226" y="159"/>
                    </a:cubicBezTo>
                    <a:cubicBezTo>
                      <a:pt x="227" y="158"/>
                      <a:pt x="227" y="157"/>
                      <a:pt x="228" y="156"/>
                    </a:cubicBezTo>
                    <a:cubicBezTo>
                      <a:pt x="228" y="156"/>
                      <a:pt x="228" y="154"/>
                      <a:pt x="228" y="154"/>
                    </a:cubicBezTo>
                    <a:cubicBezTo>
                      <a:pt x="229" y="153"/>
                      <a:pt x="230" y="153"/>
                      <a:pt x="231" y="152"/>
                    </a:cubicBezTo>
                    <a:cubicBezTo>
                      <a:pt x="232" y="151"/>
                      <a:pt x="231" y="150"/>
                      <a:pt x="231" y="150"/>
                    </a:cubicBezTo>
                    <a:cubicBezTo>
                      <a:pt x="231" y="149"/>
                      <a:pt x="232" y="149"/>
                      <a:pt x="232" y="149"/>
                    </a:cubicBezTo>
                    <a:cubicBezTo>
                      <a:pt x="233" y="149"/>
                      <a:pt x="232" y="147"/>
                      <a:pt x="232" y="147"/>
                    </a:cubicBezTo>
                    <a:cubicBezTo>
                      <a:pt x="232" y="147"/>
                      <a:pt x="234" y="148"/>
                      <a:pt x="234" y="147"/>
                    </a:cubicBezTo>
                    <a:cubicBezTo>
                      <a:pt x="236" y="146"/>
                      <a:pt x="234" y="146"/>
                      <a:pt x="233" y="145"/>
                    </a:cubicBezTo>
                    <a:cubicBezTo>
                      <a:pt x="233" y="145"/>
                      <a:pt x="236" y="143"/>
                      <a:pt x="236" y="143"/>
                    </a:cubicBezTo>
                    <a:cubicBezTo>
                      <a:pt x="235" y="145"/>
                      <a:pt x="232" y="142"/>
                      <a:pt x="231" y="141"/>
                    </a:cubicBezTo>
                    <a:cubicBezTo>
                      <a:pt x="231" y="141"/>
                      <a:pt x="230" y="142"/>
                      <a:pt x="229" y="142"/>
                    </a:cubicBezTo>
                    <a:cubicBezTo>
                      <a:pt x="228" y="143"/>
                      <a:pt x="227" y="141"/>
                      <a:pt x="226" y="142"/>
                    </a:cubicBezTo>
                    <a:cubicBezTo>
                      <a:pt x="228" y="141"/>
                      <a:pt x="230" y="140"/>
                      <a:pt x="231" y="139"/>
                    </a:cubicBezTo>
                    <a:cubicBezTo>
                      <a:pt x="232" y="138"/>
                      <a:pt x="235" y="138"/>
                      <a:pt x="233" y="136"/>
                    </a:cubicBezTo>
                    <a:cubicBezTo>
                      <a:pt x="231" y="135"/>
                      <a:pt x="230" y="134"/>
                      <a:pt x="228" y="132"/>
                    </a:cubicBezTo>
                    <a:cubicBezTo>
                      <a:pt x="228" y="131"/>
                      <a:pt x="223" y="133"/>
                      <a:pt x="223" y="130"/>
                    </a:cubicBezTo>
                    <a:cubicBezTo>
                      <a:pt x="223" y="132"/>
                      <a:pt x="228" y="132"/>
                      <a:pt x="229" y="132"/>
                    </a:cubicBezTo>
                    <a:cubicBezTo>
                      <a:pt x="230" y="132"/>
                      <a:pt x="233" y="135"/>
                      <a:pt x="234" y="133"/>
                    </a:cubicBezTo>
                    <a:cubicBezTo>
                      <a:pt x="235" y="131"/>
                      <a:pt x="229" y="129"/>
                      <a:pt x="229" y="127"/>
                    </a:cubicBezTo>
                    <a:cubicBezTo>
                      <a:pt x="228" y="125"/>
                      <a:pt x="228" y="121"/>
                      <a:pt x="226" y="120"/>
                    </a:cubicBezTo>
                    <a:cubicBezTo>
                      <a:pt x="225" y="118"/>
                      <a:pt x="219" y="118"/>
                      <a:pt x="221" y="115"/>
                    </a:cubicBezTo>
                    <a:cubicBezTo>
                      <a:pt x="222" y="113"/>
                      <a:pt x="223" y="112"/>
                      <a:pt x="224" y="111"/>
                    </a:cubicBezTo>
                    <a:cubicBezTo>
                      <a:pt x="226" y="109"/>
                      <a:pt x="224" y="110"/>
                      <a:pt x="225" y="109"/>
                    </a:cubicBezTo>
                    <a:cubicBezTo>
                      <a:pt x="225" y="108"/>
                      <a:pt x="228" y="109"/>
                      <a:pt x="228" y="109"/>
                    </a:cubicBezTo>
                    <a:cubicBezTo>
                      <a:pt x="229" y="108"/>
                      <a:pt x="227" y="107"/>
                      <a:pt x="229" y="106"/>
                    </a:cubicBezTo>
                    <a:cubicBezTo>
                      <a:pt x="231" y="106"/>
                      <a:pt x="232" y="105"/>
                      <a:pt x="233" y="104"/>
                    </a:cubicBezTo>
                    <a:cubicBezTo>
                      <a:pt x="234" y="104"/>
                      <a:pt x="235" y="104"/>
                      <a:pt x="235" y="104"/>
                    </a:cubicBezTo>
                    <a:cubicBezTo>
                      <a:pt x="236" y="104"/>
                      <a:pt x="235" y="105"/>
                      <a:pt x="236" y="105"/>
                    </a:cubicBezTo>
                    <a:cubicBezTo>
                      <a:pt x="237" y="106"/>
                      <a:pt x="238" y="103"/>
                      <a:pt x="238" y="102"/>
                    </a:cubicBezTo>
                    <a:cubicBezTo>
                      <a:pt x="236" y="100"/>
                      <a:pt x="234" y="101"/>
                      <a:pt x="233" y="101"/>
                    </a:cubicBezTo>
                    <a:cubicBezTo>
                      <a:pt x="231" y="101"/>
                      <a:pt x="230" y="99"/>
                      <a:pt x="228" y="100"/>
                    </a:cubicBezTo>
                    <a:cubicBezTo>
                      <a:pt x="227" y="100"/>
                      <a:pt x="226" y="102"/>
                      <a:pt x="224" y="102"/>
                    </a:cubicBezTo>
                    <a:cubicBezTo>
                      <a:pt x="223" y="103"/>
                      <a:pt x="221" y="103"/>
                      <a:pt x="220" y="102"/>
                    </a:cubicBezTo>
                    <a:cubicBezTo>
                      <a:pt x="219" y="101"/>
                      <a:pt x="221" y="99"/>
                      <a:pt x="220" y="98"/>
                    </a:cubicBezTo>
                    <a:cubicBezTo>
                      <a:pt x="218" y="97"/>
                      <a:pt x="210" y="97"/>
                      <a:pt x="213" y="92"/>
                    </a:cubicBezTo>
                    <a:cubicBezTo>
                      <a:pt x="214" y="91"/>
                      <a:pt x="215" y="92"/>
                      <a:pt x="217" y="92"/>
                    </a:cubicBezTo>
                    <a:cubicBezTo>
                      <a:pt x="218" y="92"/>
                      <a:pt x="220" y="91"/>
                      <a:pt x="221" y="90"/>
                    </a:cubicBezTo>
                    <a:cubicBezTo>
                      <a:pt x="223" y="87"/>
                      <a:pt x="226" y="85"/>
                      <a:pt x="229" y="83"/>
                    </a:cubicBezTo>
                    <a:cubicBezTo>
                      <a:pt x="230" y="81"/>
                      <a:pt x="231" y="81"/>
                      <a:pt x="233" y="81"/>
                    </a:cubicBezTo>
                    <a:cubicBezTo>
                      <a:pt x="233" y="82"/>
                      <a:pt x="236" y="82"/>
                      <a:pt x="236" y="83"/>
                    </a:cubicBezTo>
                    <a:cubicBezTo>
                      <a:pt x="235" y="84"/>
                      <a:pt x="235" y="86"/>
                      <a:pt x="234" y="87"/>
                    </a:cubicBezTo>
                    <a:cubicBezTo>
                      <a:pt x="233" y="87"/>
                      <a:pt x="231" y="88"/>
                      <a:pt x="231" y="89"/>
                    </a:cubicBezTo>
                    <a:cubicBezTo>
                      <a:pt x="231" y="90"/>
                      <a:pt x="234" y="90"/>
                      <a:pt x="234" y="90"/>
                    </a:cubicBezTo>
                    <a:cubicBezTo>
                      <a:pt x="234" y="90"/>
                      <a:pt x="230" y="93"/>
                      <a:pt x="231" y="93"/>
                    </a:cubicBezTo>
                    <a:cubicBezTo>
                      <a:pt x="232" y="94"/>
                      <a:pt x="237" y="89"/>
                      <a:pt x="238" y="89"/>
                    </a:cubicBezTo>
                    <a:cubicBezTo>
                      <a:pt x="240" y="88"/>
                      <a:pt x="242" y="87"/>
                      <a:pt x="244" y="87"/>
                    </a:cubicBezTo>
                    <a:cubicBezTo>
                      <a:pt x="246" y="87"/>
                      <a:pt x="246" y="87"/>
                      <a:pt x="247" y="85"/>
                    </a:cubicBezTo>
                    <a:cubicBezTo>
                      <a:pt x="249" y="84"/>
                      <a:pt x="252" y="83"/>
                      <a:pt x="254" y="81"/>
                    </a:cubicBezTo>
                    <a:cubicBezTo>
                      <a:pt x="255" y="80"/>
                      <a:pt x="257" y="77"/>
                      <a:pt x="259" y="77"/>
                    </a:cubicBezTo>
                    <a:cubicBezTo>
                      <a:pt x="260" y="76"/>
                      <a:pt x="266" y="80"/>
                      <a:pt x="266" y="77"/>
                    </a:cubicBezTo>
                    <a:cubicBezTo>
                      <a:pt x="266" y="76"/>
                      <a:pt x="265" y="75"/>
                      <a:pt x="266" y="74"/>
                    </a:cubicBezTo>
                    <a:cubicBezTo>
                      <a:pt x="267" y="74"/>
                      <a:pt x="268" y="74"/>
                      <a:pt x="269" y="74"/>
                    </a:cubicBezTo>
                    <a:cubicBezTo>
                      <a:pt x="271" y="74"/>
                      <a:pt x="270" y="73"/>
                      <a:pt x="271" y="72"/>
                    </a:cubicBezTo>
                    <a:cubicBezTo>
                      <a:pt x="273" y="71"/>
                      <a:pt x="274" y="72"/>
                      <a:pt x="274" y="70"/>
                    </a:cubicBezTo>
                    <a:cubicBezTo>
                      <a:pt x="274" y="67"/>
                      <a:pt x="277" y="70"/>
                      <a:pt x="278" y="71"/>
                    </a:cubicBezTo>
                    <a:cubicBezTo>
                      <a:pt x="278" y="69"/>
                      <a:pt x="281" y="69"/>
                      <a:pt x="281" y="67"/>
                    </a:cubicBezTo>
                    <a:cubicBezTo>
                      <a:pt x="281" y="65"/>
                      <a:pt x="282" y="62"/>
                      <a:pt x="281" y="60"/>
                    </a:cubicBezTo>
                    <a:cubicBezTo>
                      <a:pt x="279" y="57"/>
                      <a:pt x="280" y="58"/>
                      <a:pt x="282" y="56"/>
                    </a:cubicBezTo>
                    <a:cubicBezTo>
                      <a:pt x="284" y="55"/>
                      <a:pt x="285" y="54"/>
                      <a:pt x="287" y="55"/>
                    </a:cubicBezTo>
                    <a:cubicBezTo>
                      <a:pt x="290" y="56"/>
                      <a:pt x="290" y="56"/>
                      <a:pt x="291" y="53"/>
                    </a:cubicBezTo>
                    <a:cubicBezTo>
                      <a:pt x="292" y="51"/>
                      <a:pt x="294" y="50"/>
                      <a:pt x="295" y="47"/>
                    </a:cubicBezTo>
                    <a:cubicBezTo>
                      <a:pt x="295" y="45"/>
                      <a:pt x="296" y="43"/>
                      <a:pt x="298" y="41"/>
                    </a:cubicBezTo>
                    <a:cubicBezTo>
                      <a:pt x="300" y="39"/>
                      <a:pt x="298" y="39"/>
                      <a:pt x="298" y="37"/>
                    </a:cubicBezTo>
                    <a:close/>
                  </a:path>
                </a:pathLst>
              </a:custGeom>
              <a:solidFill>
                <a:schemeClr val="accent1"/>
              </a:solidFill>
              <a:ln w="9525"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448" name="Freeform 716">
                <a:extLst>
                  <a:ext uri="{FF2B5EF4-FFF2-40B4-BE49-F238E27FC236}">
                    <a16:creationId xmlns:a16="http://schemas.microsoft.com/office/drawing/2014/main" id="{17CDC657-EF52-1D4D-B1E0-36540AF17B72}"/>
                  </a:ext>
                </a:extLst>
              </p:cNvPr>
              <p:cNvSpPr>
                <a:spLocks/>
              </p:cNvSpPr>
              <p:nvPr/>
            </p:nvSpPr>
            <p:spPr bwMode="auto">
              <a:xfrm>
                <a:off x="7876034" y="3178607"/>
                <a:ext cx="732675" cy="318553"/>
              </a:xfrm>
              <a:custGeom>
                <a:avLst/>
                <a:gdLst>
                  <a:gd name="T0" fmla="*/ 0 w 157"/>
                  <a:gd name="T1" fmla="*/ 19 h 68"/>
                  <a:gd name="T2" fmla="*/ 7 w 157"/>
                  <a:gd name="T3" fmla="*/ 26 h 68"/>
                  <a:gd name="T4" fmla="*/ 12 w 157"/>
                  <a:gd name="T5" fmla="*/ 29 h 68"/>
                  <a:gd name="T6" fmla="*/ 15 w 157"/>
                  <a:gd name="T7" fmla="*/ 36 h 68"/>
                  <a:gd name="T8" fmla="*/ 15 w 157"/>
                  <a:gd name="T9" fmla="*/ 38 h 68"/>
                  <a:gd name="T10" fmla="*/ 15 w 157"/>
                  <a:gd name="T11" fmla="*/ 40 h 68"/>
                  <a:gd name="T12" fmla="*/ 16 w 157"/>
                  <a:gd name="T13" fmla="*/ 45 h 68"/>
                  <a:gd name="T14" fmla="*/ 28 w 157"/>
                  <a:gd name="T15" fmla="*/ 47 h 68"/>
                  <a:gd name="T16" fmla="*/ 36 w 157"/>
                  <a:gd name="T17" fmla="*/ 54 h 68"/>
                  <a:gd name="T18" fmla="*/ 39 w 157"/>
                  <a:gd name="T19" fmla="*/ 59 h 68"/>
                  <a:gd name="T20" fmla="*/ 44 w 157"/>
                  <a:gd name="T21" fmla="*/ 60 h 68"/>
                  <a:gd name="T22" fmla="*/ 56 w 157"/>
                  <a:gd name="T23" fmla="*/ 60 h 68"/>
                  <a:gd name="T24" fmla="*/ 64 w 157"/>
                  <a:gd name="T25" fmla="*/ 61 h 68"/>
                  <a:gd name="T26" fmla="*/ 69 w 157"/>
                  <a:gd name="T27" fmla="*/ 64 h 68"/>
                  <a:gd name="T28" fmla="*/ 76 w 157"/>
                  <a:gd name="T29" fmla="*/ 66 h 68"/>
                  <a:gd name="T30" fmla="*/ 81 w 157"/>
                  <a:gd name="T31" fmla="*/ 67 h 68"/>
                  <a:gd name="T32" fmla="*/ 93 w 157"/>
                  <a:gd name="T33" fmla="*/ 62 h 68"/>
                  <a:gd name="T34" fmla="*/ 106 w 157"/>
                  <a:gd name="T35" fmla="*/ 61 h 68"/>
                  <a:gd name="T36" fmla="*/ 113 w 157"/>
                  <a:gd name="T37" fmla="*/ 55 h 68"/>
                  <a:gd name="T38" fmla="*/ 114 w 157"/>
                  <a:gd name="T39" fmla="*/ 51 h 68"/>
                  <a:gd name="T40" fmla="*/ 115 w 157"/>
                  <a:gd name="T41" fmla="*/ 47 h 68"/>
                  <a:gd name="T42" fmla="*/ 126 w 157"/>
                  <a:gd name="T43" fmla="*/ 46 h 68"/>
                  <a:gd name="T44" fmla="*/ 130 w 157"/>
                  <a:gd name="T45" fmla="*/ 44 h 68"/>
                  <a:gd name="T46" fmla="*/ 137 w 157"/>
                  <a:gd name="T47" fmla="*/ 42 h 68"/>
                  <a:gd name="T48" fmla="*/ 139 w 157"/>
                  <a:gd name="T49" fmla="*/ 38 h 68"/>
                  <a:gd name="T50" fmla="*/ 143 w 157"/>
                  <a:gd name="T51" fmla="*/ 37 h 68"/>
                  <a:gd name="T52" fmla="*/ 154 w 157"/>
                  <a:gd name="T53" fmla="*/ 36 h 68"/>
                  <a:gd name="T54" fmla="*/ 150 w 157"/>
                  <a:gd name="T55" fmla="*/ 29 h 68"/>
                  <a:gd name="T56" fmla="*/ 145 w 157"/>
                  <a:gd name="T57" fmla="*/ 28 h 68"/>
                  <a:gd name="T58" fmla="*/ 141 w 157"/>
                  <a:gd name="T59" fmla="*/ 29 h 68"/>
                  <a:gd name="T60" fmla="*/ 136 w 157"/>
                  <a:gd name="T61" fmla="*/ 28 h 68"/>
                  <a:gd name="T62" fmla="*/ 134 w 157"/>
                  <a:gd name="T63" fmla="*/ 27 h 68"/>
                  <a:gd name="T64" fmla="*/ 137 w 157"/>
                  <a:gd name="T65" fmla="*/ 19 h 68"/>
                  <a:gd name="T66" fmla="*/ 137 w 157"/>
                  <a:gd name="T67" fmla="*/ 14 h 68"/>
                  <a:gd name="T68" fmla="*/ 131 w 157"/>
                  <a:gd name="T69" fmla="*/ 14 h 68"/>
                  <a:gd name="T70" fmla="*/ 124 w 157"/>
                  <a:gd name="T71" fmla="*/ 15 h 68"/>
                  <a:gd name="T72" fmla="*/ 114 w 157"/>
                  <a:gd name="T73" fmla="*/ 19 h 68"/>
                  <a:gd name="T74" fmla="*/ 103 w 157"/>
                  <a:gd name="T75" fmla="*/ 19 h 68"/>
                  <a:gd name="T76" fmla="*/ 98 w 157"/>
                  <a:gd name="T77" fmla="*/ 17 h 68"/>
                  <a:gd name="T78" fmla="*/ 94 w 157"/>
                  <a:gd name="T79" fmla="*/ 15 h 68"/>
                  <a:gd name="T80" fmla="*/ 83 w 157"/>
                  <a:gd name="T81" fmla="*/ 11 h 68"/>
                  <a:gd name="T82" fmla="*/ 77 w 157"/>
                  <a:gd name="T83" fmla="*/ 13 h 68"/>
                  <a:gd name="T84" fmla="*/ 71 w 157"/>
                  <a:gd name="T85" fmla="*/ 12 h 68"/>
                  <a:gd name="T86" fmla="*/ 68 w 157"/>
                  <a:gd name="T87" fmla="*/ 8 h 68"/>
                  <a:gd name="T88" fmla="*/ 64 w 157"/>
                  <a:gd name="T89" fmla="*/ 5 h 68"/>
                  <a:gd name="T90" fmla="*/ 58 w 157"/>
                  <a:gd name="T91" fmla="*/ 3 h 68"/>
                  <a:gd name="T92" fmla="*/ 52 w 157"/>
                  <a:gd name="T93" fmla="*/ 1 h 68"/>
                  <a:gd name="T94" fmla="*/ 45 w 157"/>
                  <a:gd name="T95" fmla="*/ 7 h 68"/>
                  <a:gd name="T96" fmla="*/ 47 w 157"/>
                  <a:gd name="T97" fmla="*/ 13 h 68"/>
                  <a:gd name="T98" fmla="*/ 41 w 157"/>
                  <a:gd name="T99" fmla="*/ 15 h 68"/>
                  <a:gd name="T100" fmla="*/ 37 w 157"/>
                  <a:gd name="T101" fmla="*/ 14 h 68"/>
                  <a:gd name="T102" fmla="*/ 34 w 157"/>
                  <a:gd name="T103" fmla="*/ 14 h 68"/>
                  <a:gd name="T104" fmla="*/ 28 w 157"/>
                  <a:gd name="T105" fmla="*/ 10 h 68"/>
                  <a:gd name="T106" fmla="*/ 21 w 157"/>
                  <a:gd name="T107" fmla="*/ 9 h 68"/>
                  <a:gd name="T108" fmla="*/ 13 w 157"/>
                  <a:gd name="T109" fmla="*/ 13 h 68"/>
                  <a:gd name="T110" fmla="*/ 7 w 157"/>
                  <a:gd name="T111" fmla="*/ 17 h 68"/>
                  <a:gd name="T112" fmla="*/ 0 w 157"/>
                  <a:gd name="T113" fmla="*/ 19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7" h="68">
                    <a:moveTo>
                      <a:pt x="0" y="19"/>
                    </a:moveTo>
                    <a:cubicBezTo>
                      <a:pt x="1" y="23"/>
                      <a:pt x="3" y="25"/>
                      <a:pt x="7" y="26"/>
                    </a:cubicBezTo>
                    <a:cubicBezTo>
                      <a:pt x="9" y="27"/>
                      <a:pt x="10" y="28"/>
                      <a:pt x="12" y="29"/>
                    </a:cubicBezTo>
                    <a:cubicBezTo>
                      <a:pt x="13" y="31"/>
                      <a:pt x="14" y="34"/>
                      <a:pt x="15" y="36"/>
                    </a:cubicBezTo>
                    <a:cubicBezTo>
                      <a:pt x="16" y="37"/>
                      <a:pt x="15" y="37"/>
                      <a:pt x="15" y="38"/>
                    </a:cubicBezTo>
                    <a:cubicBezTo>
                      <a:pt x="14" y="38"/>
                      <a:pt x="15" y="39"/>
                      <a:pt x="15" y="40"/>
                    </a:cubicBezTo>
                    <a:cubicBezTo>
                      <a:pt x="14" y="43"/>
                      <a:pt x="13" y="43"/>
                      <a:pt x="16" y="45"/>
                    </a:cubicBezTo>
                    <a:cubicBezTo>
                      <a:pt x="20" y="46"/>
                      <a:pt x="24" y="45"/>
                      <a:pt x="28" y="47"/>
                    </a:cubicBezTo>
                    <a:cubicBezTo>
                      <a:pt x="30" y="49"/>
                      <a:pt x="34" y="52"/>
                      <a:pt x="36" y="54"/>
                    </a:cubicBezTo>
                    <a:cubicBezTo>
                      <a:pt x="37" y="55"/>
                      <a:pt x="38" y="57"/>
                      <a:pt x="39" y="59"/>
                    </a:cubicBezTo>
                    <a:cubicBezTo>
                      <a:pt x="40" y="61"/>
                      <a:pt x="43" y="60"/>
                      <a:pt x="44" y="60"/>
                    </a:cubicBezTo>
                    <a:cubicBezTo>
                      <a:pt x="48" y="60"/>
                      <a:pt x="52" y="60"/>
                      <a:pt x="56" y="60"/>
                    </a:cubicBezTo>
                    <a:cubicBezTo>
                      <a:pt x="58" y="60"/>
                      <a:pt x="62" y="60"/>
                      <a:pt x="64" y="61"/>
                    </a:cubicBezTo>
                    <a:cubicBezTo>
                      <a:pt x="66" y="62"/>
                      <a:pt x="67" y="64"/>
                      <a:pt x="69" y="64"/>
                    </a:cubicBezTo>
                    <a:cubicBezTo>
                      <a:pt x="71" y="65"/>
                      <a:pt x="74" y="66"/>
                      <a:pt x="76" y="66"/>
                    </a:cubicBezTo>
                    <a:cubicBezTo>
                      <a:pt x="78" y="65"/>
                      <a:pt x="80" y="68"/>
                      <a:pt x="81" y="67"/>
                    </a:cubicBezTo>
                    <a:cubicBezTo>
                      <a:pt x="85" y="65"/>
                      <a:pt x="88" y="63"/>
                      <a:pt x="93" y="62"/>
                    </a:cubicBezTo>
                    <a:cubicBezTo>
                      <a:pt x="97" y="62"/>
                      <a:pt x="103" y="63"/>
                      <a:pt x="106" y="61"/>
                    </a:cubicBezTo>
                    <a:cubicBezTo>
                      <a:pt x="109" y="59"/>
                      <a:pt x="110" y="56"/>
                      <a:pt x="113" y="55"/>
                    </a:cubicBezTo>
                    <a:cubicBezTo>
                      <a:pt x="116" y="54"/>
                      <a:pt x="116" y="53"/>
                      <a:pt x="114" y="51"/>
                    </a:cubicBezTo>
                    <a:cubicBezTo>
                      <a:pt x="113" y="50"/>
                      <a:pt x="113" y="48"/>
                      <a:pt x="115" y="47"/>
                    </a:cubicBezTo>
                    <a:cubicBezTo>
                      <a:pt x="118" y="44"/>
                      <a:pt x="122" y="50"/>
                      <a:pt x="126" y="46"/>
                    </a:cubicBezTo>
                    <a:cubicBezTo>
                      <a:pt x="127" y="45"/>
                      <a:pt x="128" y="44"/>
                      <a:pt x="130" y="44"/>
                    </a:cubicBezTo>
                    <a:cubicBezTo>
                      <a:pt x="133" y="43"/>
                      <a:pt x="134" y="44"/>
                      <a:pt x="137" y="42"/>
                    </a:cubicBezTo>
                    <a:cubicBezTo>
                      <a:pt x="138" y="41"/>
                      <a:pt x="138" y="38"/>
                      <a:pt x="139" y="38"/>
                    </a:cubicBezTo>
                    <a:cubicBezTo>
                      <a:pt x="141" y="37"/>
                      <a:pt x="142" y="37"/>
                      <a:pt x="143" y="37"/>
                    </a:cubicBezTo>
                    <a:cubicBezTo>
                      <a:pt x="147" y="36"/>
                      <a:pt x="150" y="35"/>
                      <a:pt x="154" y="36"/>
                    </a:cubicBezTo>
                    <a:cubicBezTo>
                      <a:pt x="157" y="36"/>
                      <a:pt x="151" y="29"/>
                      <a:pt x="150" y="29"/>
                    </a:cubicBezTo>
                    <a:cubicBezTo>
                      <a:pt x="149" y="28"/>
                      <a:pt x="147" y="27"/>
                      <a:pt x="145" y="28"/>
                    </a:cubicBezTo>
                    <a:cubicBezTo>
                      <a:pt x="143" y="28"/>
                      <a:pt x="143" y="30"/>
                      <a:pt x="141" y="29"/>
                    </a:cubicBezTo>
                    <a:cubicBezTo>
                      <a:pt x="140" y="28"/>
                      <a:pt x="137" y="27"/>
                      <a:pt x="136" y="28"/>
                    </a:cubicBezTo>
                    <a:cubicBezTo>
                      <a:pt x="135" y="30"/>
                      <a:pt x="134" y="29"/>
                      <a:pt x="134" y="27"/>
                    </a:cubicBezTo>
                    <a:cubicBezTo>
                      <a:pt x="134" y="25"/>
                      <a:pt x="137" y="21"/>
                      <a:pt x="137" y="19"/>
                    </a:cubicBezTo>
                    <a:cubicBezTo>
                      <a:pt x="138" y="17"/>
                      <a:pt x="141" y="14"/>
                      <a:pt x="137" y="14"/>
                    </a:cubicBezTo>
                    <a:cubicBezTo>
                      <a:pt x="134" y="14"/>
                      <a:pt x="134" y="15"/>
                      <a:pt x="131" y="14"/>
                    </a:cubicBezTo>
                    <a:cubicBezTo>
                      <a:pt x="128" y="13"/>
                      <a:pt x="127" y="13"/>
                      <a:pt x="124" y="15"/>
                    </a:cubicBezTo>
                    <a:cubicBezTo>
                      <a:pt x="121" y="17"/>
                      <a:pt x="117" y="18"/>
                      <a:pt x="114" y="19"/>
                    </a:cubicBezTo>
                    <a:cubicBezTo>
                      <a:pt x="109" y="20"/>
                      <a:pt x="107" y="19"/>
                      <a:pt x="103" y="19"/>
                    </a:cubicBezTo>
                    <a:cubicBezTo>
                      <a:pt x="101" y="18"/>
                      <a:pt x="100" y="18"/>
                      <a:pt x="98" y="17"/>
                    </a:cubicBezTo>
                    <a:cubicBezTo>
                      <a:pt x="97" y="17"/>
                      <a:pt x="96" y="15"/>
                      <a:pt x="94" y="15"/>
                    </a:cubicBezTo>
                    <a:cubicBezTo>
                      <a:pt x="90" y="14"/>
                      <a:pt x="88" y="12"/>
                      <a:pt x="83" y="11"/>
                    </a:cubicBezTo>
                    <a:cubicBezTo>
                      <a:pt x="81" y="11"/>
                      <a:pt x="79" y="12"/>
                      <a:pt x="77" y="13"/>
                    </a:cubicBezTo>
                    <a:cubicBezTo>
                      <a:pt x="75" y="14"/>
                      <a:pt x="73" y="13"/>
                      <a:pt x="71" y="12"/>
                    </a:cubicBezTo>
                    <a:cubicBezTo>
                      <a:pt x="69" y="11"/>
                      <a:pt x="68" y="11"/>
                      <a:pt x="68" y="8"/>
                    </a:cubicBezTo>
                    <a:cubicBezTo>
                      <a:pt x="67" y="6"/>
                      <a:pt x="67" y="6"/>
                      <a:pt x="64" y="5"/>
                    </a:cubicBezTo>
                    <a:cubicBezTo>
                      <a:pt x="62" y="4"/>
                      <a:pt x="60" y="3"/>
                      <a:pt x="58" y="3"/>
                    </a:cubicBezTo>
                    <a:cubicBezTo>
                      <a:pt x="56" y="3"/>
                      <a:pt x="53" y="0"/>
                      <a:pt x="52" y="1"/>
                    </a:cubicBezTo>
                    <a:cubicBezTo>
                      <a:pt x="50" y="1"/>
                      <a:pt x="46" y="5"/>
                      <a:pt x="45" y="7"/>
                    </a:cubicBezTo>
                    <a:cubicBezTo>
                      <a:pt x="45" y="9"/>
                      <a:pt x="48" y="11"/>
                      <a:pt x="47" y="13"/>
                    </a:cubicBezTo>
                    <a:cubicBezTo>
                      <a:pt x="46" y="15"/>
                      <a:pt x="43" y="17"/>
                      <a:pt x="41" y="15"/>
                    </a:cubicBezTo>
                    <a:cubicBezTo>
                      <a:pt x="39" y="15"/>
                      <a:pt x="38" y="14"/>
                      <a:pt x="37" y="14"/>
                    </a:cubicBezTo>
                    <a:cubicBezTo>
                      <a:pt x="36" y="14"/>
                      <a:pt x="35" y="14"/>
                      <a:pt x="34" y="14"/>
                    </a:cubicBezTo>
                    <a:cubicBezTo>
                      <a:pt x="31" y="13"/>
                      <a:pt x="31" y="11"/>
                      <a:pt x="28" y="10"/>
                    </a:cubicBezTo>
                    <a:cubicBezTo>
                      <a:pt x="26" y="9"/>
                      <a:pt x="23" y="8"/>
                      <a:pt x="21" y="9"/>
                    </a:cubicBezTo>
                    <a:cubicBezTo>
                      <a:pt x="18" y="10"/>
                      <a:pt x="16" y="12"/>
                      <a:pt x="13" y="13"/>
                    </a:cubicBezTo>
                    <a:cubicBezTo>
                      <a:pt x="11" y="14"/>
                      <a:pt x="9" y="16"/>
                      <a:pt x="7" y="17"/>
                    </a:cubicBezTo>
                    <a:cubicBezTo>
                      <a:pt x="4" y="17"/>
                      <a:pt x="2" y="19"/>
                      <a:pt x="0" y="19"/>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449" name="Freeform 717">
                <a:extLst>
                  <a:ext uri="{FF2B5EF4-FFF2-40B4-BE49-F238E27FC236}">
                    <a16:creationId xmlns:a16="http://schemas.microsoft.com/office/drawing/2014/main" id="{FC6E8AAB-0A15-344C-A812-69CD48158769}"/>
                  </a:ext>
                </a:extLst>
              </p:cNvPr>
              <p:cNvSpPr>
                <a:spLocks/>
              </p:cNvSpPr>
              <p:nvPr/>
            </p:nvSpPr>
            <p:spPr bwMode="auto">
              <a:xfrm>
                <a:off x="6111243" y="2566982"/>
                <a:ext cx="293070" cy="504910"/>
              </a:xfrm>
              <a:custGeom>
                <a:avLst/>
                <a:gdLst>
                  <a:gd name="T0" fmla="*/ 61 w 63"/>
                  <a:gd name="T1" fmla="*/ 25 h 108"/>
                  <a:gd name="T2" fmla="*/ 61 w 63"/>
                  <a:gd name="T3" fmla="*/ 20 h 108"/>
                  <a:gd name="T4" fmla="*/ 61 w 63"/>
                  <a:gd name="T5" fmla="*/ 16 h 108"/>
                  <a:gd name="T6" fmla="*/ 60 w 63"/>
                  <a:gd name="T7" fmla="*/ 13 h 108"/>
                  <a:gd name="T8" fmla="*/ 60 w 63"/>
                  <a:gd name="T9" fmla="*/ 11 h 108"/>
                  <a:gd name="T10" fmla="*/ 57 w 63"/>
                  <a:gd name="T11" fmla="*/ 7 h 108"/>
                  <a:gd name="T12" fmla="*/ 51 w 63"/>
                  <a:gd name="T13" fmla="*/ 5 h 108"/>
                  <a:gd name="T14" fmla="*/ 44 w 63"/>
                  <a:gd name="T15" fmla="*/ 1 h 108"/>
                  <a:gd name="T16" fmla="*/ 44 w 63"/>
                  <a:gd name="T17" fmla="*/ 5 h 108"/>
                  <a:gd name="T18" fmla="*/ 34 w 63"/>
                  <a:gd name="T19" fmla="*/ 5 h 108"/>
                  <a:gd name="T20" fmla="*/ 34 w 63"/>
                  <a:gd name="T21" fmla="*/ 10 h 108"/>
                  <a:gd name="T22" fmla="*/ 29 w 63"/>
                  <a:gd name="T23" fmla="*/ 10 h 108"/>
                  <a:gd name="T24" fmla="*/ 27 w 63"/>
                  <a:gd name="T25" fmla="*/ 12 h 108"/>
                  <a:gd name="T26" fmla="*/ 25 w 63"/>
                  <a:gd name="T27" fmla="*/ 15 h 108"/>
                  <a:gd name="T28" fmla="*/ 25 w 63"/>
                  <a:gd name="T29" fmla="*/ 18 h 108"/>
                  <a:gd name="T30" fmla="*/ 24 w 63"/>
                  <a:gd name="T31" fmla="*/ 20 h 108"/>
                  <a:gd name="T32" fmla="*/ 20 w 63"/>
                  <a:gd name="T33" fmla="*/ 25 h 108"/>
                  <a:gd name="T34" fmla="*/ 17 w 63"/>
                  <a:gd name="T35" fmla="*/ 27 h 108"/>
                  <a:gd name="T36" fmla="*/ 16 w 63"/>
                  <a:gd name="T37" fmla="*/ 33 h 108"/>
                  <a:gd name="T38" fmla="*/ 13 w 63"/>
                  <a:gd name="T39" fmla="*/ 38 h 108"/>
                  <a:gd name="T40" fmla="*/ 15 w 63"/>
                  <a:gd name="T41" fmla="*/ 42 h 108"/>
                  <a:gd name="T42" fmla="*/ 9 w 63"/>
                  <a:gd name="T43" fmla="*/ 44 h 108"/>
                  <a:gd name="T44" fmla="*/ 5 w 63"/>
                  <a:gd name="T45" fmla="*/ 51 h 108"/>
                  <a:gd name="T46" fmla="*/ 6 w 63"/>
                  <a:gd name="T47" fmla="*/ 57 h 108"/>
                  <a:gd name="T48" fmla="*/ 8 w 63"/>
                  <a:gd name="T49" fmla="*/ 63 h 108"/>
                  <a:gd name="T50" fmla="*/ 7 w 63"/>
                  <a:gd name="T51" fmla="*/ 67 h 108"/>
                  <a:gd name="T52" fmla="*/ 7 w 63"/>
                  <a:gd name="T53" fmla="*/ 74 h 108"/>
                  <a:gd name="T54" fmla="*/ 4 w 63"/>
                  <a:gd name="T55" fmla="*/ 78 h 108"/>
                  <a:gd name="T56" fmla="*/ 3 w 63"/>
                  <a:gd name="T57" fmla="*/ 83 h 108"/>
                  <a:gd name="T58" fmla="*/ 0 w 63"/>
                  <a:gd name="T59" fmla="*/ 82 h 108"/>
                  <a:gd name="T60" fmla="*/ 4 w 63"/>
                  <a:gd name="T61" fmla="*/ 90 h 108"/>
                  <a:gd name="T62" fmla="*/ 7 w 63"/>
                  <a:gd name="T63" fmla="*/ 97 h 108"/>
                  <a:gd name="T64" fmla="*/ 8 w 63"/>
                  <a:gd name="T65" fmla="*/ 102 h 108"/>
                  <a:gd name="T66" fmla="*/ 10 w 63"/>
                  <a:gd name="T67" fmla="*/ 107 h 108"/>
                  <a:gd name="T68" fmla="*/ 14 w 63"/>
                  <a:gd name="T69" fmla="*/ 108 h 108"/>
                  <a:gd name="T70" fmla="*/ 15 w 63"/>
                  <a:gd name="T71" fmla="*/ 105 h 108"/>
                  <a:gd name="T72" fmla="*/ 24 w 63"/>
                  <a:gd name="T73" fmla="*/ 101 h 108"/>
                  <a:gd name="T74" fmla="*/ 27 w 63"/>
                  <a:gd name="T75" fmla="*/ 92 h 108"/>
                  <a:gd name="T76" fmla="*/ 26 w 63"/>
                  <a:gd name="T77" fmla="*/ 87 h 108"/>
                  <a:gd name="T78" fmla="*/ 28 w 63"/>
                  <a:gd name="T79" fmla="*/ 84 h 108"/>
                  <a:gd name="T80" fmla="*/ 32 w 63"/>
                  <a:gd name="T81" fmla="*/ 82 h 108"/>
                  <a:gd name="T82" fmla="*/ 32 w 63"/>
                  <a:gd name="T83" fmla="*/ 81 h 108"/>
                  <a:gd name="T84" fmla="*/ 35 w 63"/>
                  <a:gd name="T85" fmla="*/ 80 h 108"/>
                  <a:gd name="T86" fmla="*/ 34 w 63"/>
                  <a:gd name="T87" fmla="*/ 78 h 108"/>
                  <a:gd name="T88" fmla="*/ 36 w 63"/>
                  <a:gd name="T89" fmla="*/ 77 h 108"/>
                  <a:gd name="T90" fmla="*/ 35 w 63"/>
                  <a:gd name="T91" fmla="*/ 73 h 108"/>
                  <a:gd name="T92" fmla="*/ 29 w 63"/>
                  <a:gd name="T93" fmla="*/ 66 h 108"/>
                  <a:gd name="T94" fmla="*/ 30 w 63"/>
                  <a:gd name="T95" fmla="*/ 60 h 108"/>
                  <a:gd name="T96" fmla="*/ 30 w 63"/>
                  <a:gd name="T97" fmla="*/ 56 h 108"/>
                  <a:gd name="T98" fmla="*/ 33 w 63"/>
                  <a:gd name="T99" fmla="*/ 53 h 108"/>
                  <a:gd name="T100" fmla="*/ 39 w 63"/>
                  <a:gd name="T101" fmla="*/ 48 h 108"/>
                  <a:gd name="T102" fmla="*/ 49 w 63"/>
                  <a:gd name="T103" fmla="*/ 41 h 108"/>
                  <a:gd name="T104" fmla="*/ 50 w 63"/>
                  <a:gd name="T105" fmla="*/ 35 h 108"/>
                  <a:gd name="T106" fmla="*/ 50 w 63"/>
                  <a:gd name="T107" fmla="*/ 32 h 108"/>
                  <a:gd name="T108" fmla="*/ 54 w 63"/>
                  <a:gd name="T109" fmla="*/ 30 h 108"/>
                  <a:gd name="T110" fmla="*/ 58 w 63"/>
                  <a:gd name="T111" fmla="*/ 29 h 108"/>
                  <a:gd name="T112" fmla="*/ 60 w 63"/>
                  <a:gd name="T113" fmla="*/ 28 h 108"/>
                  <a:gd name="T114" fmla="*/ 63 w 63"/>
                  <a:gd name="T115" fmla="*/ 28 h 108"/>
                  <a:gd name="T116" fmla="*/ 61 w 63"/>
                  <a:gd name="T117" fmla="*/ 25 h 108"/>
                  <a:gd name="T118" fmla="*/ 61 w 63"/>
                  <a:gd name="T119" fmla="*/ 2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3" h="108">
                    <a:moveTo>
                      <a:pt x="61" y="25"/>
                    </a:moveTo>
                    <a:cubicBezTo>
                      <a:pt x="60" y="24"/>
                      <a:pt x="62" y="22"/>
                      <a:pt x="61" y="20"/>
                    </a:cubicBezTo>
                    <a:cubicBezTo>
                      <a:pt x="60" y="18"/>
                      <a:pt x="61" y="18"/>
                      <a:pt x="61" y="16"/>
                    </a:cubicBezTo>
                    <a:cubicBezTo>
                      <a:pt x="61" y="15"/>
                      <a:pt x="60" y="14"/>
                      <a:pt x="60" y="13"/>
                    </a:cubicBezTo>
                    <a:cubicBezTo>
                      <a:pt x="59" y="12"/>
                      <a:pt x="60" y="12"/>
                      <a:pt x="60" y="11"/>
                    </a:cubicBezTo>
                    <a:cubicBezTo>
                      <a:pt x="59" y="9"/>
                      <a:pt x="59" y="8"/>
                      <a:pt x="57" y="7"/>
                    </a:cubicBezTo>
                    <a:cubicBezTo>
                      <a:pt x="55" y="6"/>
                      <a:pt x="53" y="6"/>
                      <a:pt x="51" y="5"/>
                    </a:cubicBezTo>
                    <a:cubicBezTo>
                      <a:pt x="49" y="3"/>
                      <a:pt x="47" y="0"/>
                      <a:pt x="44" y="1"/>
                    </a:cubicBezTo>
                    <a:cubicBezTo>
                      <a:pt x="43" y="1"/>
                      <a:pt x="44" y="4"/>
                      <a:pt x="44" y="5"/>
                    </a:cubicBezTo>
                    <a:cubicBezTo>
                      <a:pt x="43" y="8"/>
                      <a:pt x="37" y="6"/>
                      <a:pt x="34" y="5"/>
                    </a:cubicBezTo>
                    <a:cubicBezTo>
                      <a:pt x="34" y="7"/>
                      <a:pt x="34" y="8"/>
                      <a:pt x="34" y="10"/>
                    </a:cubicBezTo>
                    <a:cubicBezTo>
                      <a:pt x="33" y="10"/>
                      <a:pt x="31" y="9"/>
                      <a:pt x="29" y="10"/>
                    </a:cubicBezTo>
                    <a:cubicBezTo>
                      <a:pt x="28" y="10"/>
                      <a:pt x="28" y="11"/>
                      <a:pt x="27" y="12"/>
                    </a:cubicBezTo>
                    <a:cubicBezTo>
                      <a:pt x="27" y="13"/>
                      <a:pt x="25" y="14"/>
                      <a:pt x="25" y="15"/>
                    </a:cubicBezTo>
                    <a:cubicBezTo>
                      <a:pt x="24" y="16"/>
                      <a:pt x="26" y="18"/>
                      <a:pt x="25" y="18"/>
                    </a:cubicBezTo>
                    <a:cubicBezTo>
                      <a:pt x="25" y="19"/>
                      <a:pt x="24" y="19"/>
                      <a:pt x="24" y="20"/>
                    </a:cubicBezTo>
                    <a:cubicBezTo>
                      <a:pt x="22" y="21"/>
                      <a:pt x="20" y="23"/>
                      <a:pt x="20" y="25"/>
                    </a:cubicBezTo>
                    <a:cubicBezTo>
                      <a:pt x="20" y="27"/>
                      <a:pt x="18" y="25"/>
                      <a:pt x="17" y="27"/>
                    </a:cubicBezTo>
                    <a:cubicBezTo>
                      <a:pt x="17" y="29"/>
                      <a:pt x="17" y="31"/>
                      <a:pt x="16" y="33"/>
                    </a:cubicBezTo>
                    <a:cubicBezTo>
                      <a:pt x="16" y="35"/>
                      <a:pt x="13" y="36"/>
                      <a:pt x="13" y="38"/>
                    </a:cubicBezTo>
                    <a:cubicBezTo>
                      <a:pt x="13" y="39"/>
                      <a:pt x="16" y="41"/>
                      <a:pt x="15" y="42"/>
                    </a:cubicBezTo>
                    <a:cubicBezTo>
                      <a:pt x="13" y="44"/>
                      <a:pt x="11" y="43"/>
                      <a:pt x="9" y="44"/>
                    </a:cubicBezTo>
                    <a:cubicBezTo>
                      <a:pt x="6" y="45"/>
                      <a:pt x="5" y="48"/>
                      <a:pt x="5" y="51"/>
                    </a:cubicBezTo>
                    <a:cubicBezTo>
                      <a:pt x="6" y="53"/>
                      <a:pt x="6" y="55"/>
                      <a:pt x="6" y="57"/>
                    </a:cubicBezTo>
                    <a:cubicBezTo>
                      <a:pt x="6" y="60"/>
                      <a:pt x="4" y="61"/>
                      <a:pt x="8" y="63"/>
                    </a:cubicBezTo>
                    <a:cubicBezTo>
                      <a:pt x="10" y="65"/>
                      <a:pt x="9" y="66"/>
                      <a:pt x="7" y="67"/>
                    </a:cubicBezTo>
                    <a:cubicBezTo>
                      <a:pt x="6" y="68"/>
                      <a:pt x="8" y="72"/>
                      <a:pt x="7" y="74"/>
                    </a:cubicBezTo>
                    <a:cubicBezTo>
                      <a:pt x="7" y="76"/>
                      <a:pt x="4" y="76"/>
                      <a:pt x="4" y="78"/>
                    </a:cubicBezTo>
                    <a:cubicBezTo>
                      <a:pt x="4" y="79"/>
                      <a:pt x="4" y="83"/>
                      <a:pt x="3" y="83"/>
                    </a:cubicBezTo>
                    <a:cubicBezTo>
                      <a:pt x="3" y="83"/>
                      <a:pt x="1" y="82"/>
                      <a:pt x="0" y="82"/>
                    </a:cubicBezTo>
                    <a:cubicBezTo>
                      <a:pt x="0" y="86"/>
                      <a:pt x="4" y="87"/>
                      <a:pt x="4" y="90"/>
                    </a:cubicBezTo>
                    <a:cubicBezTo>
                      <a:pt x="3" y="91"/>
                      <a:pt x="6" y="96"/>
                      <a:pt x="7" y="97"/>
                    </a:cubicBezTo>
                    <a:cubicBezTo>
                      <a:pt x="9" y="99"/>
                      <a:pt x="8" y="100"/>
                      <a:pt x="8" y="102"/>
                    </a:cubicBezTo>
                    <a:cubicBezTo>
                      <a:pt x="8" y="103"/>
                      <a:pt x="10" y="105"/>
                      <a:pt x="10" y="107"/>
                    </a:cubicBezTo>
                    <a:cubicBezTo>
                      <a:pt x="9" y="108"/>
                      <a:pt x="13" y="107"/>
                      <a:pt x="14" y="108"/>
                    </a:cubicBezTo>
                    <a:cubicBezTo>
                      <a:pt x="16" y="108"/>
                      <a:pt x="15" y="107"/>
                      <a:pt x="15" y="105"/>
                    </a:cubicBezTo>
                    <a:cubicBezTo>
                      <a:pt x="15" y="100"/>
                      <a:pt x="23" y="104"/>
                      <a:pt x="24" y="101"/>
                    </a:cubicBezTo>
                    <a:cubicBezTo>
                      <a:pt x="25" y="98"/>
                      <a:pt x="26" y="95"/>
                      <a:pt x="27" y="92"/>
                    </a:cubicBezTo>
                    <a:cubicBezTo>
                      <a:pt x="27" y="90"/>
                      <a:pt x="27" y="88"/>
                      <a:pt x="26" y="87"/>
                    </a:cubicBezTo>
                    <a:cubicBezTo>
                      <a:pt x="25" y="85"/>
                      <a:pt x="26" y="85"/>
                      <a:pt x="28" y="84"/>
                    </a:cubicBezTo>
                    <a:cubicBezTo>
                      <a:pt x="29" y="84"/>
                      <a:pt x="32" y="83"/>
                      <a:pt x="32" y="82"/>
                    </a:cubicBezTo>
                    <a:cubicBezTo>
                      <a:pt x="32" y="82"/>
                      <a:pt x="32" y="81"/>
                      <a:pt x="32" y="81"/>
                    </a:cubicBezTo>
                    <a:cubicBezTo>
                      <a:pt x="33" y="81"/>
                      <a:pt x="35" y="81"/>
                      <a:pt x="35" y="80"/>
                    </a:cubicBezTo>
                    <a:cubicBezTo>
                      <a:pt x="35" y="79"/>
                      <a:pt x="34" y="79"/>
                      <a:pt x="34" y="78"/>
                    </a:cubicBezTo>
                    <a:cubicBezTo>
                      <a:pt x="35" y="78"/>
                      <a:pt x="36" y="77"/>
                      <a:pt x="36" y="77"/>
                    </a:cubicBezTo>
                    <a:cubicBezTo>
                      <a:pt x="38" y="75"/>
                      <a:pt x="37" y="74"/>
                      <a:pt x="35" y="73"/>
                    </a:cubicBezTo>
                    <a:cubicBezTo>
                      <a:pt x="33" y="71"/>
                      <a:pt x="29" y="70"/>
                      <a:pt x="29" y="66"/>
                    </a:cubicBezTo>
                    <a:cubicBezTo>
                      <a:pt x="29" y="64"/>
                      <a:pt x="29" y="62"/>
                      <a:pt x="30" y="60"/>
                    </a:cubicBezTo>
                    <a:cubicBezTo>
                      <a:pt x="31" y="58"/>
                      <a:pt x="31" y="58"/>
                      <a:pt x="30" y="56"/>
                    </a:cubicBezTo>
                    <a:cubicBezTo>
                      <a:pt x="29" y="56"/>
                      <a:pt x="33" y="53"/>
                      <a:pt x="33" y="53"/>
                    </a:cubicBezTo>
                    <a:cubicBezTo>
                      <a:pt x="35" y="51"/>
                      <a:pt x="36" y="49"/>
                      <a:pt x="39" y="48"/>
                    </a:cubicBezTo>
                    <a:cubicBezTo>
                      <a:pt x="42" y="47"/>
                      <a:pt x="47" y="44"/>
                      <a:pt x="49" y="41"/>
                    </a:cubicBezTo>
                    <a:cubicBezTo>
                      <a:pt x="51" y="38"/>
                      <a:pt x="46" y="36"/>
                      <a:pt x="50" y="35"/>
                    </a:cubicBezTo>
                    <a:cubicBezTo>
                      <a:pt x="52" y="34"/>
                      <a:pt x="51" y="34"/>
                      <a:pt x="50" y="32"/>
                    </a:cubicBezTo>
                    <a:cubicBezTo>
                      <a:pt x="50" y="31"/>
                      <a:pt x="53" y="30"/>
                      <a:pt x="54" y="30"/>
                    </a:cubicBezTo>
                    <a:cubicBezTo>
                      <a:pt x="56" y="28"/>
                      <a:pt x="57" y="27"/>
                      <a:pt x="58" y="29"/>
                    </a:cubicBezTo>
                    <a:cubicBezTo>
                      <a:pt x="59" y="29"/>
                      <a:pt x="60" y="28"/>
                      <a:pt x="60" y="28"/>
                    </a:cubicBezTo>
                    <a:cubicBezTo>
                      <a:pt x="61" y="28"/>
                      <a:pt x="62" y="28"/>
                      <a:pt x="63" y="28"/>
                    </a:cubicBezTo>
                    <a:cubicBezTo>
                      <a:pt x="63" y="27"/>
                      <a:pt x="62" y="27"/>
                      <a:pt x="61" y="25"/>
                    </a:cubicBezTo>
                    <a:cubicBezTo>
                      <a:pt x="60" y="24"/>
                      <a:pt x="61" y="26"/>
                      <a:pt x="61" y="25"/>
                    </a:cubicBezTo>
                    <a:close/>
                  </a:path>
                </a:pathLst>
              </a:custGeom>
              <a:solidFill>
                <a:schemeClr val="accent2"/>
              </a:solid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450" name="Freeform 718">
                <a:extLst>
                  <a:ext uri="{FF2B5EF4-FFF2-40B4-BE49-F238E27FC236}">
                    <a16:creationId xmlns:a16="http://schemas.microsoft.com/office/drawing/2014/main" id="{ADE18447-05FE-4147-9646-8A3B46D718B0}"/>
                  </a:ext>
                </a:extLst>
              </p:cNvPr>
              <p:cNvSpPr>
                <a:spLocks/>
              </p:cNvSpPr>
              <p:nvPr/>
            </p:nvSpPr>
            <p:spPr bwMode="auto">
              <a:xfrm>
                <a:off x="6326268" y="2528756"/>
                <a:ext cx="251658" cy="393415"/>
              </a:xfrm>
              <a:custGeom>
                <a:avLst/>
                <a:gdLst>
                  <a:gd name="T0" fmla="*/ 53 w 54"/>
                  <a:gd name="T1" fmla="*/ 59 h 84"/>
                  <a:gd name="T2" fmla="*/ 47 w 54"/>
                  <a:gd name="T3" fmla="*/ 55 h 84"/>
                  <a:gd name="T4" fmla="*/ 49 w 54"/>
                  <a:gd name="T5" fmla="*/ 51 h 84"/>
                  <a:gd name="T6" fmla="*/ 44 w 54"/>
                  <a:gd name="T7" fmla="*/ 44 h 84"/>
                  <a:gd name="T8" fmla="*/ 46 w 54"/>
                  <a:gd name="T9" fmla="*/ 43 h 84"/>
                  <a:gd name="T10" fmla="*/ 44 w 54"/>
                  <a:gd name="T11" fmla="*/ 38 h 84"/>
                  <a:gd name="T12" fmla="*/ 45 w 54"/>
                  <a:gd name="T13" fmla="*/ 36 h 84"/>
                  <a:gd name="T14" fmla="*/ 44 w 54"/>
                  <a:gd name="T15" fmla="*/ 32 h 84"/>
                  <a:gd name="T16" fmla="*/ 42 w 54"/>
                  <a:gd name="T17" fmla="*/ 26 h 84"/>
                  <a:gd name="T18" fmla="*/ 45 w 54"/>
                  <a:gd name="T19" fmla="*/ 23 h 84"/>
                  <a:gd name="T20" fmla="*/ 44 w 54"/>
                  <a:gd name="T21" fmla="*/ 19 h 84"/>
                  <a:gd name="T22" fmla="*/ 38 w 54"/>
                  <a:gd name="T23" fmla="*/ 13 h 84"/>
                  <a:gd name="T24" fmla="*/ 40 w 54"/>
                  <a:gd name="T25" fmla="*/ 12 h 84"/>
                  <a:gd name="T26" fmla="*/ 39 w 54"/>
                  <a:gd name="T27" fmla="*/ 10 h 84"/>
                  <a:gd name="T28" fmla="*/ 41 w 54"/>
                  <a:gd name="T29" fmla="*/ 3 h 84"/>
                  <a:gd name="T30" fmla="*/ 37 w 54"/>
                  <a:gd name="T31" fmla="*/ 1 h 84"/>
                  <a:gd name="T32" fmla="*/ 34 w 54"/>
                  <a:gd name="T33" fmla="*/ 0 h 84"/>
                  <a:gd name="T34" fmla="*/ 29 w 54"/>
                  <a:gd name="T35" fmla="*/ 1 h 84"/>
                  <a:gd name="T36" fmla="*/ 25 w 54"/>
                  <a:gd name="T37" fmla="*/ 5 h 84"/>
                  <a:gd name="T38" fmla="*/ 24 w 54"/>
                  <a:gd name="T39" fmla="*/ 10 h 84"/>
                  <a:gd name="T40" fmla="*/ 21 w 54"/>
                  <a:gd name="T41" fmla="*/ 13 h 84"/>
                  <a:gd name="T42" fmla="*/ 17 w 54"/>
                  <a:gd name="T43" fmla="*/ 11 h 84"/>
                  <a:gd name="T44" fmla="*/ 14 w 54"/>
                  <a:gd name="T45" fmla="*/ 12 h 84"/>
                  <a:gd name="T46" fmla="*/ 7 w 54"/>
                  <a:gd name="T47" fmla="*/ 10 h 84"/>
                  <a:gd name="T48" fmla="*/ 4 w 54"/>
                  <a:gd name="T49" fmla="*/ 7 h 84"/>
                  <a:gd name="T50" fmla="*/ 0 w 54"/>
                  <a:gd name="T51" fmla="*/ 9 h 84"/>
                  <a:gd name="T52" fmla="*/ 8 w 54"/>
                  <a:gd name="T53" fmla="*/ 14 h 84"/>
                  <a:gd name="T54" fmla="*/ 12 w 54"/>
                  <a:gd name="T55" fmla="*/ 16 h 84"/>
                  <a:gd name="T56" fmla="*/ 14 w 54"/>
                  <a:gd name="T57" fmla="*/ 19 h 84"/>
                  <a:gd name="T58" fmla="*/ 14 w 54"/>
                  <a:gd name="T59" fmla="*/ 21 h 84"/>
                  <a:gd name="T60" fmla="*/ 15 w 54"/>
                  <a:gd name="T61" fmla="*/ 24 h 84"/>
                  <a:gd name="T62" fmla="*/ 15 w 54"/>
                  <a:gd name="T63" fmla="*/ 27 h 84"/>
                  <a:gd name="T64" fmla="*/ 16 w 54"/>
                  <a:gd name="T65" fmla="*/ 29 h 84"/>
                  <a:gd name="T66" fmla="*/ 15 w 54"/>
                  <a:gd name="T67" fmla="*/ 33 h 84"/>
                  <a:gd name="T68" fmla="*/ 17 w 54"/>
                  <a:gd name="T69" fmla="*/ 36 h 84"/>
                  <a:gd name="T70" fmla="*/ 21 w 54"/>
                  <a:gd name="T71" fmla="*/ 38 h 84"/>
                  <a:gd name="T72" fmla="*/ 22 w 54"/>
                  <a:gd name="T73" fmla="*/ 41 h 84"/>
                  <a:gd name="T74" fmla="*/ 23 w 54"/>
                  <a:gd name="T75" fmla="*/ 44 h 84"/>
                  <a:gd name="T76" fmla="*/ 20 w 54"/>
                  <a:gd name="T77" fmla="*/ 44 h 84"/>
                  <a:gd name="T78" fmla="*/ 16 w 54"/>
                  <a:gd name="T79" fmla="*/ 49 h 84"/>
                  <a:gd name="T80" fmla="*/ 13 w 54"/>
                  <a:gd name="T81" fmla="*/ 51 h 84"/>
                  <a:gd name="T82" fmla="*/ 10 w 54"/>
                  <a:gd name="T83" fmla="*/ 54 h 84"/>
                  <a:gd name="T84" fmla="*/ 4 w 54"/>
                  <a:gd name="T85" fmla="*/ 57 h 84"/>
                  <a:gd name="T86" fmla="*/ 2 w 54"/>
                  <a:gd name="T87" fmla="*/ 62 h 84"/>
                  <a:gd name="T88" fmla="*/ 4 w 54"/>
                  <a:gd name="T89" fmla="*/ 67 h 84"/>
                  <a:gd name="T90" fmla="*/ 4 w 54"/>
                  <a:gd name="T91" fmla="*/ 73 h 84"/>
                  <a:gd name="T92" fmla="*/ 4 w 54"/>
                  <a:gd name="T93" fmla="*/ 78 h 84"/>
                  <a:gd name="T94" fmla="*/ 7 w 54"/>
                  <a:gd name="T95" fmla="*/ 80 h 84"/>
                  <a:gd name="T96" fmla="*/ 5 w 54"/>
                  <a:gd name="T97" fmla="*/ 81 h 84"/>
                  <a:gd name="T98" fmla="*/ 8 w 54"/>
                  <a:gd name="T99" fmla="*/ 79 h 84"/>
                  <a:gd name="T100" fmla="*/ 8 w 54"/>
                  <a:gd name="T101" fmla="*/ 83 h 84"/>
                  <a:gd name="T102" fmla="*/ 11 w 54"/>
                  <a:gd name="T103" fmla="*/ 80 h 84"/>
                  <a:gd name="T104" fmla="*/ 11 w 54"/>
                  <a:gd name="T105" fmla="*/ 83 h 84"/>
                  <a:gd name="T106" fmla="*/ 23 w 54"/>
                  <a:gd name="T107" fmla="*/ 80 h 84"/>
                  <a:gd name="T108" fmla="*/ 36 w 54"/>
                  <a:gd name="T109" fmla="*/ 78 h 84"/>
                  <a:gd name="T110" fmla="*/ 46 w 54"/>
                  <a:gd name="T111" fmla="*/ 68 h 84"/>
                  <a:gd name="T112" fmla="*/ 53 w 54"/>
                  <a:gd name="T113" fmla="*/ 59 h 84"/>
                  <a:gd name="T114" fmla="*/ 53 w 54"/>
                  <a:gd name="T115" fmla="*/ 5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4" h="84">
                    <a:moveTo>
                      <a:pt x="53" y="59"/>
                    </a:moveTo>
                    <a:cubicBezTo>
                      <a:pt x="52" y="57"/>
                      <a:pt x="49" y="56"/>
                      <a:pt x="47" y="55"/>
                    </a:cubicBezTo>
                    <a:cubicBezTo>
                      <a:pt x="44" y="53"/>
                      <a:pt x="48" y="53"/>
                      <a:pt x="49" y="51"/>
                    </a:cubicBezTo>
                    <a:cubicBezTo>
                      <a:pt x="49" y="51"/>
                      <a:pt x="45" y="45"/>
                      <a:pt x="44" y="44"/>
                    </a:cubicBezTo>
                    <a:cubicBezTo>
                      <a:pt x="44" y="44"/>
                      <a:pt x="46" y="43"/>
                      <a:pt x="46" y="43"/>
                    </a:cubicBezTo>
                    <a:cubicBezTo>
                      <a:pt x="46" y="42"/>
                      <a:pt x="44" y="39"/>
                      <a:pt x="44" y="38"/>
                    </a:cubicBezTo>
                    <a:cubicBezTo>
                      <a:pt x="44" y="37"/>
                      <a:pt x="45" y="37"/>
                      <a:pt x="45" y="36"/>
                    </a:cubicBezTo>
                    <a:cubicBezTo>
                      <a:pt x="46" y="35"/>
                      <a:pt x="44" y="33"/>
                      <a:pt x="44" y="32"/>
                    </a:cubicBezTo>
                    <a:cubicBezTo>
                      <a:pt x="42" y="30"/>
                      <a:pt x="40" y="28"/>
                      <a:pt x="42" y="26"/>
                    </a:cubicBezTo>
                    <a:cubicBezTo>
                      <a:pt x="43" y="25"/>
                      <a:pt x="45" y="24"/>
                      <a:pt x="45" y="23"/>
                    </a:cubicBezTo>
                    <a:cubicBezTo>
                      <a:pt x="46" y="21"/>
                      <a:pt x="44" y="20"/>
                      <a:pt x="44" y="19"/>
                    </a:cubicBezTo>
                    <a:cubicBezTo>
                      <a:pt x="43" y="18"/>
                      <a:pt x="36" y="15"/>
                      <a:pt x="38" y="13"/>
                    </a:cubicBezTo>
                    <a:cubicBezTo>
                      <a:pt x="38" y="13"/>
                      <a:pt x="40" y="12"/>
                      <a:pt x="40" y="12"/>
                    </a:cubicBezTo>
                    <a:cubicBezTo>
                      <a:pt x="40" y="12"/>
                      <a:pt x="37" y="10"/>
                      <a:pt x="39" y="10"/>
                    </a:cubicBezTo>
                    <a:cubicBezTo>
                      <a:pt x="42" y="10"/>
                      <a:pt x="44" y="5"/>
                      <a:pt x="41" y="3"/>
                    </a:cubicBezTo>
                    <a:cubicBezTo>
                      <a:pt x="40" y="2"/>
                      <a:pt x="38" y="2"/>
                      <a:pt x="37" y="1"/>
                    </a:cubicBezTo>
                    <a:cubicBezTo>
                      <a:pt x="36" y="0"/>
                      <a:pt x="35" y="0"/>
                      <a:pt x="34" y="0"/>
                    </a:cubicBezTo>
                    <a:cubicBezTo>
                      <a:pt x="32" y="1"/>
                      <a:pt x="31" y="0"/>
                      <a:pt x="29" y="1"/>
                    </a:cubicBezTo>
                    <a:cubicBezTo>
                      <a:pt x="28" y="2"/>
                      <a:pt x="26" y="4"/>
                      <a:pt x="25" y="5"/>
                    </a:cubicBezTo>
                    <a:cubicBezTo>
                      <a:pt x="25" y="6"/>
                      <a:pt x="25" y="10"/>
                      <a:pt x="24" y="10"/>
                    </a:cubicBezTo>
                    <a:cubicBezTo>
                      <a:pt x="23" y="11"/>
                      <a:pt x="22" y="12"/>
                      <a:pt x="21" y="13"/>
                    </a:cubicBezTo>
                    <a:cubicBezTo>
                      <a:pt x="20" y="13"/>
                      <a:pt x="18" y="11"/>
                      <a:pt x="17" y="11"/>
                    </a:cubicBezTo>
                    <a:cubicBezTo>
                      <a:pt x="16" y="11"/>
                      <a:pt x="15" y="12"/>
                      <a:pt x="14" y="12"/>
                    </a:cubicBezTo>
                    <a:cubicBezTo>
                      <a:pt x="11" y="13"/>
                      <a:pt x="9" y="12"/>
                      <a:pt x="7" y="10"/>
                    </a:cubicBezTo>
                    <a:cubicBezTo>
                      <a:pt x="7" y="9"/>
                      <a:pt x="5" y="7"/>
                      <a:pt x="4" y="7"/>
                    </a:cubicBezTo>
                    <a:cubicBezTo>
                      <a:pt x="3" y="7"/>
                      <a:pt x="1" y="9"/>
                      <a:pt x="0" y="9"/>
                    </a:cubicBezTo>
                    <a:cubicBezTo>
                      <a:pt x="2" y="11"/>
                      <a:pt x="5" y="13"/>
                      <a:pt x="8" y="14"/>
                    </a:cubicBezTo>
                    <a:cubicBezTo>
                      <a:pt x="9" y="14"/>
                      <a:pt x="11" y="15"/>
                      <a:pt x="12" y="16"/>
                    </a:cubicBezTo>
                    <a:cubicBezTo>
                      <a:pt x="13" y="17"/>
                      <a:pt x="13" y="18"/>
                      <a:pt x="14" y="19"/>
                    </a:cubicBezTo>
                    <a:cubicBezTo>
                      <a:pt x="14" y="20"/>
                      <a:pt x="13" y="20"/>
                      <a:pt x="14" y="21"/>
                    </a:cubicBezTo>
                    <a:cubicBezTo>
                      <a:pt x="14" y="22"/>
                      <a:pt x="16" y="23"/>
                      <a:pt x="15" y="24"/>
                    </a:cubicBezTo>
                    <a:cubicBezTo>
                      <a:pt x="15" y="25"/>
                      <a:pt x="14" y="26"/>
                      <a:pt x="15" y="27"/>
                    </a:cubicBezTo>
                    <a:cubicBezTo>
                      <a:pt x="15" y="27"/>
                      <a:pt x="16" y="29"/>
                      <a:pt x="16" y="29"/>
                    </a:cubicBezTo>
                    <a:cubicBezTo>
                      <a:pt x="15" y="30"/>
                      <a:pt x="15" y="32"/>
                      <a:pt x="15" y="33"/>
                    </a:cubicBezTo>
                    <a:cubicBezTo>
                      <a:pt x="15" y="33"/>
                      <a:pt x="17" y="36"/>
                      <a:pt x="17" y="36"/>
                    </a:cubicBezTo>
                    <a:cubicBezTo>
                      <a:pt x="18" y="37"/>
                      <a:pt x="20" y="38"/>
                      <a:pt x="21" y="38"/>
                    </a:cubicBezTo>
                    <a:cubicBezTo>
                      <a:pt x="22" y="39"/>
                      <a:pt x="22" y="40"/>
                      <a:pt x="22" y="41"/>
                    </a:cubicBezTo>
                    <a:cubicBezTo>
                      <a:pt x="22" y="42"/>
                      <a:pt x="23" y="43"/>
                      <a:pt x="23" y="44"/>
                    </a:cubicBezTo>
                    <a:cubicBezTo>
                      <a:pt x="23" y="45"/>
                      <a:pt x="21" y="44"/>
                      <a:pt x="20" y="44"/>
                    </a:cubicBezTo>
                    <a:cubicBezTo>
                      <a:pt x="19" y="44"/>
                      <a:pt x="16" y="48"/>
                      <a:pt x="16" y="49"/>
                    </a:cubicBezTo>
                    <a:cubicBezTo>
                      <a:pt x="15" y="50"/>
                      <a:pt x="14" y="50"/>
                      <a:pt x="13" y="51"/>
                    </a:cubicBezTo>
                    <a:cubicBezTo>
                      <a:pt x="12" y="52"/>
                      <a:pt x="11" y="53"/>
                      <a:pt x="10" y="54"/>
                    </a:cubicBezTo>
                    <a:cubicBezTo>
                      <a:pt x="9" y="54"/>
                      <a:pt x="4" y="58"/>
                      <a:pt x="4" y="57"/>
                    </a:cubicBezTo>
                    <a:cubicBezTo>
                      <a:pt x="4" y="59"/>
                      <a:pt x="2" y="60"/>
                      <a:pt x="2" y="62"/>
                    </a:cubicBezTo>
                    <a:cubicBezTo>
                      <a:pt x="3" y="64"/>
                      <a:pt x="2" y="67"/>
                      <a:pt x="4" y="67"/>
                    </a:cubicBezTo>
                    <a:cubicBezTo>
                      <a:pt x="5" y="67"/>
                      <a:pt x="4" y="72"/>
                      <a:pt x="4" y="73"/>
                    </a:cubicBezTo>
                    <a:cubicBezTo>
                      <a:pt x="4" y="75"/>
                      <a:pt x="2" y="77"/>
                      <a:pt x="4" y="78"/>
                    </a:cubicBezTo>
                    <a:cubicBezTo>
                      <a:pt x="4" y="78"/>
                      <a:pt x="8" y="79"/>
                      <a:pt x="7" y="80"/>
                    </a:cubicBezTo>
                    <a:cubicBezTo>
                      <a:pt x="7" y="80"/>
                      <a:pt x="5" y="81"/>
                      <a:pt x="5" y="81"/>
                    </a:cubicBezTo>
                    <a:cubicBezTo>
                      <a:pt x="7" y="81"/>
                      <a:pt x="7" y="79"/>
                      <a:pt x="8" y="79"/>
                    </a:cubicBezTo>
                    <a:cubicBezTo>
                      <a:pt x="10" y="78"/>
                      <a:pt x="8" y="83"/>
                      <a:pt x="8" y="83"/>
                    </a:cubicBezTo>
                    <a:cubicBezTo>
                      <a:pt x="8" y="83"/>
                      <a:pt x="11" y="80"/>
                      <a:pt x="11" y="80"/>
                    </a:cubicBezTo>
                    <a:cubicBezTo>
                      <a:pt x="12" y="79"/>
                      <a:pt x="11" y="83"/>
                      <a:pt x="11" y="83"/>
                    </a:cubicBezTo>
                    <a:cubicBezTo>
                      <a:pt x="14" y="84"/>
                      <a:pt x="20" y="81"/>
                      <a:pt x="23" y="80"/>
                    </a:cubicBezTo>
                    <a:cubicBezTo>
                      <a:pt x="27" y="79"/>
                      <a:pt x="31" y="79"/>
                      <a:pt x="36" y="78"/>
                    </a:cubicBezTo>
                    <a:cubicBezTo>
                      <a:pt x="39" y="74"/>
                      <a:pt x="43" y="71"/>
                      <a:pt x="46" y="68"/>
                    </a:cubicBezTo>
                    <a:cubicBezTo>
                      <a:pt x="48" y="66"/>
                      <a:pt x="54" y="62"/>
                      <a:pt x="53" y="59"/>
                    </a:cubicBezTo>
                    <a:cubicBezTo>
                      <a:pt x="52" y="57"/>
                      <a:pt x="54" y="62"/>
                      <a:pt x="53" y="59"/>
                    </a:cubicBezTo>
                    <a:close/>
                  </a:path>
                </a:pathLst>
              </a:custGeom>
              <a:solidFill>
                <a:schemeClr val="accent2"/>
              </a:solid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451" name="Freeform 719">
                <a:extLst>
                  <a:ext uri="{FF2B5EF4-FFF2-40B4-BE49-F238E27FC236}">
                    <a16:creationId xmlns:a16="http://schemas.microsoft.com/office/drawing/2014/main" id="{88A99027-1BED-184C-9D53-EA2B96381FF7}"/>
                  </a:ext>
                </a:extLst>
              </p:cNvPr>
              <p:cNvSpPr>
                <a:spLocks/>
              </p:cNvSpPr>
              <p:nvPr/>
            </p:nvSpPr>
            <p:spPr bwMode="auto">
              <a:xfrm>
                <a:off x="5966300" y="2482565"/>
                <a:ext cx="597290" cy="500131"/>
              </a:xfrm>
              <a:custGeom>
                <a:avLst/>
                <a:gdLst>
                  <a:gd name="T0" fmla="*/ 38 w 128"/>
                  <a:gd name="T1" fmla="*/ 87 h 107"/>
                  <a:gd name="T2" fmla="*/ 38 w 128"/>
                  <a:gd name="T3" fmla="*/ 63 h 107"/>
                  <a:gd name="T4" fmla="*/ 47 w 128"/>
                  <a:gd name="T5" fmla="*/ 52 h 107"/>
                  <a:gd name="T6" fmla="*/ 56 w 128"/>
                  <a:gd name="T7" fmla="*/ 34 h 107"/>
                  <a:gd name="T8" fmla="*/ 72 w 128"/>
                  <a:gd name="T9" fmla="*/ 25 h 107"/>
                  <a:gd name="T10" fmla="*/ 86 w 128"/>
                  <a:gd name="T11" fmla="*/ 22 h 107"/>
                  <a:gd name="T12" fmla="*/ 102 w 128"/>
                  <a:gd name="T13" fmla="*/ 20 h 107"/>
                  <a:gd name="T14" fmla="*/ 112 w 128"/>
                  <a:gd name="T15" fmla="*/ 10 h 107"/>
                  <a:gd name="T16" fmla="*/ 120 w 128"/>
                  <a:gd name="T17" fmla="*/ 13 h 107"/>
                  <a:gd name="T18" fmla="*/ 127 w 128"/>
                  <a:gd name="T19" fmla="*/ 6 h 107"/>
                  <a:gd name="T20" fmla="*/ 114 w 128"/>
                  <a:gd name="T21" fmla="*/ 5 h 107"/>
                  <a:gd name="T22" fmla="*/ 116 w 128"/>
                  <a:gd name="T23" fmla="*/ 2 h 107"/>
                  <a:gd name="T24" fmla="*/ 106 w 128"/>
                  <a:gd name="T25" fmla="*/ 3 h 107"/>
                  <a:gd name="T26" fmla="*/ 100 w 128"/>
                  <a:gd name="T27" fmla="*/ 1 h 107"/>
                  <a:gd name="T28" fmla="*/ 95 w 128"/>
                  <a:gd name="T29" fmla="*/ 3 h 107"/>
                  <a:gd name="T30" fmla="*/ 91 w 128"/>
                  <a:gd name="T31" fmla="*/ 6 h 107"/>
                  <a:gd name="T32" fmla="*/ 90 w 128"/>
                  <a:gd name="T33" fmla="*/ 11 h 107"/>
                  <a:gd name="T34" fmla="*/ 84 w 128"/>
                  <a:gd name="T35" fmla="*/ 10 h 107"/>
                  <a:gd name="T36" fmla="*/ 80 w 128"/>
                  <a:gd name="T37" fmla="*/ 13 h 107"/>
                  <a:gd name="T38" fmla="*/ 76 w 128"/>
                  <a:gd name="T39" fmla="*/ 15 h 107"/>
                  <a:gd name="T40" fmla="*/ 72 w 128"/>
                  <a:gd name="T41" fmla="*/ 16 h 107"/>
                  <a:gd name="T42" fmla="*/ 68 w 128"/>
                  <a:gd name="T43" fmla="*/ 10 h 107"/>
                  <a:gd name="T44" fmla="*/ 67 w 128"/>
                  <a:gd name="T45" fmla="*/ 14 h 107"/>
                  <a:gd name="T46" fmla="*/ 65 w 128"/>
                  <a:gd name="T47" fmla="*/ 14 h 107"/>
                  <a:gd name="T48" fmla="*/ 62 w 128"/>
                  <a:gd name="T49" fmla="*/ 18 h 107"/>
                  <a:gd name="T50" fmla="*/ 61 w 128"/>
                  <a:gd name="T51" fmla="*/ 21 h 107"/>
                  <a:gd name="T52" fmla="*/ 57 w 128"/>
                  <a:gd name="T53" fmla="*/ 20 h 107"/>
                  <a:gd name="T54" fmla="*/ 54 w 128"/>
                  <a:gd name="T55" fmla="*/ 20 h 107"/>
                  <a:gd name="T56" fmla="*/ 51 w 128"/>
                  <a:gd name="T57" fmla="*/ 22 h 107"/>
                  <a:gd name="T58" fmla="*/ 49 w 128"/>
                  <a:gd name="T59" fmla="*/ 23 h 107"/>
                  <a:gd name="T60" fmla="*/ 54 w 128"/>
                  <a:gd name="T61" fmla="*/ 25 h 107"/>
                  <a:gd name="T62" fmla="*/ 56 w 128"/>
                  <a:gd name="T63" fmla="*/ 25 h 107"/>
                  <a:gd name="T64" fmla="*/ 57 w 128"/>
                  <a:gd name="T65" fmla="*/ 28 h 107"/>
                  <a:gd name="T66" fmla="*/ 49 w 128"/>
                  <a:gd name="T67" fmla="*/ 31 h 107"/>
                  <a:gd name="T68" fmla="*/ 53 w 128"/>
                  <a:gd name="T69" fmla="*/ 33 h 107"/>
                  <a:gd name="T70" fmla="*/ 49 w 128"/>
                  <a:gd name="T71" fmla="*/ 35 h 107"/>
                  <a:gd name="T72" fmla="*/ 43 w 128"/>
                  <a:gd name="T73" fmla="*/ 40 h 107"/>
                  <a:gd name="T74" fmla="*/ 42 w 128"/>
                  <a:gd name="T75" fmla="*/ 43 h 107"/>
                  <a:gd name="T76" fmla="*/ 39 w 128"/>
                  <a:gd name="T77" fmla="*/ 45 h 107"/>
                  <a:gd name="T78" fmla="*/ 39 w 128"/>
                  <a:gd name="T79" fmla="*/ 49 h 107"/>
                  <a:gd name="T80" fmla="*/ 39 w 128"/>
                  <a:gd name="T81" fmla="*/ 52 h 107"/>
                  <a:gd name="T82" fmla="*/ 35 w 128"/>
                  <a:gd name="T83" fmla="*/ 56 h 107"/>
                  <a:gd name="T84" fmla="*/ 27 w 128"/>
                  <a:gd name="T85" fmla="*/ 62 h 107"/>
                  <a:gd name="T86" fmla="*/ 31 w 128"/>
                  <a:gd name="T87" fmla="*/ 64 h 107"/>
                  <a:gd name="T88" fmla="*/ 28 w 128"/>
                  <a:gd name="T89" fmla="*/ 66 h 107"/>
                  <a:gd name="T90" fmla="*/ 19 w 128"/>
                  <a:gd name="T91" fmla="*/ 68 h 107"/>
                  <a:gd name="T92" fmla="*/ 16 w 128"/>
                  <a:gd name="T93" fmla="*/ 72 h 107"/>
                  <a:gd name="T94" fmla="*/ 10 w 128"/>
                  <a:gd name="T95" fmla="*/ 73 h 107"/>
                  <a:gd name="T96" fmla="*/ 10 w 128"/>
                  <a:gd name="T97" fmla="*/ 74 h 107"/>
                  <a:gd name="T98" fmla="*/ 5 w 128"/>
                  <a:gd name="T99" fmla="*/ 75 h 107"/>
                  <a:gd name="T100" fmla="*/ 4 w 128"/>
                  <a:gd name="T101" fmla="*/ 81 h 107"/>
                  <a:gd name="T102" fmla="*/ 1 w 128"/>
                  <a:gd name="T103" fmla="*/ 86 h 107"/>
                  <a:gd name="T104" fmla="*/ 6 w 128"/>
                  <a:gd name="T105" fmla="*/ 92 h 107"/>
                  <a:gd name="T106" fmla="*/ 7 w 128"/>
                  <a:gd name="T107" fmla="*/ 94 h 107"/>
                  <a:gd name="T108" fmla="*/ 3 w 128"/>
                  <a:gd name="T109" fmla="*/ 93 h 107"/>
                  <a:gd name="T110" fmla="*/ 5 w 128"/>
                  <a:gd name="T111" fmla="*/ 97 h 107"/>
                  <a:gd name="T112" fmla="*/ 5 w 128"/>
                  <a:gd name="T113" fmla="*/ 103 h 107"/>
                  <a:gd name="T114" fmla="*/ 27 w 128"/>
                  <a:gd name="T115" fmla="*/ 99 h 107"/>
                  <a:gd name="T116" fmla="*/ 34 w 128"/>
                  <a:gd name="T117" fmla="*/ 10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8" h="107">
                    <a:moveTo>
                      <a:pt x="34" y="101"/>
                    </a:moveTo>
                    <a:cubicBezTo>
                      <a:pt x="34" y="101"/>
                      <a:pt x="35" y="98"/>
                      <a:pt x="35" y="97"/>
                    </a:cubicBezTo>
                    <a:cubicBezTo>
                      <a:pt x="35" y="95"/>
                      <a:pt x="36" y="94"/>
                      <a:pt x="38" y="93"/>
                    </a:cubicBezTo>
                    <a:cubicBezTo>
                      <a:pt x="40" y="91"/>
                      <a:pt x="38" y="88"/>
                      <a:pt x="38" y="87"/>
                    </a:cubicBezTo>
                    <a:cubicBezTo>
                      <a:pt x="38" y="84"/>
                      <a:pt x="42" y="84"/>
                      <a:pt x="39" y="82"/>
                    </a:cubicBezTo>
                    <a:cubicBezTo>
                      <a:pt x="37" y="80"/>
                      <a:pt x="36" y="80"/>
                      <a:pt x="37" y="77"/>
                    </a:cubicBezTo>
                    <a:cubicBezTo>
                      <a:pt x="38" y="75"/>
                      <a:pt x="37" y="73"/>
                      <a:pt x="37" y="71"/>
                    </a:cubicBezTo>
                    <a:cubicBezTo>
                      <a:pt x="36" y="68"/>
                      <a:pt x="35" y="65"/>
                      <a:pt x="38" y="63"/>
                    </a:cubicBezTo>
                    <a:cubicBezTo>
                      <a:pt x="39" y="62"/>
                      <a:pt x="41" y="62"/>
                      <a:pt x="42" y="61"/>
                    </a:cubicBezTo>
                    <a:cubicBezTo>
                      <a:pt x="43" y="61"/>
                      <a:pt x="44" y="62"/>
                      <a:pt x="45" y="61"/>
                    </a:cubicBezTo>
                    <a:cubicBezTo>
                      <a:pt x="46" y="59"/>
                      <a:pt x="45" y="58"/>
                      <a:pt x="44" y="57"/>
                    </a:cubicBezTo>
                    <a:cubicBezTo>
                      <a:pt x="44" y="55"/>
                      <a:pt x="46" y="54"/>
                      <a:pt x="47" y="52"/>
                    </a:cubicBezTo>
                    <a:cubicBezTo>
                      <a:pt x="47" y="51"/>
                      <a:pt x="48" y="48"/>
                      <a:pt x="48" y="46"/>
                    </a:cubicBezTo>
                    <a:cubicBezTo>
                      <a:pt x="48" y="44"/>
                      <a:pt x="52" y="44"/>
                      <a:pt x="51" y="43"/>
                    </a:cubicBezTo>
                    <a:cubicBezTo>
                      <a:pt x="51" y="41"/>
                      <a:pt x="53" y="40"/>
                      <a:pt x="54" y="38"/>
                    </a:cubicBezTo>
                    <a:cubicBezTo>
                      <a:pt x="56" y="36"/>
                      <a:pt x="56" y="37"/>
                      <a:pt x="56" y="34"/>
                    </a:cubicBezTo>
                    <a:cubicBezTo>
                      <a:pt x="55" y="33"/>
                      <a:pt x="59" y="28"/>
                      <a:pt x="60" y="28"/>
                    </a:cubicBezTo>
                    <a:cubicBezTo>
                      <a:pt x="61" y="27"/>
                      <a:pt x="64" y="28"/>
                      <a:pt x="65" y="28"/>
                    </a:cubicBezTo>
                    <a:cubicBezTo>
                      <a:pt x="65" y="26"/>
                      <a:pt x="65" y="25"/>
                      <a:pt x="65" y="23"/>
                    </a:cubicBezTo>
                    <a:cubicBezTo>
                      <a:pt x="68" y="24"/>
                      <a:pt x="70" y="24"/>
                      <a:pt x="72" y="25"/>
                    </a:cubicBezTo>
                    <a:cubicBezTo>
                      <a:pt x="76" y="25"/>
                      <a:pt x="74" y="21"/>
                      <a:pt x="75" y="19"/>
                    </a:cubicBezTo>
                    <a:cubicBezTo>
                      <a:pt x="75" y="19"/>
                      <a:pt x="77" y="19"/>
                      <a:pt x="78" y="19"/>
                    </a:cubicBezTo>
                    <a:cubicBezTo>
                      <a:pt x="79" y="18"/>
                      <a:pt x="81" y="16"/>
                      <a:pt x="82" y="18"/>
                    </a:cubicBezTo>
                    <a:cubicBezTo>
                      <a:pt x="84" y="19"/>
                      <a:pt x="84" y="21"/>
                      <a:pt x="86" y="22"/>
                    </a:cubicBezTo>
                    <a:cubicBezTo>
                      <a:pt x="87" y="22"/>
                      <a:pt x="89" y="22"/>
                      <a:pt x="90" y="22"/>
                    </a:cubicBezTo>
                    <a:cubicBezTo>
                      <a:pt x="91" y="22"/>
                      <a:pt x="92" y="21"/>
                      <a:pt x="94" y="21"/>
                    </a:cubicBezTo>
                    <a:cubicBezTo>
                      <a:pt x="95" y="21"/>
                      <a:pt x="96" y="23"/>
                      <a:pt x="98" y="23"/>
                    </a:cubicBezTo>
                    <a:cubicBezTo>
                      <a:pt x="98" y="22"/>
                      <a:pt x="102" y="20"/>
                      <a:pt x="102" y="20"/>
                    </a:cubicBezTo>
                    <a:cubicBezTo>
                      <a:pt x="102" y="17"/>
                      <a:pt x="102" y="16"/>
                      <a:pt x="103" y="14"/>
                    </a:cubicBezTo>
                    <a:cubicBezTo>
                      <a:pt x="104" y="13"/>
                      <a:pt x="106" y="11"/>
                      <a:pt x="107" y="11"/>
                    </a:cubicBezTo>
                    <a:cubicBezTo>
                      <a:pt x="108" y="11"/>
                      <a:pt x="109" y="11"/>
                      <a:pt x="110" y="11"/>
                    </a:cubicBezTo>
                    <a:cubicBezTo>
                      <a:pt x="111" y="11"/>
                      <a:pt x="111" y="10"/>
                      <a:pt x="112" y="10"/>
                    </a:cubicBezTo>
                    <a:cubicBezTo>
                      <a:pt x="113" y="10"/>
                      <a:pt x="115" y="12"/>
                      <a:pt x="116" y="12"/>
                    </a:cubicBezTo>
                    <a:cubicBezTo>
                      <a:pt x="118" y="13"/>
                      <a:pt x="119" y="14"/>
                      <a:pt x="119" y="17"/>
                    </a:cubicBezTo>
                    <a:cubicBezTo>
                      <a:pt x="121" y="17"/>
                      <a:pt x="126" y="14"/>
                      <a:pt x="124" y="12"/>
                    </a:cubicBezTo>
                    <a:cubicBezTo>
                      <a:pt x="126" y="13"/>
                      <a:pt x="121" y="13"/>
                      <a:pt x="120" y="13"/>
                    </a:cubicBezTo>
                    <a:cubicBezTo>
                      <a:pt x="125" y="12"/>
                      <a:pt x="118" y="9"/>
                      <a:pt x="117" y="10"/>
                    </a:cubicBezTo>
                    <a:cubicBezTo>
                      <a:pt x="118" y="9"/>
                      <a:pt x="119" y="10"/>
                      <a:pt x="119" y="10"/>
                    </a:cubicBezTo>
                    <a:cubicBezTo>
                      <a:pt x="121" y="10"/>
                      <a:pt x="123" y="10"/>
                      <a:pt x="124" y="9"/>
                    </a:cubicBezTo>
                    <a:cubicBezTo>
                      <a:pt x="125" y="9"/>
                      <a:pt x="128" y="7"/>
                      <a:pt x="127" y="6"/>
                    </a:cubicBezTo>
                    <a:cubicBezTo>
                      <a:pt x="125" y="5"/>
                      <a:pt x="122" y="4"/>
                      <a:pt x="119" y="3"/>
                    </a:cubicBezTo>
                    <a:cubicBezTo>
                      <a:pt x="118" y="2"/>
                      <a:pt x="117" y="4"/>
                      <a:pt x="116" y="5"/>
                    </a:cubicBezTo>
                    <a:cubicBezTo>
                      <a:pt x="116" y="5"/>
                      <a:pt x="114" y="8"/>
                      <a:pt x="114" y="7"/>
                    </a:cubicBezTo>
                    <a:cubicBezTo>
                      <a:pt x="114" y="7"/>
                      <a:pt x="114" y="6"/>
                      <a:pt x="114" y="5"/>
                    </a:cubicBezTo>
                    <a:cubicBezTo>
                      <a:pt x="114" y="5"/>
                      <a:pt x="112" y="5"/>
                      <a:pt x="112" y="5"/>
                    </a:cubicBezTo>
                    <a:cubicBezTo>
                      <a:pt x="113" y="4"/>
                      <a:pt x="115" y="5"/>
                      <a:pt x="115" y="4"/>
                    </a:cubicBezTo>
                    <a:cubicBezTo>
                      <a:pt x="115" y="4"/>
                      <a:pt x="112" y="4"/>
                      <a:pt x="112" y="4"/>
                    </a:cubicBezTo>
                    <a:cubicBezTo>
                      <a:pt x="112" y="3"/>
                      <a:pt x="116" y="3"/>
                      <a:pt x="116" y="2"/>
                    </a:cubicBezTo>
                    <a:cubicBezTo>
                      <a:pt x="115" y="1"/>
                      <a:pt x="109" y="0"/>
                      <a:pt x="110" y="2"/>
                    </a:cubicBezTo>
                    <a:cubicBezTo>
                      <a:pt x="111" y="3"/>
                      <a:pt x="111" y="3"/>
                      <a:pt x="110" y="4"/>
                    </a:cubicBezTo>
                    <a:cubicBezTo>
                      <a:pt x="109" y="5"/>
                      <a:pt x="107" y="7"/>
                      <a:pt x="106" y="7"/>
                    </a:cubicBezTo>
                    <a:cubicBezTo>
                      <a:pt x="105" y="7"/>
                      <a:pt x="106" y="3"/>
                      <a:pt x="106" y="3"/>
                    </a:cubicBezTo>
                    <a:cubicBezTo>
                      <a:pt x="106" y="2"/>
                      <a:pt x="101" y="9"/>
                      <a:pt x="100" y="9"/>
                    </a:cubicBezTo>
                    <a:cubicBezTo>
                      <a:pt x="97" y="9"/>
                      <a:pt x="100" y="5"/>
                      <a:pt x="101" y="4"/>
                    </a:cubicBezTo>
                    <a:cubicBezTo>
                      <a:pt x="102" y="4"/>
                      <a:pt x="103" y="2"/>
                      <a:pt x="103" y="2"/>
                    </a:cubicBezTo>
                    <a:cubicBezTo>
                      <a:pt x="102" y="1"/>
                      <a:pt x="100" y="0"/>
                      <a:pt x="100" y="1"/>
                    </a:cubicBezTo>
                    <a:cubicBezTo>
                      <a:pt x="100" y="1"/>
                      <a:pt x="101" y="2"/>
                      <a:pt x="101" y="2"/>
                    </a:cubicBezTo>
                    <a:cubicBezTo>
                      <a:pt x="101" y="2"/>
                      <a:pt x="99" y="2"/>
                      <a:pt x="98" y="2"/>
                    </a:cubicBezTo>
                    <a:cubicBezTo>
                      <a:pt x="97" y="3"/>
                      <a:pt x="98" y="2"/>
                      <a:pt x="97" y="1"/>
                    </a:cubicBezTo>
                    <a:cubicBezTo>
                      <a:pt x="97" y="1"/>
                      <a:pt x="95" y="3"/>
                      <a:pt x="95" y="3"/>
                    </a:cubicBezTo>
                    <a:cubicBezTo>
                      <a:pt x="95" y="4"/>
                      <a:pt x="97" y="5"/>
                      <a:pt x="96" y="5"/>
                    </a:cubicBezTo>
                    <a:cubicBezTo>
                      <a:pt x="95" y="5"/>
                      <a:pt x="95" y="5"/>
                      <a:pt x="95" y="5"/>
                    </a:cubicBezTo>
                    <a:cubicBezTo>
                      <a:pt x="94" y="5"/>
                      <a:pt x="94" y="6"/>
                      <a:pt x="94" y="7"/>
                    </a:cubicBezTo>
                    <a:cubicBezTo>
                      <a:pt x="95" y="5"/>
                      <a:pt x="91" y="6"/>
                      <a:pt x="91" y="6"/>
                    </a:cubicBezTo>
                    <a:cubicBezTo>
                      <a:pt x="91" y="6"/>
                      <a:pt x="93" y="5"/>
                      <a:pt x="93" y="4"/>
                    </a:cubicBezTo>
                    <a:cubicBezTo>
                      <a:pt x="93" y="5"/>
                      <a:pt x="89" y="6"/>
                      <a:pt x="88" y="6"/>
                    </a:cubicBezTo>
                    <a:cubicBezTo>
                      <a:pt x="87" y="6"/>
                      <a:pt x="91" y="9"/>
                      <a:pt x="91" y="9"/>
                    </a:cubicBezTo>
                    <a:cubicBezTo>
                      <a:pt x="91" y="9"/>
                      <a:pt x="90" y="11"/>
                      <a:pt x="90" y="11"/>
                    </a:cubicBezTo>
                    <a:cubicBezTo>
                      <a:pt x="90" y="11"/>
                      <a:pt x="87" y="8"/>
                      <a:pt x="87" y="8"/>
                    </a:cubicBezTo>
                    <a:cubicBezTo>
                      <a:pt x="87" y="8"/>
                      <a:pt x="85" y="11"/>
                      <a:pt x="85" y="8"/>
                    </a:cubicBezTo>
                    <a:cubicBezTo>
                      <a:pt x="84" y="7"/>
                      <a:pt x="81" y="9"/>
                      <a:pt x="80" y="8"/>
                    </a:cubicBezTo>
                    <a:cubicBezTo>
                      <a:pt x="81" y="9"/>
                      <a:pt x="84" y="9"/>
                      <a:pt x="84" y="10"/>
                    </a:cubicBezTo>
                    <a:cubicBezTo>
                      <a:pt x="84" y="10"/>
                      <a:pt x="83" y="10"/>
                      <a:pt x="83" y="11"/>
                    </a:cubicBezTo>
                    <a:cubicBezTo>
                      <a:pt x="83" y="12"/>
                      <a:pt x="84" y="12"/>
                      <a:pt x="84" y="13"/>
                    </a:cubicBezTo>
                    <a:cubicBezTo>
                      <a:pt x="84" y="13"/>
                      <a:pt x="81" y="12"/>
                      <a:pt x="81" y="11"/>
                    </a:cubicBezTo>
                    <a:cubicBezTo>
                      <a:pt x="80" y="11"/>
                      <a:pt x="80" y="12"/>
                      <a:pt x="80" y="13"/>
                    </a:cubicBezTo>
                    <a:cubicBezTo>
                      <a:pt x="79" y="13"/>
                      <a:pt x="79" y="12"/>
                      <a:pt x="79" y="11"/>
                    </a:cubicBezTo>
                    <a:cubicBezTo>
                      <a:pt x="79" y="11"/>
                      <a:pt x="77" y="13"/>
                      <a:pt x="77" y="13"/>
                    </a:cubicBezTo>
                    <a:cubicBezTo>
                      <a:pt x="76" y="14"/>
                      <a:pt x="78" y="14"/>
                      <a:pt x="78" y="15"/>
                    </a:cubicBezTo>
                    <a:cubicBezTo>
                      <a:pt x="78" y="15"/>
                      <a:pt x="76" y="15"/>
                      <a:pt x="76" y="15"/>
                    </a:cubicBezTo>
                    <a:cubicBezTo>
                      <a:pt x="75" y="14"/>
                      <a:pt x="76" y="13"/>
                      <a:pt x="76" y="12"/>
                    </a:cubicBezTo>
                    <a:cubicBezTo>
                      <a:pt x="76" y="12"/>
                      <a:pt x="73" y="14"/>
                      <a:pt x="73" y="14"/>
                    </a:cubicBezTo>
                    <a:cubicBezTo>
                      <a:pt x="73" y="14"/>
                      <a:pt x="73" y="14"/>
                      <a:pt x="74" y="14"/>
                    </a:cubicBezTo>
                    <a:cubicBezTo>
                      <a:pt x="73" y="14"/>
                      <a:pt x="72" y="16"/>
                      <a:pt x="72" y="16"/>
                    </a:cubicBezTo>
                    <a:cubicBezTo>
                      <a:pt x="71" y="15"/>
                      <a:pt x="73" y="14"/>
                      <a:pt x="72" y="14"/>
                    </a:cubicBezTo>
                    <a:cubicBezTo>
                      <a:pt x="71" y="13"/>
                      <a:pt x="70" y="13"/>
                      <a:pt x="70" y="12"/>
                    </a:cubicBezTo>
                    <a:cubicBezTo>
                      <a:pt x="70" y="12"/>
                      <a:pt x="72" y="12"/>
                      <a:pt x="72" y="12"/>
                    </a:cubicBezTo>
                    <a:cubicBezTo>
                      <a:pt x="72" y="11"/>
                      <a:pt x="69" y="10"/>
                      <a:pt x="68" y="10"/>
                    </a:cubicBezTo>
                    <a:cubicBezTo>
                      <a:pt x="68" y="11"/>
                      <a:pt x="69" y="13"/>
                      <a:pt x="69" y="13"/>
                    </a:cubicBezTo>
                    <a:cubicBezTo>
                      <a:pt x="69" y="13"/>
                      <a:pt x="65" y="14"/>
                      <a:pt x="66" y="14"/>
                    </a:cubicBezTo>
                    <a:cubicBezTo>
                      <a:pt x="66" y="14"/>
                      <a:pt x="68" y="14"/>
                      <a:pt x="68" y="14"/>
                    </a:cubicBezTo>
                    <a:cubicBezTo>
                      <a:pt x="68" y="14"/>
                      <a:pt x="67" y="14"/>
                      <a:pt x="67" y="14"/>
                    </a:cubicBezTo>
                    <a:cubicBezTo>
                      <a:pt x="68" y="16"/>
                      <a:pt x="70" y="14"/>
                      <a:pt x="69" y="14"/>
                    </a:cubicBezTo>
                    <a:cubicBezTo>
                      <a:pt x="70" y="15"/>
                      <a:pt x="69" y="16"/>
                      <a:pt x="69" y="16"/>
                    </a:cubicBezTo>
                    <a:cubicBezTo>
                      <a:pt x="69" y="17"/>
                      <a:pt x="67" y="15"/>
                      <a:pt x="67" y="15"/>
                    </a:cubicBezTo>
                    <a:cubicBezTo>
                      <a:pt x="66" y="15"/>
                      <a:pt x="66" y="14"/>
                      <a:pt x="65" y="14"/>
                    </a:cubicBezTo>
                    <a:cubicBezTo>
                      <a:pt x="65" y="14"/>
                      <a:pt x="64" y="16"/>
                      <a:pt x="63" y="15"/>
                    </a:cubicBezTo>
                    <a:cubicBezTo>
                      <a:pt x="63" y="14"/>
                      <a:pt x="60" y="16"/>
                      <a:pt x="60" y="16"/>
                    </a:cubicBezTo>
                    <a:cubicBezTo>
                      <a:pt x="60" y="16"/>
                      <a:pt x="60" y="19"/>
                      <a:pt x="60" y="19"/>
                    </a:cubicBezTo>
                    <a:cubicBezTo>
                      <a:pt x="60" y="20"/>
                      <a:pt x="61" y="17"/>
                      <a:pt x="62" y="18"/>
                    </a:cubicBezTo>
                    <a:cubicBezTo>
                      <a:pt x="62" y="18"/>
                      <a:pt x="64" y="19"/>
                      <a:pt x="64" y="18"/>
                    </a:cubicBezTo>
                    <a:cubicBezTo>
                      <a:pt x="64" y="19"/>
                      <a:pt x="63" y="19"/>
                      <a:pt x="63" y="20"/>
                    </a:cubicBezTo>
                    <a:cubicBezTo>
                      <a:pt x="62" y="20"/>
                      <a:pt x="63" y="22"/>
                      <a:pt x="62" y="22"/>
                    </a:cubicBezTo>
                    <a:cubicBezTo>
                      <a:pt x="62" y="23"/>
                      <a:pt x="61" y="21"/>
                      <a:pt x="61" y="21"/>
                    </a:cubicBezTo>
                    <a:cubicBezTo>
                      <a:pt x="60" y="21"/>
                      <a:pt x="60" y="23"/>
                      <a:pt x="59" y="23"/>
                    </a:cubicBezTo>
                    <a:cubicBezTo>
                      <a:pt x="59" y="23"/>
                      <a:pt x="59" y="21"/>
                      <a:pt x="59" y="21"/>
                    </a:cubicBezTo>
                    <a:cubicBezTo>
                      <a:pt x="58" y="21"/>
                      <a:pt x="58" y="22"/>
                      <a:pt x="57" y="22"/>
                    </a:cubicBezTo>
                    <a:cubicBezTo>
                      <a:pt x="57" y="22"/>
                      <a:pt x="57" y="20"/>
                      <a:pt x="57" y="20"/>
                    </a:cubicBezTo>
                    <a:cubicBezTo>
                      <a:pt x="57" y="19"/>
                      <a:pt x="56" y="22"/>
                      <a:pt x="55" y="22"/>
                    </a:cubicBezTo>
                    <a:cubicBezTo>
                      <a:pt x="53" y="23"/>
                      <a:pt x="56" y="17"/>
                      <a:pt x="56" y="17"/>
                    </a:cubicBezTo>
                    <a:cubicBezTo>
                      <a:pt x="55" y="17"/>
                      <a:pt x="53" y="18"/>
                      <a:pt x="53" y="18"/>
                    </a:cubicBezTo>
                    <a:cubicBezTo>
                      <a:pt x="52" y="19"/>
                      <a:pt x="54" y="20"/>
                      <a:pt x="54" y="20"/>
                    </a:cubicBezTo>
                    <a:cubicBezTo>
                      <a:pt x="53" y="20"/>
                      <a:pt x="53" y="20"/>
                      <a:pt x="52" y="20"/>
                    </a:cubicBezTo>
                    <a:cubicBezTo>
                      <a:pt x="52" y="20"/>
                      <a:pt x="52" y="21"/>
                      <a:pt x="51" y="22"/>
                    </a:cubicBezTo>
                    <a:cubicBezTo>
                      <a:pt x="52" y="21"/>
                      <a:pt x="47" y="21"/>
                      <a:pt x="49" y="22"/>
                    </a:cubicBezTo>
                    <a:cubicBezTo>
                      <a:pt x="49" y="23"/>
                      <a:pt x="51" y="22"/>
                      <a:pt x="51" y="22"/>
                    </a:cubicBezTo>
                    <a:cubicBezTo>
                      <a:pt x="51" y="22"/>
                      <a:pt x="50" y="23"/>
                      <a:pt x="51" y="23"/>
                    </a:cubicBezTo>
                    <a:cubicBezTo>
                      <a:pt x="51" y="23"/>
                      <a:pt x="52" y="23"/>
                      <a:pt x="52" y="22"/>
                    </a:cubicBezTo>
                    <a:cubicBezTo>
                      <a:pt x="52" y="22"/>
                      <a:pt x="52" y="24"/>
                      <a:pt x="51" y="24"/>
                    </a:cubicBezTo>
                    <a:cubicBezTo>
                      <a:pt x="50" y="24"/>
                      <a:pt x="50" y="23"/>
                      <a:pt x="49" y="23"/>
                    </a:cubicBezTo>
                    <a:cubicBezTo>
                      <a:pt x="48" y="24"/>
                      <a:pt x="48" y="26"/>
                      <a:pt x="47" y="26"/>
                    </a:cubicBezTo>
                    <a:cubicBezTo>
                      <a:pt x="47" y="26"/>
                      <a:pt x="44" y="26"/>
                      <a:pt x="44" y="26"/>
                    </a:cubicBezTo>
                    <a:cubicBezTo>
                      <a:pt x="44" y="29"/>
                      <a:pt x="51" y="25"/>
                      <a:pt x="51" y="25"/>
                    </a:cubicBezTo>
                    <a:cubicBezTo>
                      <a:pt x="52" y="25"/>
                      <a:pt x="53" y="24"/>
                      <a:pt x="54" y="25"/>
                    </a:cubicBezTo>
                    <a:cubicBezTo>
                      <a:pt x="56" y="25"/>
                      <a:pt x="55" y="23"/>
                      <a:pt x="54" y="23"/>
                    </a:cubicBezTo>
                    <a:cubicBezTo>
                      <a:pt x="55" y="23"/>
                      <a:pt x="55" y="23"/>
                      <a:pt x="55" y="23"/>
                    </a:cubicBezTo>
                    <a:cubicBezTo>
                      <a:pt x="56" y="25"/>
                      <a:pt x="57" y="23"/>
                      <a:pt x="58" y="23"/>
                    </a:cubicBezTo>
                    <a:cubicBezTo>
                      <a:pt x="57" y="23"/>
                      <a:pt x="57" y="25"/>
                      <a:pt x="56" y="25"/>
                    </a:cubicBezTo>
                    <a:cubicBezTo>
                      <a:pt x="57" y="25"/>
                      <a:pt x="58" y="25"/>
                      <a:pt x="58" y="25"/>
                    </a:cubicBezTo>
                    <a:cubicBezTo>
                      <a:pt x="58" y="25"/>
                      <a:pt x="56" y="26"/>
                      <a:pt x="56" y="27"/>
                    </a:cubicBezTo>
                    <a:cubicBezTo>
                      <a:pt x="56" y="27"/>
                      <a:pt x="61" y="25"/>
                      <a:pt x="61" y="26"/>
                    </a:cubicBezTo>
                    <a:cubicBezTo>
                      <a:pt x="60" y="27"/>
                      <a:pt x="57" y="26"/>
                      <a:pt x="57" y="28"/>
                    </a:cubicBezTo>
                    <a:cubicBezTo>
                      <a:pt x="56" y="31"/>
                      <a:pt x="54" y="27"/>
                      <a:pt x="54" y="27"/>
                    </a:cubicBezTo>
                    <a:cubicBezTo>
                      <a:pt x="54" y="26"/>
                      <a:pt x="54" y="29"/>
                      <a:pt x="54" y="29"/>
                    </a:cubicBezTo>
                    <a:cubicBezTo>
                      <a:pt x="54" y="29"/>
                      <a:pt x="53" y="27"/>
                      <a:pt x="52" y="27"/>
                    </a:cubicBezTo>
                    <a:cubicBezTo>
                      <a:pt x="51" y="28"/>
                      <a:pt x="49" y="30"/>
                      <a:pt x="49" y="31"/>
                    </a:cubicBezTo>
                    <a:cubicBezTo>
                      <a:pt x="49" y="31"/>
                      <a:pt x="51" y="30"/>
                      <a:pt x="51" y="30"/>
                    </a:cubicBezTo>
                    <a:cubicBezTo>
                      <a:pt x="51" y="31"/>
                      <a:pt x="53" y="30"/>
                      <a:pt x="53" y="31"/>
                    </a:cubicBezTo>
                    <a:cubicBezTo>
                      <a:pt x="53" y="30"/>
                      <a:pt x="50" y="31"/>
                      <a:pt x="50" y="32"/>
                    </a:cubicBezTo>
                    <a:cubicBezTo>
                      <a:pt x="51" y="33"/>
                      <a:pt x="54" y="31"/>
                      <a:pt x="53" y="33"/>
                    </a:cubicBezTo>
                    <a:cubicBezTo>
                      <a:pt x="54" y="31"/>
                      <a:pt x="47" y="34"/>
                      <a:pt x="47" y="34"/>
                    </a:cubicBezTo>
                    <a:cubicBezTo>
                      <a:pt x="47" y="33"/>
                      <a:pt x="53" y="35"/>
                      <a:pt x="52" y="35"/>
                    </a:cubicBezTo>
                    <a:cubicBezTo>
                      <a:pt x="51" y="36"/>
                      <a:pt x="50" y="34"/>
                      <a:pt x="49" y="35"/>
                    </a:cubicBezTo>
                    <a:cubicBezTo>
                      <a:pt x="49" y="35"/>
                      <a:pt x="49" y="35"/>
                      <a:pt x="49" y="35"/>
                    </a:cubicBezTo>
                    <a:cubicBezTo>
                      <a:pt x="49" y="36"/>
                      <a:pt x="46" y="34"/>
                      <a:pt x="45" y="36"/>
                    </a:cubicBezTo>
                    <a:cubicBezTo>
                      <a:pt x="45" y="36"/>
                      <a:pt x="48" y="36"/>
                      <a:pt x="48" y="36"/>
                    </a:cubicBezTo>
                    <a:cubicBezTo>
                      <a:pt x="46" y="38"/>
                      <a:pt x="44" y="36"/>
                      <a:pt x="45" y="39"/>
                    </a:cubicBezTo>
                    <a:cubicBezTo>
                      <a:pt x="45" y="39"/>
                      <a:pt x="43" y="40"/>
                      <a:pt x="43" y="40"/>
                    </a:cubicBezTo>
                    <a:cubicBezTo>
                      <a:pt x="42" y="41"/>
                      <a:pt x="42" y="41"/>
                      <a:pt x="42" y="41"/>
                    </a:cubicBezTo>
                    <a:cubicBezTo>
                      <a:pt x="42" y="42"/>
                      <a:pt x="41" y="42"/>
                      <a:pt x="41" y="42"/>
                    </a:cubicBezTo>
                    <a:cubicBezTo>
                      <a:pt x="41" y="43"/>
                      <a:pt x="42" y="42"/>
                      <a:pt x="42" y="42"/>
                    </a:cubicBezTo>
                    <a:cubicBezTo>
                      <a:pt x="43" y="42"/>
                      <a:pt x="42" y="43"/>
                      <a:pt x="42" y="43"/>
                    </a:cubicBezTo>
                    <a:cubicBezTo>
                      <a:pt x="43" y="43"/>
                      <a:pt x="45" y="44"/>
                      <a:pt x="46" y="43"/>
                    </a:cubicBezTo>
                    <a:cubicBezTo>
                      <a:pt x="44" y="44"/>
                      <a:pt x="44" y="44"/>
                      <a:pt x="42" y="44"/>
                    </a:cubicBezTo>
                    <a:cubicBezTo>
                      <a:pt x="41" y="44"/>
                      <a:pt x="38" y="44"/>
                      <a:pt x="38" y="45"/>
                    </a:cubicBezTo>
                    <a:cubicBezTo>
                      <a:pt x="38" y="45"/>
                      <a:pt x="39" y="45"/>
                      <a:pt x="39" y="45"/>
                    </a:cubicBezTo>
                    <a:cubicBezTo>
                      <a:pt x="39" y="45"/>
                      <a:pt x="38" y="46"/>
                      <a:pt x="38" y="46"/>
                    </a:cubicBezTo>
                    <a:cubicBezTo>
                      <a:pt x="38" y="46"/>
                      <a:pt x="40" y="45"/>
                      <a:pt x="40" y="46"/>
                    </a:cubicBezTo>
                    <a:cubicBezTo>
                      <a:pt x="40" y="46"/>
                      <a:pt x="38" y="48"/>
                      <a:pt x="38" y="48"/>
                    </a:cubicBezTo>
                    <a:cubicBezTo>
                      <a:pt x="38" y="48"/>
                      <a:pt x="39" y="48"/>
                      <a:pt x="39" y="49"/>
                    </a:cubicBezTo>
                    <a:cubicBezTo>
                      <a:pt x="39" y="49"/>
                      <a:pt x="37" y="49"/>
                      <a:pt x="37" y="49"/>
                    </a:cubicBezTo>
                    <a:cubicBezTo>
                      <a:pt x="37" y="49"/>
                      <a:pt x="39" y="50"/>
                      <a:pt x="39" y="50"/>
                    </a:cubicBezTo>
                    <a:cubicBezTo>
                      <a:pt x="38" y="50"/>
                      <a:pt x="37" y="50"/>
                      <a:pt x="37" y="50"/>
                    </a:cubicBezTo>
                    <a:cubicBezTo>
                      <a:pt x="37" y="51"/>
                      <a:pt x="38" y="52"/>
                      <a:pt x="39" y="52"/>
                    </a:cubicBezTo>
                    <a:cubicBezTo>
                      <a:pt x="37" y="52"/>
                      <a:pt x="35" y="52"/>
                      <a:pt x="34" y="54"/>
                    </a:cubicBezTo>
                    <a:cubicBezTo>
                      <a:pt x="34" y="55"/>
                      <a:pt x="30" y="54"/>
                      <a:pt x="30" y="54"/>
                    </a:cubicBezTo>
                    <a:cubicBezTo>
                      <a:pt x="30" y="57"/>
                      <a:pt x="36" y="54"/>
                      <a:pt x="37" y="54"/>
                    </a:cubicBezTo>
                    <a:cubicBezTo>
                      <a:pt x="36" y="54"/>
                      <a:pt x="35" y="56"/>
                      <a:pt x="35" y="56"/>
                    </a:cubicBezTo>
                    <a:cubicBezTo>
                      <a:pt x="32" y="56"/>
                      <a:pt x="34" y="57"/>
                      <a:pt x="33" y="58"/>
                    </a:cubicBezTo>
                    <a:cubicBezTo>
                      <a:pt x="32" y="59"/>
                      <a:pt x="30" y="57"/>
                      <a:pt x="29" y="58"/>
                    </a:cubicBezTo>
                    <a:cubicBezTo>
                      <a:pt x="29" y="59"/>
                      <a:pt x="26" y="61"/>
                      <a:pt x="26" y="61"/>
                    </a:cubicBezTo>
                    <a:cubicBezTo>
                      <a:pt x="26" y="62"/>
                      <a:pt x="27" y="62"/>
                      <a:pt x="27" y="62"/>
                    </a:cubicBezTo>
                    <a:cubicBezTo>
                      <a:pt x="27" y="63"/>
                      <a:pt x="24" y="63"/>
                      <a:pt x="24" y="63"/>
                    </a:cubicBezTo>
                    <a:cubicBezTo>
                      <a:pt x="24" y="63"/>
                      <a:pt x="25" y="64"/>
                      <a:pt x="25" y="65"/>
                    </a:cubicBezTo>
                    <a:cubicBezTo>
                      <a:pt x="25" y="66"/>
                      <a:pt x="27" y="65"/>
                      <a:pt x="28" y="65"/>
                    </a:cubicBezTo>
                    <a:cubicBezTo>
                      <a:pt x="29" y="64"/>
                      <a:pt x="30" y="65"/>
                      <a:pt x="31" y="64"/>
                    </a:cubicBezTo>
                    <a:cubicBezTo>
                      <a:pt x="31" y="64"/>
                      <a:pt x="30" y="63"/>
                      <a:pt x="30" y="62"/>
                    </a:cubicBezTo>
                    <a:cubicBezTo>
                      <a:pt x="30" y="62"/>
                      <a:pt x="32" y="63"/>
                      <a:pt x="33" y="64"/>
                    </a:cubicBezTo>
                    <a:cubicBezTo>
                      <a:pt x="33" y="64"/>
                      <a:pt x="30" y="66"/>
                      <a:pt x="30" y="66"/>
                    </a:cubicBezTo>
                    <a:cubicBezTo>
                      <a:pt x="29" y="66"/>
                      <a:pt x="28" y="67"/>
                      <a:pt x="28" y="66"/>
                    </a:cubicBezTo>
                    <a:cubicBezTo>
                      <a:pt x="27" y="65"/>
                      <a:pt x="26" y="67"/>
                      <a:pt x="25" y="67"/>
                    </a:cubicBezTo>
                    <a:cubicBezTo>
                      <a:pt x="24" y="66"/>
                      <a:pt x="24" y="63"/>
                      <a:pt x="23" y="66"/>
                    </a:cubicBezTo>
                    <a:cubicBezTo>
                      <a:pt x="21" y="70"/>
                      <a:pt x="20" y="65"/>
                      <a:pt x="21" y="65"/>
                    </a:cubicBezTo>
                    <a:cubicBezTo>
                      <a:pt x="19" y="65"/>
                      <a:pt x="21" y="69"/>
                      <a:pt x="19" y="68"/>
                    </a:cubicBezTo>
                    <a:cubicBezTo>
                      <a:pt x="15" y="68"/>
                      <a:pt x="18" y="70"/>
                      <a:pt x="17" y="71"/>
                    </a:cubicBezTo>
                    <a:cubicBezTo>
                      <a:pt x="16" y="71"/>
                      <a:pt x="16" y="69"/>
                      <a:pt x="16" y="69"/>
                    </a:cubicBezTo>
                    <a:cubicBezTo>
                      <a:pt x="14" y="69"/>
                      <a:pt x="12" y="70"/>
                      <a:pt x="11" y="71"/>
                    </a:cubicBezTo>
                    <a:cubicBezTo>
                      <a:pt x="11" y="72"/>
                      <a:pt x="15" y="72"/>
                      <a:pt x="16" y="72"/>
                    </a:cubicBezTo>
                    <a:cubicBezTo>
                      <a:pt x="16" y="72"/>
                      <a:pt x="19" y="71"/>
                      <a:pt x="19" y="71"/>
                    </a:cubicBezTo>
                    <a:cubicBezTo>
                      <a:pt x="20" y="72"/>
                      <a:pt x="15" y="72"/>
                      <a:pt x="15" y="72"/>
                    </a:cubicBezTo>
                    <a:cubicBezTo>
                      <a:pt x="14" y="72"/>
                      <a:pt x="14" y="73"/>
                      <a:pt x="13" y="73"/>
                    </a:cubicBezTo>
                    <a:cubicBezTo>
                      <a:pt x="12" y="73"/>
                      <a:pt x="11" y="73"/>
                      <a:pt x="10" y="73"/>
                    </a:cubicBezTo>
                    <a:cubicBezTo>
                      <a:pt x="8" y="72"/>
                      <a:pt x="7" y="73"/>
                      <a:pt x="9" y="74"/>
                    </a:cubicBezTo>
                    <a:cubicBezTo>
                      <a:pt x="10" y="74"/>
                      <a:pt x="12" y="74"/>
                      <a:pt x="12" y="76"/>
                    </a:cubicBezTo>
                    <a:cubicBezTo>
                      <a:pt x="12" y="76"/>
                      <a:pt x="11" y="78"/>
                      <a:pt x="11" y="77"/>
                    </a:cubicBezTo>
                    <a:cubicBezTo>
                      <a:pt x="10" y="77"/>
                      <a:pt x="12" y="75"/>
                      <a:pt x="10" y="74"/>
                    </a:cubicBezTo>
                    <a:cubicBezTo>
                      <a:pt x="7" y="74"/>
                      <a:pt x="9" y="75"/>
                      <a:pt x="8" y="76"/>
                    </a:cubicBezTo>
                    <a:cubicBezTo>
                      <a:pt x="8" y="76"/>
                      <a:pt x="8" y="73"/>
                      <a:pt x="7" y="73"/>
                    </a:cubicBezTo>
                    <a:cubicBezTo>
                      <a:pt x="7" y="72"/>
                      <a:pt x="5" y="78"/>
                      <a:pt x="6" y="77"/>
                    </a:cubicBezTo>
                    <a:cubicBezTo>
                      <a:pt x="5" y="77"/>
                      <a:pt x="5" y="75"/>
                      <a:pt x="5" y="75"/>
                    </a:cubicBezTo>
                    <a:cubicBezTo>
                      <a:pt x="4" y="75"/>
                      <a:pt x="4" y="77"/>
                      <a:pt x="4" y="77"/>
                    </a:cubicBezTo>
                    <a:cubicBezTo>
                      <a:pt x="3" y="78"/>
                      <a:pt x="1" y="77"/>
                      <a:pt x="1" y="78"/>
                    </a:cubicBezTo>
                    <a:cubicBezTo>
                      <a:pt x="1" y="79"/>
                      <a:pt x="0" y="80"/>
                      <a:pt x="1" y="80"/>
                    </a:cubicBezTo>
                    <a:cubicBezTo>
                      <a:pt x="2" y="80"/>
                      <a:pt x="3" y="80"/>
                      <a:pt x="4" y="81"/>
                    </a:cubicBezTo>
                    <a:cubicBezTo>
                      <a:pt x="4" y="81"/>
                      <a:pt x="0" y="82"/>
                      <a:pt x="1" y="83"/>
                    </a:cubicBezTo>
                    <a:cubicBezTo>
                      <a:pt x="1" y="84"/>
                      <a:pt x="3" y="84"/>
                      <a:pt x="3" y="84"/>
                    </a:cubicBezTo>
                    <a:cubicBezTo>
                      <a:pt x="3" y="84"/>
                      <a:pt x="6" y="83"/>
                      <a:pt x="6" y="84"/>
                    </a:cubicBezTo>
                    <a:cubicBezTo>
                      <a:pt x="5" y="85"/>
                      <a:pt x="2" y="84"/>
                      <a:pt x="1" y="86"/>
                    </a:cubicBezTo>
                    <a:cubicBezTo>
                      <a:pt x="0" y="87"/>
                      <a:pt x="6" y="87"/>
                      <a:pt x="4" y="89"/>
                    </a:cubicBezTo>
                    <a:cubicBezTo>
                      <a:pt x="4" y="89"/>
                      <a:pt x="3" y="87"/>
                      <a:pt x="2" y="88"/>
                    </a:cubicBezTo>
                    <a:cubicBezTo>
                      <a:pt x="1" y="89"/>
                      <a:pt x="1" y="90"/>
                      <a:pt x="2" y="91"/>
                    </a:cubicBezTo>
                    <a:cubicBezTo>
                      <a:pt x="3" y="91"/>
                      <a:pt x="5" y="92"/>
                      <a:pt x="6" y="92"/>
                    </a:cubicBezTo>
                    <a:cubicBezTo>
                      <a:pt x="7" y="91"/>
                      <a:pt x="8" y="89"/>
                      <a:pt x="9" y="90"/>
                    </a:cubicBezTo>
                    <a:cubicBezTo>
                      <a:pt x="8" y="90"/>
                      <a:pt x="7" y="91"/>
                      <a:pt x="7" y="91"/>
                    </a:cubicBezTo>
                    <a:cubicBezTo>
                      <a:pt x="7" y="92"/>
                      <a:pt x="6" y="92"/>
                      <a:pt x="5" y="92"/>
                    </a:cubicBezTo>
                    <a:cubicBezTo>
                      <a:pt x="5" y="92"/>
                      <a:pt x="7" y="93"/>
                      <a:pt x="7" y="94"/>
                    </a:cubicBezTo>
                    <a:cubicBezTo>
                      <a:pt x="7" y="94"/>
                      <a:pt x="4" y="92"/>
                      <a:pt x="5" y="94"/>
                    </a:cubicBezTo>
                    <a:cubicBezTo>
                      <a:pt x="5" y="95"/>
                      <a:pt x="8" y="96"/>
                      <a:pt x="8" y="96"/>
                    </a:cubicBezTo>
                    <a:cubicBezTo>
                      <a:pt x="8" y="97"/>
                      <a:pt x="5" y="95"/>
                      <a:pt x="4" y="96"/>
                    </a:cubicBezTo>
                    <a:cubicBezTo>
                      <a:pt x="2" y="96"/>
                      <a:pt x="4" y="93"/>
                      <a:pt x="3" y="93"/>
                    </a:cubicBezTo>
                    <a:cubicBezTo>
                      <a:pt x="3" y="93"/>
                      <a:pt x="1" y="95"/>
                      <a:pt x="2" y="96"/>
                    </a:cubicBezTo>
                    <a:cubicBezTo>
                      <a:pt x="3" y="96"/>
                      <a:pt x="2" y="98"/>
                      <a:pt x="2" y="98"/>
                    </a:cubicBezTo>
                    <a:cubicBezTo>
                      <a:pt x="3" y="99"/>
                      <a:pt x="4" y="97"/>
                      <a:pt x="5" y="96"/>
                    </a:cubicBezTo>
                    <a:cubicBezTo>
                      <a:pt x="5" y="96"/>
                      <a:pt x="5" y="97"/>
                      <a:pt x="5" y="97"/>
                    </a:cubicBezTo>
                    <a:cubicBezTo>
                      <a:pt x="6" y="97"/>
                      <a:pt x="6" y="96"/>
                      <a:pt x="7" y="96"/>
                    </a:cubicBezTo>
                    <a:cubicBezTo>
                      <a:pt x="7" y="96"/>
                      <a:pt x="7" y="98"/>
                      <a:pt x="6" y="98"/>
                    </a:cubicBezTo>
                    <a:cubicBezTo>
                      <a:pt x="4" y="99"/>
                      <a:pt x="8" y="101"/>
                      <a:pt x="8" y="100"/>
                    </a:cubicBezTo>
                    <a:cubicBezTo>
                      <a:pt x="8" y="102"/>
                      <a:pt x="1" y="100"/>
                      <a:pt x="5" y="103"/>
                    </a:cubicBezTo>
                    <a:cubicBezTo>
                      <a:pt x="7" y="104"/>
                      <a:pt x="8" y="105"/>
                      <a:pt x="10" y="105"/>
                    </a:cubicBezTo>
                    <a:cubicBezTo>
                      <a:pt x="10" y="105"/>
                      <a:pt x="13" y="107"/>
                      <a:pt x="14" y="107"/>
                    </a:cubicBezTo>
                    <a:cubicBezTo>
                      <a:pt x="17" y="107"/>
                      <a:pt x="21" y="104"/>
                      <a:pt x="23" y="102"/>
                    </a:cubicBezTo>
                    <a:cubicBezTo>
                      <a:pt x="24" y="100"/>
                      <a:pt x="25" y="100"/>
                      <a:pt x="27" y="99"/>
                    </a:cubicBezTo>
                    <a:cubicBezTo>
                      <a:pt x="28" y="98"/>
                      <a:pt x="28" y="95"/>
                      <a:pt x="29" y="95"/>
                    </a:cubicBezTo>
                    <a:cubicBezTo>
                      <a:pt x="29" y="95"/>
                      <a:pt x="29" y="98"/>
                      <a:pt x="30" y="98"/>
                    </a:cubicBezTo>
                    <a:cubicBezTo>
                      <a:pt x="32" y="99"/>
                      <a:pt x="31" y="99"/>
                      <a:pt x="31" y="100"/>
                    </a:cubicBezTo>
                    <a:cubicBezTo>
                      <a:pt x="32" y="100"/>
                      <a:pt x="33" y="100"/>
                      <a:pt x="34" y="101"/>
                    </a:cubicBezTo>
                    <a:cubicBezTo>
                      <a:pt x="34" y="102"/>
                      <a:pt x="33" y="100"/>
                      <a:pt x="34" y="101"/>
                    </a:cubicBezTo>
                    <a:close/>
                  </a:path>
                </a:pathLst>
              </a:custGeom>
              <a:solidFill>
                <a:schemeClr val="accent2"/>
              </a:solid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452" name="Freeform 720">
                <a:extLst>
                  <a:ext uri="{FF2B5EF4-FFF2-40B4-BE49-F238E27FC236}">
                    <a16:creationId xmlns:a16="http://schemas.microsoft.com/office/drawing/2014/main" id="{5A867159-5C25-CC4B-B9A6-B0D43E94D813}"/>
                  </a:ext>
                </a:extLst>
              </p:cNvPr>
              <p:cNvSpPr>
                <a:spLocks noEditPoints="1"/>
              </p:cNvSpPr>
              <p:nvPr/>
            </p:nvSpPr>
            <p:spPr bwMode="auto">
              <a:xfrm>
                <a:off x="6474394" y="2183123"/>
                <a:ext cx="3782836" cy="1318816"/>
              </a:xfrm>
              <a:custGeom>
                <a:avLst/>
                <a:gdLst>
                  <a:gd name="T0" fmla="*/ 785 w 810"/>
                  <a:gd name="T1" fmla="*/ 109 h 282"/>
                  <a:gd name="T2" fmla="*/ 725 w 810"/>
                  <a:gd name="T3" fmla="*/ 77 h 282"/>
                  <a:gd name="T4" fmla="*/ 665 w 810"/>
                  <a:gd name="T5" fmla="*/ 80 h 282"/>
                  <a:gd name="T6" fmla="*/ 607 w 810"/>
                  <a:gd name="T7" fmla="*/ 65 h 282"/>
                  <a:gd name="T8" fmla="*/ 578 w 810"/>
                  <a:gd name="T9" fmla="*/ 56 h 282"/>
                  <a:gd name="T10" fmla="*/ 555 w 810"/>
                  <a:gd name="T11" fmla="*/ 61 h 282"/>
                  <a:gd name="T12" fmla="*/ 521 w 810"/>
                  <a:gd name="T13" fmla="*/ 59 h 282"/>
                  <a:gd name="T14" fmla="*/ 495 w 810"/>
                  <a:gd name="T15" fmla="*/ 44 h 282"/>
                  <a:gd name="T16" fmla="*/ 469 w 810"/>
                  <a:gd name="T17" fmla="*/ 49 h 282"/>
                  <a:gd name="T18" fmla="*/ 423 w 810"/>
                  <a:gd name="T19" fmla="*/ 43 h 282"/>
                  <a:gd name="T20" fmla="*/ 383 w 810"/>
                  <a:gd name="T21" fmla="*/ 50 h 282"/>
                  <a:gd name="T22" fmla="*/ 423 w 810"/>
                  <a:gd name="T23" fmla="*/ 17 h 282"/>
                  <a:gd name="T24" fmla="*/ 378 w 810"/>
                  <a:gd name="T25" fmla="*/ 7 h 282"/>
                  <a:gd name="T26" fmla="*/ 355 w 810"/>
                  <a:gd name="T27" fmla="*/ 17 h 282"/>
                  <a:gd name="T28" fmla="*/ 320 w 810"/>
                  <a:gd name="T29" fmla="*/ 22 h 282"/>
                  <a:gd name="T30" fmla="*/ 297 w 810"/>
                  <a:gd name="T31" fmla="*/ 32 h 282"/>
                  <a:gd name="T32" fmla="*/ 269 w 810"/>
                  <a:gd name="T33" fmla="*/ 49 h 282"/>
                  <a:gd name="T34" fmla="*/ 247 w 810"/>
                  <a:gd name="T35" fmla="*/ 58 h 282"/>
                  <a:gd name="T36" fmla="*/ 242 w 810"/>
                  <a:gd name="T37" fmla="*/ 50 h 282"/>
                  <a:gd name="T38" fmla="*/ 259 w 810"/>
                  <a:gd name="T39" fmla="*/ 97 h 282"/>
                  <a:gd name="T40" fmla="*/ 227 w 810"/>
                  <a:gd name="T41" fmla="*/ 107 h 282"/>
                  <a:gd name="T42" fmla="*/ 231 w 810"/>
                  <a:gd name="T43" fmla="*/ 88 h 282"/>
                  <a:gd name="T44" fmla="*/ 206 w 810"/>
                  <a:gd name="T45" fmla="*/ 60 h 282"/>
                  <a:gd name="T46" fmla="*/ 191 w 810"/>
                  <a:gd name="T47" fmla="*/ 83 h 282"/>
                  <a:gd name="T48" fmla="*/ 131 w 810"/>
                  <a:gd name="T49" fmla="*/ 90 h 282"/>
                  <a:gd name="T50" fmla="*/ 92 w 810"/>
                  <a:gd name="T51" fmla="*/ 100 h 282"/>
                  <a:gd name="T52" fmla="*/ 84 w 810"/>
                  <a:gd name="T53" fmla="*/ 107 h 282"/>
                  <a:gd name="T54" fmla="*/ 53 w 810"/>
                  <a:gd name="T55" fmla="*/ 120 h 282"/>
                  <a:gd name="T56" fmla="*/ 31 w 810"/>
                  <a:gd name="T57" fmla="*/ 102 h 282"/>
                  <a:gd name="T58" fmla="*/ 29 w 810"/>
                  <a:gd name="T59" fmla="*/ 84 h 282"/>
                  <a:gd name="T60" fmla="*/ 5 w 810"/>
                  <a:gd name="T61" fmla="*/ 88 h 282"/>
                  <a:gd name="T62" fmla="*/ 7 w 810"/>
                  <a:gd name="T63" fmla="*/ 152 h 282"/>
                  <a:gd name="T64" fmla="*/ 16 w 810"/>
                  <a:gd name="T65" fmla="*/ 187 h 282"/>
                  <a:gd name="T66" fmla="*/ 40 w 810"/>
                  <a:gd name="T67" fmla="*/ 223 h 282"/>
                  <a:gd name="T68" fmla="*/ 53 w 810"/>
                  <a:gd name="T69" fmla="*/ 244 h 282"/>
                  <a:gd name="T70" fmla="*/ 82 w 810"/>
                  <a:gd name="T71" fmla="*/ 272 h 282"/>
                  <a:gd name="T72" fmla="*/ 109 w 810"/>
                  <a:gd name="T73" fmla="*/ 250 h 282"/>
                  <a:gd name="T74" fmla="*/ 108 w 810"/>
                  <a:gd name="T75" fmla="*/ 222 h 282"/>
                  <a:gd name="T76" fmla="*/ 160 w 810"/>
                  <a:gd name="T77" fmla="*/ 223 h 282"/>
                  <a:gd name="T78" fmla="*/ 196 w 810"/>
                  <a:gd name="T79" fmla="*/ 196 h 282"/>
                  <a:gd name="T80" fmla="*/ 252 w 810"/>
                  <a:gd name="T81" fmla="*/ 204 h 282"/>
                  <a:gd name="T82" fmla="*/ 331 w 810"/>
                  <a:gd name="T83" fmla="*/ 226 h 282"/>
                  <a:gd name="T84" fmla="*/ 415 w 810"/>
                  <a:gd name="T85" fmla="*/ 231 h 282"/>
                  <a:gd name="T86" fmla="*/ 483 w 810"/>
                  <a:gd name="T87" fmla="*/ 207 h 282"/>
                  <a:gd name="T88" fmla="*/ 521 w 810"/>
                  <a:gd name="T89" fmla="*/ 258 h 282"/>
                  <a:gd name="T90" fmla="*/ 558 w 810"/>
                  <a:gd name="T91" fmla="*/ 226 h 282"/>
                  <a:gd name="T92" fmla="*/ 543 w 810"/>
                  <a:gd name="T93" fmla="*/ 199 h 282"/>
                  <a:gd name="T94" fmla="*/ 591 w 810"/>
                  <a:gd name="T95" fmla="*/ 162 h 282"/>
                  <a:gd name="T96" fmla="*/ 627 w 810"/>
                  <a:gd name="T97" fmla="*/ 165 h 282"/>
                  <a:gd name="T98" fmla="*/ 657 w 810"/>
                  <a:gd name="T99" fmla="*/ 153 h 282"/>
                  <a:gd name="T100" fmla="*/ 669 w 810"/>
                  <a:gd name="T101" fmla="*/ 154 h 282"/>
                  <a:gd name="T102" fmla="*/ 649 w 810"/>
                  <a:gd name="T103" fmla="*/ 210 h 282"/>
                  <a:gd name="T104" fmla="*/ 667 w 810"/>
                  <a:gd name="T105" fmla="*/ 171 h 282"/>
                  <a:gd name="T106" fmla="*/ 710 w 810"/>
                  <a:gd name="T107" fmla="*/ 156 h 282"/>
                  <a:gd name="T108" fmla="*/ 738 w 810"/>
                  <a:gd name="T109" fmla="*/ 121 h 282"/>
                  <a:gd name="T110" fmla="*/ 765 w 810"/>
                  <a:gd name="T111" fmla="*/ 116 h 282"/>
                  <a:gd name="T112" fmla="*/ 802 w 810"/>
                  <a:gd name="T113" fmla="*/ 115 h 282"/>
                  <a:gd name="T114" fmla="*/ 388 w 810"/>
                  <a:gd name="T115" fmla="*/ 2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10" h="282">
                    <a:moveTo>
                      <a:pt x="808" y="111"/>
                    </a:moveTo>
                    <a:cubicBezTo>
                      <a:pt x="806" y="109"/>
                      <a:pt x="803" y="108"/>
                      <a:pt x="801" y="106"/>
                    </a:cubicBezTo>
                    <a:cubicBezTo>
                      <a:pt x="800" y="105"/>
                      <a:pt x="799" y="104"/>
                      <a:pt x="797" y="103"/>
                    </a:cubicBezTo>
                    <a:cubicBezTo>
                      <a:pt x="796" y="103"/>
                      <a:pt x="794" y="103"/>
                      <a:pt x="793" y="102"/>
                    </a:cubicBezTo>
                    <a:cubicBezTo>
                      <a:pt x="793" y="103"/>
                      <a:pt x="794" y="103"/>
                      <a:pt x="794" y="103"/>
                    </a:cubicBezTo>
                    <a:cubicBezTo>
                      <a:pt x="795" y="103"/>
                      <a:pt x="792" y="104"/>
                      <a:pt x="791" y="103"/>
                    </a:cubicBezTo>
                    <a:cubicBezTo>
                      <a:pt x="791" y="103"/>
                      <a:pt x="792" y="103"/>
                      <a:pt x="792" y="102"/>
                    </a:cubicBezTo>
                    <a:cubicBezTo>
                      <a:pt x="791" y="101"/>
                      <a:pt x="786" y="103"/>
                      <a:pt x="785" y="102"/>
                    </a:cubicBezTo>
                    <a:cubicBezTo>
                      <a:pt x="787" y="103"/>
                      <a:pt x="787" y="103"/>
                      <a:pt x="787" y="106"/>
                    </a:cubicBezTo>
                    <a:cubicBezTo>
                      <a:pt x="786" y="107"/>
                      <a:pt x="788" y="109"/>
                      <a:pt x="788" y="109"/>
                    </a:cubicBezTo>
                    <a:cubicBezTo>
                      <a:pt x="787" y="109"/>
                      <a:pt x="787" y="108"/>
                      <a:pt x="787" y="108"/>
                    </a:cubicBezTo>
                    <a:cubicBezTo>
                      <a:pt x="786" y="107"/>
                      <a:pt x="786" y="109"/>
                      <a:pt x="785" y="109"/>
                    </a:cubicBezTo>
                    <a:cubicBezTo>
                      <a:pt x="785" y="109"/>
                      <a:pt x="783" y="105"/>
                      <a:pt x="783" y="105"/>
                    </a:cubicBezTo>
                    <a:cubicBezTo>
                      <a:pt x="783" y="104"/>
                      <a:pt x="783" y="104"/>
                      <a:pt x="783" y="104"/>
                    </a:cubicBezTo>
                    <a:cubicBezTo>
                      <a:pt x="783" y="103"/>
                      <a:pt x="782" y="102"/>
                      <a:pt x="783" y="101"/>
                    </a:cubicBezTo>
                    <a:cubicBezTo>
                      <a:pt x="784" y="99"/>
                      <a:pt x="782" y="100"/>
                      <a:pt x="781" y="99"/>
                    </a:cubicBezTo>
                    <a:cubicBezTo>
                      <a:pt x="781" y="98"/>
                      <a:pt x="779" y="97"/>
                      <a:pt x="778" y="97"/>
                    </a:cubicBezTo>
                    <a:cubicBezTo>
                      <a:pt x="771" y="93"/>
                      <a:pt x="765" y="89"/>
                      <a:pt x="758" y="87"/>
                    </a:cubicBezTo>
                    <a:cubicBezTo>
                      <a:pt x="756" y="86"/>
                      <a:pt x="755" y="85"/>
                      <a:pt x="754" y="84"/>
                    </a:cubicBezTo>
                    <a:cubicBezTo>
                      <a:pt x="753" y="83"/>
                      <a:pt x="751" y="82"/>
                      <a:pt x="749" y="82"/>
                    </a:cubicBezTo>
                    <a:cubicBezTo>
                      <a:pt x="746" y="81"/>
                      <a:pt x="743" y="80"/>
                      <a:pt x="739" y="78"/>
                    </a:cubicBezTo>
                    <a:cubicBezTo>
                      <a:pt x="736" y="78"/>
                      <a:pt x="732" y="78"/>
                      <a:pt x="730" y="78"/>
                    </a:cubicBezTo>
                    <a:cubicBezTo>
                      <a:pt x="728" y="78"/>
                      <a:pt x="727" y="78"/>
                      <a:pt x="726" y="78"/>
                    </a:cubicBezTo>
                    <a:cubicBezTo>
                      <a:pt x="726" y="78"/>
                      <a:pt x="725" y="77"/>
                      <a:pt x="725" y="77"/>
                    </a:cubicBezTo>
                    <a:cubicBezTo>
                      <a:pt x="724" y="78"/>
                      <a:pt x="724" y="79"/>
                      <a:pt x="723" y="78"/>
                    </a:cubicBezTo>
                    <a:cubicBezTo>
                      <a:pt x="720" y="78"/>
                      <a:pt x="717" y="77"/>
                      <a:pt x="714" y="76"/>
                    </a:cubicBezTo>
                    <a:cubicBezTo>
                      <a:pt x="713" y="76"/>
                      <a:pt x="710" y="75"/>
                      <a:pt x="710" y="77"/>
                    </a:cubicBezTo>
                    <a:cubicBezTo>
                      <a:pt x="709" y="79"/>
                      <a:pt x="708" y="79"/>
                      <a:pt x="710" y="80"/>
                    </a:cubicBezTo>
                    <a:cubicBezTo>
                      <a:pt x="712" y="82"/>
                      <a:pt x="714" y="86"/>
                      <a:pt x="709" y="87"/>
                    </a:cubicBezTo>
                    <a:cubicBezTo>
                      <a:pt x="708" y="88"/>
                      <a:pt x="705" y="88"/>
                      <a:pt x="704" y="86"/>
                    </a:cubicBezTo>
                    <a:cubicBezTo>
                      <a:pt x="703" y="85"/>
                      <a:pt x="703" y="84"/>
                      <a:pt x="700" y="84"/>
                    </a:cubicBezTo>
                    <a:cubicBezTo>
                      <a:pt x="697" y="83"/>
                      <a:pt x="699" y="82"/>
                      <a:pt x="698" y="81"/>
                    </a:cubicBezTo>
                    <a:cubicBezTo>
                      <a:pt x="698" y="80"/>
                      <a:pt x="695" y="79"/>
                      <a:pt x="694" y="80"/>
                    </a:cubicBezTo>
                    <a:cubicBezTo>
                      <a:pt x="691" y="83"/>
                      <a:pt x="686" y="80"/>
                      <a:pt x="682" y="80"/>
                    </a:cubicBezTo>
                    <a:cubicBezTo>
                      <a:pt x="678" y="80"/>
                      <a:pt x="674" y="79"/>
                      <a:pt x="670" y="79"/>
                    </a:cubicBezTo>
                    <a:cubicBezTo>
                      <a:pt x="668" y="79"/>
                      <a:pt x="667" y="79"/>
                      <a:pt x="665" y="80"/>
                    </a:cubicBezTo>
                    <a:cubicBezTo>
                      <a:pt x="663" y="81"/>
                      <a:pt x="664" y="84"/>
                      <a:pt x="664" y="86"/>
                    </a:cubicBezTo>
                    <a:cubicBezTo>
                      <a:pt x="664" y="86"/>
                      <a:pt x="664" y="86"/>
                      <a:pt x="664" y="86"/>
                    </a:cubicBezTo>
                    <a:cubicBezTo>
                      <a:pt x="663" y="86"/>
                      <a:pt x="662" y="81"/>
                      <a:pt x="661" y="80"/>
                    </a:cubicBezTo>
                    <a:cubicBezTo>
                      <a:pt x="660" y="80"/>
                      <a:pt x="656" y="80"/>
                      <a:pt x="655" y="78"/>
                    </a:cubicBezTo>
                    <a:cubicBezTo>
                      <a:pt x="655" y="75"/>
                      <a:pt x="659" y="74"/>
                      <a:pt x="655" y="71"/>
                    </a:cubicBezTo>
                    <a:cubicBezTo>
                      <a:pt x="653" y="70"/>
                      <a:pt x="651" y="69"/>
                      <a:pt x="648" y="68"/>
                    </a:cubicBezTo>
                    <a:cubicBezTo>
                      <a:pt x="642" y="66"/>
                      <a:pt x="635" y="68"/>
                      <a:pt x="629" y="69"/>
                    </a:cubicBezTo>
                    <a:cubicBezTo>
                      <a:pt x="626" y="69"/>
                      <a:pt x="623" y="69"/>
                      <a:pt x="619" y="69"/>
                    </a:cubicBezTo>
                    <a:cubicBezTo>
                      <a:pt x="618" y="69"/>
                      <a:pt x="618" y="69"/>
                      <a:pt x="617" y="69"/>
                    </a:cubicBezTo>
                    <a:cubicBezTo>
                      <a:pt x="615" y="68"/>
                      <a:pt x="617" y="68"/>
                      <a:pt x="618" y="67"/>
                    </a:cubicBezTo>
                    <a:cubicBezTo>
                      <a:pt x="618" y="66"/>
                      <a:pt x="613" y="65"/>
                      <a:pt x="613" y="65"/>
                    </a:cubicBezTo>
                    <a:cubicBezTo>
                      <a:pt x="612" y="64"/>
                      <a:pt x="608" y="65"/>
                      <a:pt x="607" y="65"/>
                    </a:cubicBezTo>
                    <a:cubicBezTo>
                      <a:pt x="607" y="65"/>
                      <a:pt x="611" y="64"/>
                      <a:pt x="610" y="63"/>
                    </a:cubicBezTo>
                    <a:cubicBezTo>
                      <a:pt x="609" y="63"/>
                      <a:pt x="608" y="64"/>
                      <a:pt x="607" y="64"/>
                    </a:cubicBezTo>
                    <a:cubicBezTo>
                      <a:pt x="606" y="63"/>
                      <a:pt x="604" y="62"/>
                      <a:pt x="604" y="62"/>
                    </a:cubicBezTo>
                    <a:cubicBezTo>
                      <a:pt x="603" y="62"/>
                      <a:pt x="600" y="60"/>
                      <a:pt x="602" y="60"/>
                    </a:cubicBezTo>
                    <a:cubicBezTo>
                      <a:pt x="603" y="60"/>
                      <a:pt x="605" y="60"/>
                      <a:pt x="606" y="60"/>
                    </a:cubicBezTo>
                    <a:cubicBezTo>
                      <a:pt x="609" y="60"/>
                      <a:pt x="605" y="57"/>
                      <a:pt x="604" y="57"/>
                    </a:cubicBezTo>
                    <a:cubicBezTo>
                      <a:pt x="602" y="55"/>
                      <a:pt x="597" y="56"/>
                      <a:pt x="594" y="55"/>
                    </a:cubicBezTo>
                    <a:cubicBezTo>
                      <a:pt x="592" y="55"/>
                      <a:pt x="591" y="57"/>
                      <a:pt x="589" y="59"/>
                    </a:cubicBezTo>
                    <a:cubicBezTo>
                      <a:pt x="589" y="59"/>
                      <a:pt x="582" y="63"/>
                      <a:pt x="582" y="60"/>
                    </a:cubicBezTo>
                    <a:cubicBezTo>
                      <a:pt x="583" y="58"/>
                      <a:pt x="584" y="60"/>
                      <a:pt x="586" y="59"/>
                    </a:cubicBezTo>
                    <a:cubicBezTo>
                      <a:pt x="586" y="59"/>
                      <a:pt x="585" y="56"/>
                      <a:pt x="584" y="56"/>
                    </a:cubicBezTo>
                    <a:cubicBezTo>
                      <a:pt x="584" y="56"/>
                      <a:pt x="578" y="56"/>
                      <a:pt x="578" y="56"/>
                    </a:cubicBezTo>
                    <a:cubicBezTo>
                      <a:pt x="579" y="55"/>
                      <a:pt x="581" y="54"/>
                      <a:pt x="583" y="54"/>
                    </a:cubicBezTo>
                    <a:cubicBezTo>
                      <a:pt x="584" y="55"/>
                      <a:pt x="591" y="55"/>
                      <a:pt x="591" y="55"/>
                    </a:cubicBezTo>
                    <a:cubicBezTo>
                      <a:pt x="591" y="54"/>
                      <a:pt x="585" y="54"/>
                      <a:pt x="584" y="53"/>
                    </a:cubicBezTo>
                    <a:cubicBezTo>
                      <a:pt x="582" y="53"/>
                      <a:pt x="580" y="53"/>
                      <a:pt x="578" y="53"/>
                    </a:cubicBezTo>
                    <a:cubicBezTo>
                      <a:pt x="574" y="52"/>
                      <a:pt x="570" y="52"/>
                      <a:pt x="566" y="51"/>
                    </a:cubicBezTo>
                    <a:cubicBezTo>
                      <a:pt x="565" y="51"/>
                      <a:pt x="561" y="50"/>
                      <a:pt x="561" y="50"/>
                    </a:cubicBezTo>
                    <a:cubicBezTo>
                      <a:pt x="561" y="51"/>
                      <a:pt x="562" y="52"/>
                      <a:pt x="561" y="52"/>
                    </a:cubicBezTo>
                    <a:cubicBezTo>
                      <a:pt x="560" y="53"/>
                      <a:pt x="559" y="53"/>
                      <a:pt x="558" y="53"/>
                    </a:cubicBezTo>
                    <a:cubicBezTo>
                      <a:pt x="557" y="53"/>
                      <a:pt x="552" y="54"/>
                      <a:pt x="553" y="56"/>
                    </a:cubicBezTo>
                    <a:cubicBezTo>
                      <a:pt x="554" y="58"/>
                      <a:pt x="556" y="55"/>
                      <a:pt x="557" y="56"/>
                    </a:cubicBezTo>
                    <a:cubicBezTo>
                      <a:pt x="557" y="56"/>
                      <a:pt x="554" y="57"/>
                      <a:pt x="555" y="59"/>
                    </a:cubicBezTo>
                    <a:cubicBezTo>
                      <a:pt x="556" y="59"/>
                      <a:pt x="555" y="60"/>
                      <a:pt x="555" y="61"/>
                    </a:cubicBezTo>
                    <a:cubicBezTo>
                      <a:pt x="556" y="61"/>
                      <a:pt x="557" y="62"/>
                      <a:pt x="557" y="63"/>
                    </a:cubicBezTo>
                    <a:cubicBezTo>
                      <a:pt x="557" y="63"/>
                      <a:pt x="553" y="63"/>
                      <a:pt x="552" y="63"/>
                    </a:cubicBezTo>
                    <a:cubicBezTo>
                      <a:pt x="550" y="63"/>
                      <a:pt x="552" y="62"/>
                      <a:pt x="552" y="62"/>
                    </a:cubicBezTo>
                    <a:cubicBezTo>
                      <a:pt x="551" y="61"/>
                      <a:pt x="548" y="62"/>
                      <a:pt x="548" y="62"/>
                    </a:cubicBezTo>
                    <a:cubicBezTo>
                      <a:pt x="546" y="63"/>
                      <a:pt x="544" y="62"/>
                      <a:pt x="543" y="62"/>
                    </a:cubicBezTo>
                    <a:cubicBezTo>
                      <a:pt x="542" y="62"/>
                      <a:pt x="546" y="63"/>
                      <a:pt x="546" y="63"/>
                    </a:cubicBezTo>
                    <a:cubicBezTo>
                      <a:pt x="549" y="64"/>
                      <a:pt x="546" y="66"/>
                      <a:pt x="545" y="65"/>
                    </a:cubicBezTo>
                    <a:cubicBezTo>
                      <a:pt x="544" y="65"/>
                      <a:pt x="544" y="64"/>
                      <a:pt x="544" y="63"/>
                    </a:cubicBezTo>
                    <a:cubicBezTo>
                      <a:pt x="543" y="63"/>
                      <a:pt x="542" y="63"/>
                      <a:pt x="541" y="63"/>
                    </a:cubicBezTo>
                    <a:cubicBezTo>
                      <a:pt x="539" y="62"/>
                      <a:pt x="537" y="61"/>
                      <a:pt x="534" y="62"/>
                    </a:cubicBezTo>
                    <a:cubicBezTo>
                      <a:pt x="531" y="62"/>
                      <a:pt x="529" y="65"/>
                      <a:pt x="526" y="63"/>
                    </a:cubicBezTo>
                    <a:cubicBezTo>
                      <a:pt x="524" y="62"/>
                      <a:pt x="522" y="61"/>
                      <a:pt x="521" y="59"/>
                    </a:cubicBezTo>
                    <a:cubicBezTo>
                      <a:pt x="520" y="58"/>
                      <a:pt x="518" y="62"/>
                      <a:pt x="517" y="62"/>
                    </a:cubicBezTo>
                    <a:cubicBezTo>
                      <a:pt x="516" y="64"/>
                      <a:pt x="515" y="70"/>
                      <a:pt x="512" y="69"/>
                    </a:cubicBezTo>
                    <a:cubicBezTo>
                      <a:pt x="510" y="68"/>
                      <a:pt x="508" y="68"/>
                      <a:pt x="506" y="66"/>
                    </a:cubicBezTo>
                    <a:cubicBezTo>
                      <a:pt x="505" y="65"/>
                      <a:pt x="503" y="63"/>
                      <a:pt x="502" y="62"/>
                    </a:cubicBezTo>
                    <a:cubicBezTo>
                      <a:pt x="501" y="60"/>
                      <a:pt x="499" y="59"/>
                      <a:pt x="498" y="58"/>
                    </a:cubicBezTo>
                    <a:cubicBezTo>
                      <a:pt x="496" y="56"/>
                      <a:pt x="500" y="57"/>
                      <a:pt x="501" y="57"/>
                    </a:cubicBezTo>
                    <a:cubicBezTo>
                      <a:pt x="502" y="57"/>
                      <a:pt x="504" y="56"/>
                      <a:pt x="504" y="55"/>
                    </a:cubicBezTo>
                    <a:cubicBezTo>
                      <a:pt x="504" y="55"/>
                      <a:pt x="499" y="52"/>
                      <a:pt x="499" y="52"/>
                    </a:cubicBezTo>
                    <a:cubicBezTo>
                      <a:pt x="499" y="52"/>
                      <a:pt x="502" y="52"/>
                      <a:pt x="502" y="51"/>
                    </a:cubicBezTo>
                    <a:cubicBezTo>
                      <a:pt x="501" y="50"/>
                      <a:pt x="499" y="50"/>
                      <a:pt x="499" y="50"/>
                    </a:cubicBezTo>
                    <a:cubicBezTo>
                      <a:pt x="499" y="48"/>
                      <a:pt x="504" y="47"/>
                      <a:pt x="499" y="46"/>
                    </a:cubicBezTo>
                    <a:cubicBezTo>
                      <a:pt x="498" y="46"/>
                      <a:pt x="497" y="44"/>
                      <a:pt x="495" y="44"/>
                    </a:cubicBezTo>
                    <a:cubicBezTo>
                      <a:pt x="494" y="44"/>
                      <a:pt x="492" y="43"/>
                      <a:pt x="491" y="44"/>
                    </a:cubicBezTo>
                    <a:cubicBezTo>
                      <a:pt x="490" y="44"/>
                      <a:pt x="490" y="45"/>
                      <a:pt x="489" y="45"/>
                    </a:cubicBezTo>
                    <a:cubicBezTo>
                      <a:pt x="488" y="44"/>
                      <a:pt x="488" y="44"/>
                      <a:pt x="487" y="44"/>
                    </a:cubicBezTo>
                    <a:cubicBezTo>
                      <a:pt x="486" y="44"/>
                      <a:pt x="484" y="44"/>
                      <a:pt x="483" y="43"/>
                    </a:cubicBezTo>
                    <a:cubicBezTo>
                      <a:pt x="482" y="43"/>
                      <a:pt x="481" y="43"/>
                      <a:pt x="480" y="41"/>
                    </a:cubicBezTo>
                    <a:cubicBezTo>
                      <a:pt x="479" y="41"/>
                      <a:pt x="480" y="40"/>
                      <a:pt x="478" y="41"/>
                    </a:cubicBezTo>
                    <a:cubicBezTo>
                      <a:pt x="478" y="41"/>
                      <a:pt x="477" y="42"/>
                      <a:pt x="476" y="42"/>
                    </a:cubicBezTo>
                    <a:cubicBezTo>
                      <a:pt x="475" y="42"/>
                      <a:pt x="475" y="41"/>
                      <a:pt x="474" y="42"/>
                    </a:cubicBezTo>
                    <a:cubicBezTo>
                      <a:pt x="474" y="43"/>
                      <a:pt x="473" y="44"/>
                      <a:pt x="473" y="45"/>
                    </a:cubicBezTo>
                    <a:cubicBezTo>
                      <a:pt x="473" y="46"/>
                      <a:pt x="475" y="46"/>
                      <a:pt x="474" y="47"/>
                    </a:cubicBezTo>
                    <a:cubicBezTo>
                      <a:pt x="473" y="48"/>
                      <a:pt x="474" y="48"/>
                      <a:pt x="473" y="48"/>
                    </a:cubicBezTo>
                    <a:cubicBezTo>
                      <a:pt x="472" y="48"/>
                      <a:pt x="470" y="48"/>
                      <a:pt x="469" y="49"/>
                    </a:cubicBezTo>
                    <a:cubicBezTo>
                      <a:pt x="470" y="48"/>
                      <a:pt x="473" y="50"/>
                      <a:pt x="473" y="50"/>
                    </a:cubicBezTo>
                    <a:cubicBezTo>
                      <a:pt x="472" y="51"/>
                      <a:pt x="469" y="49"/>
                      <a:pt x="467" y="49"/>
                    </a:cubicBezTo>
                    <a:cubicBezTo>
                      <a:pt x="465" y="49"/>
                      <a:pt x="462" y="49"/>
                      <a:pt x="459" y="49"/>
                    </a:cubicBezTo>
                    <a:cubicBezTo>
                      <a:pt x="458" y="49"/>
                      <a:pt x="458" y="48"/>
                      <a:pt x="457" y="48"/>
                    </a:cubicBezTo>
                    <a:cubicBezTo>
                      <a:pt x="456" y="47"/>
                      <a:pt x="453" y="48"/>
                      <a:pt x="452" y="48"/>
                    </a:cubicBezTo>
                    <a:cubicBezTo>
                      <a:pt x="451" y="47"/>
                      <a:pt x="449" y="47"/>
                      <a:pt x="448" y="46"/>
                    </a:cubicBezTo>
                    <a:cubicBezTo>
                      <a:pt x="448" y="45"/>
                      <a:pt x="450" y="45"/>
                      <a:pt x="450" y="44"/>
                    </a:cubicBezTo>
                    <a:cubicBezTo>
                      <a:pt x="451" y="43"/>
                      <a:pt x="442" y="43"/>
                      <a:pt x="441" y="43"/>
                    </a:cubicBezTo>
                    <a:cubicBezTo>
                      <a:pt x="436" y="42"/>
                      <a:pt x="432" y="43"/>
                      <a:pt x="427" y="43"/>
                    </a:cubicBezTo>
                    <a:cubicBezTo>
                      <a:pt x="424" y="43"/>
                      <a:pt x="425" y="43"/>
                      <a:pt x="426" y="45"/>
                    </a:cubicBezTo>
                    <a:cubicBezTo>
                      <a:pt x="426" y="46"/>
                      <a:pt x="424" y="45"/>
                      <a:pt x="424" y="45"/>
                    </a:cubicBezTo>
                    <a:cubicBezTo>
                      <a:pt x="422" y="45"/>
                      <a:pt x="423" y="44"/>
                      <a:pt x="423" y="43"/>
                    </a:cubicBezTo>
                    <a:cubicBezTo>
                      <a:pt x="423" y="41"/>
                      <a:pt x="422" y="38"/>
                      <a:pt x="420" y="40"/>
                    </a:cubicBezTo>
                    <a:cubicBezTo>
                      <a:pt x="420" y="42"/>
                      <a:pt x="416" y="42"/>
                      <a:pt x="414" y="41"/>
                    </a:cubicBezTo>
                    <a:cubicBezTo>
                      <a:pt x="413" y="40"/>
                      <a:pt x="415" y="38"/>
                      <a:pt x="411" y="39"/>
                    </a:cubicBezTo>
                    <a:cubicBezTo>
                      <a:pt x="410" y="39"/>
                      <a:pt x="409" y="39"/>
                      <a:pt x="408" y="39"/>
                    </a:cubicBezTo>
                    <a:cubicBezTo>
                      <a:pt x="407" y="38"/>
                      <a:pt x="406" y="39"/>
                      <a:pt x="404" y="40"/>
                    </a:cubicBezTo>
                    <a:cubicBezTo>
                      <a:pt x="402" y="42"/>
                      <a:pt x="407" y="41"/>
                      <a:pt x="407" y="42"/>
                    </a:cubicBezTo>
                    <a:cubicBezTo>
                      <a:pt x="407" y="44"/>
                      <a:pt x="403" y="43"/>
                      <a:pt x="402" y="44"/>
                    </a:cubicBezTo>
                    <a:cubicBezTo>
                      <a:pt x="401" y="45"/>
                      <a:pt x="399" y="45"/>
                      <a:pt x="397" y="46"/>
                    </a:cubicBezTo>
                    <a:cubicBezTo>
                      <a:pt x="395" y="47"/>
                      <a:pt x="393" y="47"/>
                      <a:pt x="390" y="47"/>
                    </a:cubicBezTo>
                    <a:cubicBezTo>
                      <a:pt x="388" y="47"/>
                      <a:pt x="388" y="47"/>
                      <a:pt x="387" y="49"/>
                    </a:cubicBezTo>
                    <a:cubicBezTo>
                      <a:pt x="386" y="50"/>
                      <a:pt x="382" y="51"/>
                      <a:pt x="381" y="51"/>
                    </a:cubicBezTo>
                    <a:cubicBezTo>
                      <a:pt x="381" y="50"/>
                      <a:pt x="383" y="50"/>
                      <a:pt x="383" y="50"/>
                    </a:cubicBezTo>
                    <a:cubicBezTo>
                      <a:pt x="385" y="49"/>
                      <a:pt x="385" y="47"/>
                      <a:pt x="386" y="46"/>
                    </a:cubicBezTo>
                    <a:cubicBezTo>
                      <a:pt x="387" y="44"/>
                      <a:pt x="388" y="46"/>
                      <a:pt x="389" y="45"/>
                    </a:cubicBezTo>
                    <a:cubicBezTo>
                      <a:pt x="390" y="45"/>
                      <a:pt x="390" y="44"/>
                      <a:pt x="391" y="44"/>
                    </a:cubicBezTo>
                    <a:cubicBezTo>
                      <a:pt x="394" y="42"/>
                      <a:pt x="398" y="41"/>
                      <a:pt x="401" y="39"/>
                    </a:cubicBezTo>
                    <a:cubicBezTo>
                      <a:pt x="403" y="38"/>
                      <a:pt x="405" y="37"/>
                      <a:pt x="407" y="36"/>
                    </a:cubicBezTo>
                    <a:cubicBezTo>
                      <a:pt x="411" y="33"/>
                      <a:pt x="416" y="31"/>
                      <a:pt x="420" y="29"/>
                    </a:cubicBezTo>
                    <a:cubicBezTo>
                      <a:pt x="423" y="28"/>
                      <a:pt x="426" y="26"/>
                      <a:pt x="423" y="23"/>
                    </a:cubicBezTo>
                    <a:cubicBezTo>
                      <a:pt x="422" y="22"/>
                      <a:pt x="422" y="24"/>
                      <a:pt x="421" y="23"/>
                    </a:cubicBezTo>
                    <a:cubicBezTo>
                      <a:pt x="420" y="22"/>
                      <a:pt x="419" y="22"/>
                      <a:pt x="418" y="21"/>
                    </a:cubicBezTo>
                    <a:cubicBezTo>
                      <a:pt x="418" y="20"/>
                      <a:pt x="423" y="22"/>
                      <a:pt x="423" y="22"/>
                    </a:cubicBezTo>
                    <a:cubicBezTo>
                      <a:pt x="424" y="22"/>
                      <a:pt x="427" y="22"/>
                      <a:pt x="425" y="20"/>
                    </a:cubicBezTo>
                    <a:cubicBezTo>
                      <a:pt x="424" y="19"/>
                      <a:pt x="424" y="18"/>
                      <a:pt x="423" y="17"/>
                    </a:cubicBezTo>
                    <a:cubicBezTo>
                      <a:pt x="422" y="15"/>
                      <a:pt x="421" y="19"/>
                      <a:pt x="420" y="19"/>
                    </a:cubicBezTo>
                    <a:cubicBezTo>
                      <a:pt x="420" y="18"/>
                      <a:pt x="420" y="17"/>
                      <a:pt x="420" y="17"/>
                    </a:cubicBezTo>
                    <a:cubicBezTo>
                      <a:pt x="420" y="16"/>
                      <a:pt x="420" y="16"/>
                      <a:pt x="419" y="15"/>
                    </a:cubicBezTo>
                    <a:cubicBezTo>
                      <a:pt x="419" y="14"/>
                      <a:pt x="417" y="13"/>
                      <a:pt x="416" y="13"/>
                    </a:cubicBezTo>
                    <a:cubicBezTo>
                      <a:pt x="414" y="12"/>
                      <a:pt x="413" y="12"/>
                      <a:pt x="411" y="11"/>
                    </a:cubicBezTo>
                    <a:cubicBezTo>
                      <a:pt x="409" y="11"/>
                      <a:pt x="409" y="11"/>
                      <a:pt x="406" y="12"/>
                    </a:cubicBezTo>
                    <a:cubicBezTo>
                      <a:pt x="404" y="12"/>
                      <a:pt x="397" y="9"/>
                      <a:pt x="396" y="12"/>
                    </a:cubicBezTo>
                    <a:cubicBezTo>
                      <a:pt x="395" y="13"/>
                      <a:pt x="389" y="14"/>
                      <a:pt x="388" y="13"/>
                    </a:cubicBezTo>
                    <a:cubicBezTo>
                      <a:pt x="388" y="13"/>
                      <a:pt x="394" y="9"/>
                      <a:pt x="392" y="8"/>
                    </a:cubicBezTo>
                    <a:cubicBezTo>
                      <a:pt x="392" y="8"/>
                      <a:pt x="385" y="9"/>
                      <a:pt x="384" y="8"/>
                    </a:cubicBezTo>
                    <a:cubicBezTo>
                      <a:pt x="384" y="7"/>
                      <a:pt x="386" y="7"/>
                      <a:pt x="386" y="7"/>
                    </a:cubicBezTo>
                    <a:cubicBezTo>
                      <a:pt x="386" y="6"/>
                      <a:pt x="378" y="7"/>
                      <a:pt x="378" y="7"/>
                    </a:cubicBezTo>
                    <a:cubicBezTo>
                      <a:pt x="379" y="5"/>
                      <a:pt x="383" y="6"/>
                      <a:pt x="384" y="5"/>
                    </a:cubicBezTo>
                    <a:cubicBezTo>
                      <a:pt x="385" y="4"/>
                      <a:pt x="387" y="5"/>
                      <a:pt x="386" y="4"/>
                    </a:cubicBezTo>
                    <a:cubicBezTo>
                      <a:pt x="386" y="3"/>
                      <a:pt x="386" y="2"/>
                      <a:pt x="385" y="2"/>
                    </a:cubicBezTo>
                    <a:cubicBezTo>
                      <a:pt x="382" y="2"/>
                      <a:pt x="381" y="1"/>
                      <a:pt x="378" y="1"/>
                    </a:cubicBezTo>
                    <a:cubicBezTo>
                      <a:pt x="376" y="0"/>
                      <a:pt x="374" y="1"/>
                      <a:pt x="372" y="2"/>
                    </a:cubicBezTo>
                    <a:cubicBezTo>
                      <a:pt x="368" y="3"/>
                      <a:pt x="364" y="6"/>
                      <a:pt x="362" y="8"/>
                    </a:cubicBezTo>
                    <a:cubicBezTo>
                      <a:pt x="361" y="9"/>
                      <a:pt x="361" y="9"/>
                      <a:pt x="362" y="10"/>
                    </a:cubicBezTo>
                    <a:cubicBezTo>
                      <a:pt x="363" y="10"/>
                      <a:pt x="362" y="11"/>
                      <a:pt x="362" y="12"/>
                    </a:cubicBezTo>
                    <a:cubicBezTo>
                      <a:pt x="362" y="14"/>
                      <a:pt x="366" y="13"/>
                      <a:pt x="366" y="14"/>
                    </a:cubicBezTo>
                    <a:cubicBezTo>
                      <a:pt x="366" y="13"/>
                      <a:pt x="361" y="14"/>
                      <a:pt x="360" y="14"/>
                    </a:cubicBezTo>
                    <a:cubicBezTo>
                      <a:pt x="359" y="14"/>
                      <a:pt x="353" y="13"/>
                      <a:pt x="352" y="14"/>
                    </a:cubicBezTo>
                    <a:cubicBezTo>
                      <a:pt x="352" y="13"/>
                      <a:pt x="355" y="17"/>
                      <a:pt x="355" y="17"/>
                    </a:cubicBezTo>
                    <a:cubicBezTo>
                      <a:pt x="356" y="18"/>
                      <a:pt x="351" y="16"/>
                      <a:pt x="350" y="16"/>
                    </a:cubicBezTo>
                    <a:cubicBezTo>
                      <a:pt x="349" y="16"/>
                      <a:pt x="347" y="17"/>
                      <a:pt x="345" y="18"/>
                    </a:cubicBezTo>
                    <a:cubicBezTo>
                      <a:pt x="345" y="18"/>
                      <a:pt x="345" y="18"/>
                      <a:pt x="344" y="18"/>
                    </a:cubicBezTo>
                    <a:cubicBezTo>
                      <a:pt x="342" y="18"/>
                      <a:pt x="344" y="18"/>
                      <a:pt x="343" y="17"/>
                    </a:cubicBezTo>
                    <a:cubicBezTo>
                      <a:pt x="343" y="18"/>
                      <a:pt x="338" y="20"/>
                      <a:pt x="338" y="20"/>
                    </a:cubicBezTo>
                    <a:cubicBezTo>
                      <a:pt x="338" y="19"/>
                      <a:pt x="340" y="18"/>
                      <a:pt x="340" y="18"/>
                    </a:cubicBezTo>
                    <a:cubicBezTo>
                      <a:pt x="340" y="17"/>
                      <a:pt x="335" y="18"/>
                      <a:pt x="334" y="17"/>
                    </a:cubicBezTo>
                    <a:cubicBezTo>
                      <a:pt x="334" y="17"/>
                      <a:pt x="336" y="16"/>
                      <a:pt x="336" y="16"/>
                    </a:cubicBezTo>
                    <a:cubicBezTo>
                      <a:pt x="335" y="17"/>
                      <a:pt x="330" y="18"/>
                      <a:pt x="328" y="18"/>
                    </a:cubicBezTo>
                    <a:cubicBezTo>
                      <a:pt x="323" y="19"/>
                      <a:pt x="329" y="19"/>
                      <a:pt x="330" y="20"/>
                    </a:cubicBezTo>
                    <a:cubicBezTo>
                      <a:pt x="329" y="19"/>
                      <a:pt x="324" y="21"/>
                      <a:pt x="323" y="21"/>
                    </a:cubicBezTo>
                    <a:cubicBezTo>
                      <a:pt x="322" y="21"/>
                      <a:pt x="321" y="21"/>
                      <a:pt x="320" y="22"/>
                    </a:cubicBezTo>
                    <a:cubicBezTo>
                      <a:pt x="319" y="23"/>
                      <a:pt x="317" y="22"/>
                      <a:pt x="315" y="22"/>
                    </a:cubicBezTo>
                    <a:cubicBezTo>
                      <a:pt x="314" y="22"/>
                      <a:pt x="313" y="24"/>
                      <a:pt x="311" y="24"/>
                    </a:cubicBezTo>
                    <a:cubicBezTo>
                      <a:pt x="309" y="25"/>
                      <a:pt x="308" y="24"/>
                      <a:pt x="307" y="25"/>
                    </a:cubicBezTo>
                    <a:cubicBezTo>
                      <a:pt x="306" y="26"/>
                      <a:pt x="305" y="27"/>
                      <a:pt x="304" y="27"/>
                    </a:cubicBezTo>
                    <a:cubicBezTo>
                      <a:pt x="302" y="27"/>
                      <a:pt x="300" y="27"/>
                      <a:pt x="299" y="27"/>
                    </a:cubicBezTo>
                    <a:cubicBezTo>
                      <a:pt x="299" y="27"/>
                      <a:pt x="302" y="29"/>
                      <a:pt x="302" y="29"/>
                    </a:cubicBezTo>
                    <a:cubicBezTo>
                      <a:pt x="301" y="30"/>
                      <a:pt x="295" y="30"/>
                      <a:pt x="295" y="30"/>
                    </a:cubicBezTo>
                    <a:cubicBezTo>
                      <a:pt x="295" y="30"/>
                      <a:pt x="299" y="30"/>
                      <a:pt x="299" y="30"/>
                    </a:cubicBezTo>
                    <a:cubicBezTo>
                      <a:pt x="299" y="30"/>
                      <a:pt x="297" y="30"/>
                      <a:pt x="296" y="30"/>
                    </a:cubicBezTo>
                    <a:cubicBezTo>
                      <a:pt x="297" y="30"/>
                      <a:pt x="299" y="31"/>
                      <a:pt x="299" y="31"/>
                    </a:cubicBezTo>
                    <a:cubicBezTo>
                      <a:pt x="298" y="31"/>
                      <a:pt x="298" y="31"/>
                      <a:pt x="297" y="31"/>
                    </a:cubicBezTo>
                    <a:cubicBezTo>
                      <a:pt x="298" y="31"/>
                      <a:pt x="297" y="32"/>
                      <a:pt x="297" y="32"/>
                    </a:cubicBezTo>
                    <a:cubicBezTo>
                      <a:pt x="297" y="33"/>
                      <a:pt x="294" y="32"/>
                      <a:pt x="294" y="32"/>
                    </a:cubicBezTo>
                    <a:cubicBezTo>
                      <a:pt x="294" y="33"/>
                      <a:pt x="296" y="33"/>
                      <a:pt x="296" y="34"/>
                    </a:cubicBezTo>
                    <a:cubicBezTo>
                      <a:pt x="297" y="34"/>
                      <a:pt x="295" y="34"/>
                      <a:pt x="295" y="34"/>
                    </a:cubicBezTo>
                    <a:cubicBezTo>
                      <a:pt x="295" y="36"/>
                      <a:pt x="299" y="34"/>
                      <a:pt x="298" y="36"/>
                    </a:cubicBezTo>
                    <a:cubicBezTo>
                      <a:pt x="296" y="38"/>
                      <a:pt x="301" y="39"/>
                      <a:pt x="298" y="40"/>
                    </a:cubicBezTo>
                    <a:cubicBezTo>
                      <a:pt x="296" y="40"/>
                      <a:pt x="294" y="40"/>
                      <a:pt x="292" y="40"/>
                    </a:cubicBezTo>
                    <a:cubicBezTo>
                      <a:pt x="291" y="41"/>
                      <a:pt x="291" y="42"/>
                      <a:pt x="289" y="41"/>
                    </a:cubicBezTo>
                    <a:cubicBezTo>
                      <a:pt x="288" y="41"/>
                      <a:pt x="287" y="41"/>
                      <a:pt x="286" y="41"/>
                    </a:cubicBezTo>
                    <a:cubicBezTo>
                      <a:pt x="282" y="42"/>
                      <a:pt x="278" y="42"/>
                      <a:pt x="274" y="42"/>
                    </a:cubicBezTo>
                    <a:cubicBezTo>
                      <a:pt x="272" y="42"/>
                      <a:pt x="270" y="42"/>
                      <a:pt x="269" y="43"/>
                    </a:cubicBezTo>
                    <a:cubicBezTo>
                      <a:pt x="268" y="44"/>
                      <a:pt x="267" y="45"/>
                      <a:pt x="267" y="46"/>
                    </a:cubicBezTo>
                    <a:cubicBezTo>
                      <a:pt x="267" y="47"/>
                      <a:pt x="269" y="48"/>
                      <a:pt x="269" y="49"/>
                    </a:cubicBezTo>
                    <a:cubicBezTo>
                      <a:pt x="268" y="51"/>
                      <a:pt x="268" y="52"/>
                      <a:pt x="269" y="53"/>
                    </a:cubicBezTo>
                    <a:cubicBezTo>
                      <a:pt x="271" y="55"/>
                      <a:pt x="274" y="54"/>
                      <a:pt x="276" y="56"/>
                    </a:cubicBezTo>
                    <a:cubicBezTo>
                      <a:pt x="276" y="56"/>
                      <a:pt x="278" y="60"/>
                      <a:pt x="278" y="60"/>
                    </a:cubicBezTo>
                    <a:cubicBezTo>
                      <a:pt x="274" y="60"/>
                      <a:pt x="273" y="60"/>
                      <a:pt x="270" y="58"/>
                    </a:cubicBezTo>
                    <a:cubicBezTo>
                      <a:pt x="267" y="56"/>
                      <a:pt x="262" y="54"/>
                      <a:pt x="258" y="54"/>
                    </a:cubicBezTo>
                    <a:cubicBezTo>
                      <a:pt x="256" y="54"/>
                      <a:pt x="257" y="53"/>
                      <a:pt x="255" y="52"/>
                    </a:cubicBezTo>
                    <a:cubicBezTo>
                      <a:pt x="254" y="52"/>
                      <a:pt x="250" y="52"/>
                      <a:pt x="250" y="54"/>
                    </a:cubicBezTo>
                    <a:cubicBezTo>
                      <a:pt x="250" y="55"/>
                      <a:pt x="254" y="55"/>
                      <a:pt x="254" y="55"/>
                    </a:cubicBezTo>
                    <a:cubicBezTo>
                      <a:pt x="254" y="55"/>
                      <a:pt x="251" y="56"/>
                      <a:pt x="252" y="56"/>
                    </a:cubicBezTo>
                    <a:cubicBezTo>
                      <a:pt x="254" y="57"/>
                      <a:pt x="255" y="56"/>
                      <a:pt x="256" y="58"/>
                    </a:cubicBezTo>
                    <a:cubicBezTo>
                      <a:pt x="256" y="60"/>
                      <a:pt x="253" y="59"/>
                      <a:pt x="252" y="59"/>
                    </a:cubicBezTo>
                    <a:cubicBezTo>
                      <a:pt x="250" y="58"/>
                      <a:pt x="249" y="57"/>
                      <a:pt x="247" y="58"/>
                    </a:cubicBezTo>
                    <a:cubicBezTo>
                      <a:pt x="245" y="58"/>
                      <a:pt x="246" y="61"/>
                      <a:pt x="247" y="62"/>
                    </a:cubicBezTo>
                    <a:cubicBezTo>
                      <a:pt x="248" y="63"/>
                      <a:pt x="250" y="63"/>
                      <a:pt x="251" y="63"/>
                    </a:cubicBezTo>
                    <a:cubicBezTo>
                      <a:pt x="253" y="64"/>
                      <a:pt x="255" y="64"/>
                      <a:pt x="256" y="65"/>
                    </a:cubicBezTo>
                    <a:cubicBezTo>
                      <a:pt x="257" y="66"/>
                      <a:pt x="257" y="67"/>
                      <a:pt x="257" y="67"/>
                    </a:cubicBezTo>
                    <a:cubicBezTo>
                      <a:pt x="258" y="67"/>
                      <a:pt x="259" y="67"/>
                      <a:pt x="260" y="67"/>
                    </a:cubicBezTo>
                    <a:cubicBezTo>
                      <a:pt x="260" y="67"/>
                      <a:pt x="257" y="68"/>
                      <a:pt x="257" y="68"/>
                    </a:cubicBezTo>
                    <a:cubicBezTo>
                      <a:pt x="255" y="68"/>
                      <a:pt x="255" y="67"/>
                      <a:pt x="254" y="66"/>
                    </a:cubicBezTo>
                    <a:cubicBezTo>
                      <a:pt x="252" y="65"/>
                      <a:pt x="249" y="65"/>
                      <a:pt x="246" y="65"/>
                    </a:cubicBezTo>
                    <a:cubicBezTo>
                      <a:pt x="245" y="65"/>
                      <a:pt x="240" y="64"/>
                      <a:pt x="242" y="62"/>
                    </a:cubicBezTo>
                    <a:cubicBezTo>
                      <a:pt x="243" y="62"/>
                      <a:pt x="242" y="61"/>
                      <a:pt x="242" y="60"/>
                    </a:cubicBezTo>
                    <a:cubicBezTo>
                      <a:pt x="241" y="59"/>
                      <a:pt x="242" y="58"/>
                      <a:pt x="242" y="57"/>
                    </a:cubicBezTo>
                    <a:cubicBezTo>
                      <a:pt x="243" y="55"/>
                      <a:pt x="244" y="51"/>
                      <a:pt x="242" y="50"/>
                    </a:cubicBezTo>
                    <a:cubicBezTo>
                      <a:pt x="238" y="49"/>
                      <a:pt x="241" y="54"/>
                      <a:pt x="240" y="56"/>
                    </a:cubicBezTo>
                    <a:cubicBezTo>
                      <a:pt x="238" y="58"/>
                      <a:pt x="235" y="59"/>
                      <a:pt x="233" y="61"/>
                    </a:cubicBezTo>
                    <a:cubicBezTo>
                      <a:pt x="230" y="64"/>
                      <a:pt x="231" y="63"/>
                      <a:pt x="233" y="65"/>
                    </a:cubicBezTo>
                    <a:cubicBezTo>
                      <a:pt x="234" y="66"/>
                      <a:pt x="237" y="69"/>
                      <a:pt x="237" y="71"/>
                    </a:cubicBezTo>
                    <a:cubicBezTo>
                      <a:pt x="237" y="71"/>
                      <a:pt x="236" y="73"/>
                      <a:pt x="235" y="73"/>
                    </a:cubicBezTo>
                    <a:cubicBezTo>
                      <a:pt x="234" y="75"/>
                      <a:pt x="233" y="77"/>
                      <a:pt x="233" y="79"/>
                    </a:cubicBezTo>
                    <a:cubicBezTo>
                      <a:pt x="233" y="79"/>
                      <a:pt x="234" y="84"/>
                      <a:pt x="235" y="84"/>
                    </a:cubicBezTo>
                    <a:cubicBezTo>
                      <a:pt x="237" y="84"/>
                      <a:pt x="239" y="84"/>
                      <a:pt x="241" y="83"/>
                    </a:cubicBezTo>
                    <a:cubicBezTo>
                      <a:pt x="243" y="82"/>
                      <a:pt x="246" y="83"/>
                      <a:pt x="248" y="84"/>
                    </a:cubicBezTo>
                    <a:cubicBezTo>
                      <a:pt x="251" y="84"/>
                      <a:pt x="253" y="86"/>
                      <a:pt x="254" y="89"/>
                    </a:cubicBezTo>
                    <a:cubicBezTo>
                      <a:pt x="255" y="91"/>
                      <a:pt x="251" y="94"/>
                      <a:pt x="253" y="95"/>
                    </a:cubicBezTo>
                    <a:cubicBezTo>
                      <a:pt x="253" y="95"/>
                      <a:pt x="259" y="97"/>
                      <a:pt x="259" y="97"/>
                    </a:cubicBezTo>
                    <a:cubicBezTo>
                      <a:pt x="259" y="98"/>
                      <a:pt x="252" y="96"/>
                      <a:pt x="251" y="96"/>
                    </a:cubicBezTo>
                    <a:cubicBezTo>
                      <a:pt x="251" y="96"/>
                      <a:pt x="250" y="93"/>
                      <a:pt x="250" y="93"/>
                    </a:cubicBezTo>
                    <a:cubicBezTo>
                      <a:pt x="251" y="91"/>
                      <a:pt x="252" y="90"/>
                      <a:pt x="250" y="89"/>
                    </a:cubicBezTo>
                    <a:cubicBezTo>
                      <a:pt x="248" y="88"/>
                      <a:pt x="249" y="86"/>
                      <a:pt x="247" y="85"/>
                    </a:cubicBezTo>
                    <a:cubicBezTo>
                      <a:pt x="245" y="85"/>
                      <a:pt x="243" y="86"/>
                      <a:pt x="241" y="86"/>
                    </a:cubicBezTo>
                    <a:cubicBezTo>
                      <a:pt x="241" y="86"/>
                      <a:pt x="237" y="87"/>
                      <a:pt x="237" y="88"/>
                    </a:cubicBezTo>
                    <a:cubicBezTo>
                      <a:pt x="238" y="88"/>
                      <a:pt x="239" y="88"/>
                      <a:pt x="238" y="88"/>
                    </a:cubicBezTo>
                    <a:cubicBezTo>
                      <a:pt x="238" y="89"/>
                      <a:pt x="236" y="90"/>
                      <a:pt x="237" y="91"/>
                    </a:cubicBezTo>
                    <a:cubicBezTo>
                      <a:pt x="241" y="93"/>
                      <a:pt x="238" y="96"/>
                      <a:pt x="236" y="98"/>
                    </a:cubicBezTo>
                    <a:cubicBezTo>
                      <a:pt x="235" y="99"/>
                      <a:pt x="234" y="101"/>
                      <a:pt x="234" y="102"/>
                    </a:cubicBezTo>
                    <a:cubicBezTo>
                      <a:pt x="233" y="103"/>
                      <a:pt x="231" y="104"/>
                      <a:pt x="229" y="104"/>
                    </a:cubicBezTo>
                    <a:cubicBezTo>
                      <a:pt x="228" y="105"/>
                      <a:pt x="227" y="105"/>
                      <a:pt x="227" y="107"/>
                    </a:cubicBezTo>
                    <a:cubicBezTo>
                      <a:pt x="226" y="109"/>
                      <a:pt x="224" y="108"/>
                      <a:pt x="223" y="108"/>
                    </a:cubicBezTo>
                    <a:cubicBezTo>
                      <a:pt x="220" y="107"/>
                      <a:pt x="218" y="108"/>
                      <a:pt x="216" y="107"/>
                    </a:cubicBezTo>
                    <a:cubicBezTo>
                      <a:pt x="215" y="107"/>
                      <a:pt x="214" y="106"/>
                      <a:pt x="213" y="106"/>
                    </a:cubicBezTo>
                    <a:cubicBezTo>
                      <a:pt x="211" y="106"/>
                      <a:pt x="211" y="105"/>
                      <a:pt x="210" y="104"/>
                    </a:cubicBezTo>
                    <a:cubicBezTo>
                      <a:pt x="210" y="104"/>
                      <a:pt x="212" y="103"/>
                      <a:pt x="212" y="104"/>
                    </a:cubicBezTo>
                    <a:cubicBezTo>
                      <a:pt x="213" y="106"/>
                      <a:pt x="215" y="106"/>
                      <a:pt x="215" y="105"/>
                    </a:cubicBezTo>
                    <a:cubicBezTo>
                      <a:pt x="216" y="104"/>
                      <a:pt x="221" y="107"/>
                      <a:pt x="223" y="105"/>
                    </a:cubicBezTo>
                    <a:cubicBezTo>
                      <a:pt x="223" y="104"/>
                      <a:pt x="221" y="103"/>
                      <a:pt x="223" y="103"/>
                    </a:cubicBezTo>
                    <a:cubicBezTo>
                      <a:pt x="224" y="102"/>
                      <a:pt x="226" y="101"/>
                      <a:pt x="227" y="100"/>
                    </a:cubicBezTo>
                    <a:cubicBezTo>
                      <a:pt x="228" y="98"/>
                      <a:pt x="227" y="98"/>
                      <a:pt x="230" y="97"/>
                    </a:cubicBezTo>
                    <a:cubicBezTo>
                      <a:pt x="233" y="95"/>
                      <a:pt x="229" y="93"/>
                      <a:pt x="231" y="91"/>
                    </a:cubicBezTo>
                    <a:cubicBezTo>
                      <a:pt x="233" y="90"/>
                      <a:pt x="233" y="89"/>
                      <a:pt x="231" y="88"/>
                    </a:cubicBezTo>
                    <a:cubicBezTo>
                      <a:pt x="230" y="88"/>
                      <a:pt x="229" y="87"/>
                      <a:pt x="228" y="86"/>
                    </a:cubicBezTo>
                    <a:cubicBezTo>
                      <a:pt x="227" y="84"/>
                      <a:pt x="228" y="81"/>
                      <a:pt x="228" y="79"/>
                    </a:cubicBezTo>
                    <a:cubicBezTo>
                      <a:pt x="228" y="77"/>
                      <a:pt x="227" y="75"/>
                      <a:pt x="228" y="73"/>
                    </a:cubicBezTo>
                    <a:cubicBezTo>
                      <a:pt x="228" y="71"/>
                      <a:pt x="230" y="71"/>
                      <a:pt x="230" y="69"/>
                    </a:cubicBezTo>
                    <a:cubicBezTo>
                      <a:pt x="229" y="67"/>
                      <a:pt x="227" y="66"/>
                      <a:pt x="226" y="65"/>
                    </a:cubicBezTo>
                    <a:cubicBezTo>
                      <a:pt x="225" y="64"/>
                      <a:pt x="224" y="63"/>
                      <a:pt x="225" y="62"/>
                    </a:cubicBezTo>
                    <a:cubicBezTo>
                      <a:pt x="227" y="61"/>
                      <a:pt x="227" y="59"/>
                      <a:pt x="228" y="57"/>
                    </a:cubicBezTo>
                    <a:cubicBezTo>
                      <a:pt x="229" y="56"/>
                      <a:pt x="230" y="53"/>
                      <a:pt x="229" y="52"/>
                    </a:cubicBezTo>
                    <a:cubicBezTo>
                      <a:pt x="229" y="51"/>
                      <a:pt x="225" y="50"/>
                      <a:pt x="223" y="49"/>
                    </a:cubicBezTo>
                    <a:cubicBezTo>
                      <a:pt x="221" y="49"/>
                      <a:pt x="219" y="49"/>
                      <a:pt x="217" y="49"/>
                    </a:cubicBezTo>
                    <a:cubicBezTo>
                      <a:pt x="216" y="49"/>
                      <a:pt x="213" y="48"/>
                      <a:pt x="212" y="49"/>
                    </a:cubicBezTo>
                    <a:cubicBezTo>
                      <a:pt x="209" y="51"/>
                      <a:pt x="209" y="58"/>
                      <a:pt x="206" y="60"/>
                    </a:cubicBezTo>
                    <a:cubicBezTo>
                      <a:pt x="204" y="63"/>
                      <a:pt x="198" y="64"/>
                      <a:pt x="198" y="68"/>
                    </a:cubicBezTo>
                    <a:cubicBezTo>
                      <a:pt x="198" y="69"/>
                      <a:pt x="201" y="68"/>
                      <a:pt x="201" y="68"/>
                    </a:cubicBezTo>
                    <a:cubicBezTo>
                      <a:pt x="202" y="69"/>
                      <a:pt x="201" y="73"/>
                      <a:pt x="201" y="73"/>
                    </a:cubicBezTo>
                    <a:cubicBezTo>
                      <a:pt x="200" y="75"/>
                      <a:pt x="202" y="76"/>
                      <a:pt x="199" y="76"/>
                    </a:cubicBezTo>
                    <a:cubicBezTo>
                      <a:pt x="199" y="77"/>
                      <a:pt x="198" y="77"/>
                      <a:pt x="198" y="78"/>
                    </a:cubicBezTo>
                    <a:cubicBezTo>
                      <a:pt x="199" y="79"/>
                      <a:pt x="200" y="79"/>
                      <a:pt x="201" y="79"/>
                    </a:cubicBezTo>
                    <a:cubicBezTo>
                      <a:pt x="202" y="79"/>
                      <a:pt x="206" y="79"/>
                      <a:pt x="206" y="80"/>
                    </a:cubicBezTo>
                    <a:cubicBezTo>
                      <a:pt x="206" y="82"/>
                      <a:pt x="206" y="84"/>
                      <a:pt x="208" y="85"/>
                    </a:cubicBezTo>
                    <a:cubicBezTo>
                      <a:pt x="210" y="86"/>
                      <a:pt x="212" y="85"/>
                      <a:pt x="210" y="87"/>
                    </a:cubicBezTo>
                    <a:cubicBezTo>
                      <a:pt x="209" y="88"/>
                      <a:pt x="209" y="90"/>
                      <a:pt x="208" y="91"/>
                    </a:cubicBezTo>
                    <a:cubicBezTo>
                      <a:pt x="207" y="93"/>
                      <a:pt x="202" y="88"/>
                      <a:pt x="201" y="87"/>
                    </a:cubicBezTo>
                    <a:cubicBezTo>
                      <a:pt x="198" y="85"/>
                      <a:pt x="194" y="84"/>
                      <a:pt x="191" y="83"/>
                    </a:cubicBezTo>
                    <a:cubicBezTo>
                      <a:pt x="189" y="82"/>
                      <a:pt x="188" y="81"/>
                      <a:pt x="186" y="80"/>
                    </a:cubicBezTo>
                    <a:cubicBezTo>
                      <a:pt x="185" y="80"/>
                      <a:pt x="183" y="79"/>
                      <a:pt x="182" y="79"/>
                    </a:cubicBezTo>
                    <a:cubicBezTo>
                      <a:pt x="179" y="79"/>
                      <a:pt x="176" y="78"/>
                      <a:pt x="173" y="78"/>
                    </a:cubicBezTo>
                    <a:cubicBezTo>
                      <a:pt x="169" y="78"/>
                      <a:pt x="165" y="78"/>
                      <a:pt x="168" y="83"/>
                    </a:cubicBezTo>
                    <a:cubicBezTo>
                      <a:pt x="170" y="84"/>
                      <a:pt x="169" y="86"/>
                      <a:pt x="167" y="87"/>
                    </a:cubicBezTo>
                    <a:cubicBezTo>
                      <a:pt x="166" y="88"/>
                      <a:pt x="163" y="86"/>
                      <a:pt x="164" y="89"/>
                    </a:cubicBezTo>
                    <a:cubicBezTo>
                      <a:pt x="165" y="90"/>
                      <a:pt x="157" y="90"/>
                      <a:pt x="161" y="87"/>
                    </a:cubicBezTo>
                    <a:cubicBezTo>
                      <a:pt x="162" y="86"/>
                      <a:pt x="159" y="84"/>
                      <a:pt x="158" y="85"/>
                    </a:cubicBezTo>
                    <a:cubicBezTo>
                      <a:pt x="156" y="85"/>
                      <a:pt x="154" y="86"/>
                      <a:pt x="153" y="87"/>
                    </a:cubicBezTo>
                    <a:cubicBezTo>
                      <a:pt x="150" y="89"/>
                      <a:pt x="147" y="87"/>
                      <a:pt x="144" y="88"/>
                    </a:cubicBezTo>
                    <a:cubicBezTo>
                      <a:pt x="141" y="89"/>
                      <a:pt x="139" y="91"/>
                      <a:pt x="137" y="91"/>
                    </a:cubicBezTo>
                    <a:cubicBezTo>
                      <a:pt x="136" y="91"/>
                      <a:pt x="130" y="91"/>
                      <a:pt x="131" y="90"/>
                    </a:cubicBezTo>
                    <a:cubicBezTo>
                      <a:pt x="133" y="90"/>
                      <a:pt x="133" y="90"/>
                      <a:pt x="133" y="89"/>
                    </a:cubicBezTo>
                    <a:cubicBezTo>
                      <a:pt x="133" y="86"/>
                      <a:pt x="135" y="87"/>
                      <a:pt x="135" y="85"/>
                    </a:cubicBezTo>
                    <a:cubicBezTo>
                      <a:pt x="136" y="84"/>
                      <a:pt x="129" y="86"/>
                      <a:pt x="129" y="86"/>
                    </a:cubicBezTo>
                    <a:cubicBezTo>
                      <a:pt x="128" y="86"/>
                      <a:pt x="127" y="86"/>
                      <a:pt x="127" y="87"/>
                    </a:cubicBezTo>
                    <a:cubicBezTo>
                      <a:pt x="127" y="88"/>
                      <a:pt x="127" y="89"/>
                      <a:pt x="127" y="90"/>
                    </a:cubicBezTo>
                    <a:cubicBezTo>
                      <a:pt x="126" y="90"/>
                      <a:pt x="124" y="89"/>
                      <a:pt x="123" y="89"/>
                    </a:cubicBezTo>
                    <a:cubicBezTo>
                      <a:pt x="121" y="89"/>
                      <a:pt x="118" y="90"/>
                      <a:pt x="116" y="91"/>
                    </a:cubicBezTo>
                    <a:cubicBezTo>
                      <a:pt x="113" y="92"/>
                      <a:pt x="110" y="94"/>
                      <a:pt x="107" y="95"/>
                    </a:cubicBezTo>
                    <a:cubicBezTo>
                      <a:pt x="105" y="95"/>
                      <a:pt x="104" y="96"/>
                      <a:pt x="103" y="98"/>
                    </a:cubicBezTo>
                    <a:cubicBezTo>
                      <a:pt x="103" y="99"/>
                      <a:pt x="103" y="102"/>
                      <a:pt x="101" y="102"/>
                    </a:cubicBezTo>
                    <a:cubicBezTo>
                      <a:pt x="99" y="102"/>
                      <a:pt x="97" y="103"/>
                      <a:pt x="95" y="103"/>
                    </a:cubicBezTo>
                    <a:cubicBezTo>
                      <a:pt x="94" y="103"/>
                      <a:pt x="93" y="101"/>
                      <a:pt x="92" y="100"/>
                    </a:cubicBezTo>
                    <a:cubicBezTo>
                      <a:pt x="90" y="98"/>
                      <a:pt x="87" y="99"/>
                      <a:pt x="89" y="96"/>
                    </a:cubicBezTo>
                    <a:cubicBezTo>
                      <a:pt x="90" y="94"/>
                      <a:pt x="93" y="95"/>
                      <a:pt x="94" y="94"/>
                    </a:cubicBezTo>
                    <a:cubicBezTo>
                      <a:pt x="96" y="94"/>
                      <a:pt x="98" y="95"/>
                      <a:pt x="97" y="93"/>
                    </a:cubicBezTo>
                    <a:cubicBezTo>
                      <a:pt x="96" y="92"/>
                      <a:pt x="95" y="90"/>
                      <a:pt x="94" y="89"/>
                    </a:cubicBezTo>
                    <a:cubicBezTo>
                      <a:pt x="92" y="87"/>
                      <a:pt x="89" y="88"/>
                      <a:pt x="87" y="88"/>
                    </a:cubicBezTo>
                    <a:cubicBezTo>
                      <a:pt x="86" y="88"/>
                      <a:pt x="80" y="87"/>
                      <a:pt x="80" y="87"/>
                    </a:cubicBezTo>
                    <a:cubicBezTo>
                      <a:pt x="80" y="87"/>
                      <a:pt x="83" y="88"/>
                      <a:pt x="83" y="88"/>
                    </a:cubicBezTo>
                    <a:cubicBezTo>
                      <a:pt x="84" y="89"/>
                      <a:pt x="84" y="90"/>
                      <a:pt x="84" y="91"/>
                    </a:cubicBezTo>
                    <a:cubicBezTo>
                      <a:pt x="84" y="92"/>
                      <a:pt x="84" y="94"/>
                      <a:pt x="84" y="95"/>
                    </a:cubicBezTo>
                    <a:cubicBezTo>
                      <a:pt x="83" y="96"/>
                      <a:pt x="82" y="97"/>
                      <a:pt x="82" y="98"/>
                    </a:cubicBezTo>
                    <a:cubicBezTo>
                      <a:pt x="83" y="100"/>
                      <a:pt x="87" y="100"/>
                      <a:pt x="86" y="103"/>
                    </a:cubicBezTo>
                    <a:cubicBezTo>
                      <a:pt x="85" y="104"/>
                      <a:pt x="84" y="106"/>
                      <a:pt x="84" y="107"/>
                    </a:cubicBezTo>
                    <a:cubicBezTo>
                      <a:pt x="84" y="107"/>
                      <a:pt x="84" y="111"/>
                      <a:pt x="84" y="111"/>
                    </a:cubicBezTo>
                    <a:cubicBezTo>
                      <a:pt x="84" y="111"/>
                      <a:pt x="83" y="108"/>
                      <a:pt x="83" y="108"/>
                    </a:cubicBezTo>
                    <a:cubicBezTo>
                      <a:pt x="82" y="108"/>
                      <a:pt x="81" y="110"/>
                      <a:pt x="80" y="109"/>
                    </a:cubicBezTo>
                    <a:cubicBezTo>
                      <a:pt x="80" y="109"/>
                      <a:pt x="82" y="108"/>
                      <a:pt x="82" y="107"/>
                    </a:cubicBezTo>
                    <a:cubicBezTo>
                      <a:pt x="81" y="106"/>
                      <a:pt x="79" y="106"/>
                      <a:pt x="78" y="106"/>
                    </a:cubicBezTo>
                    <a:cubicBezTo>
                      <a:pt x="77" y="106"/>
                      <a:pt x="76" y="105"/>
                      <a:pt x="75" y="106"/>
                    </a:cubicBezTo>
                    <a:cubicBezTo>
                      <a:pt x="73" y="106"/>
                      <a:pt x="72" y="108"/>
                      <a:pt x="70" y="108"/>
                    </a:cubicBezTo>
                    <a:cubicBezTo>
                      <a:pt x="68" y="110"/>
                      <a:pt x="67" y="110"/>
                      <a:pt x="65" y="112"/>
                    </a:cubicBezTo>
                    <a:cubicBezTo>
                      <a:pt x="63" y="114"/>
                      <a:pt x="61" y="114"/>
                      <a:pt x="64" y="116"/>
                    </a:cubicBezTo>
                    <a:cubicBezTo>
                      <a:pt x="65" y="117"/>
                      <a:pt x="67" y="120"/>
                      <a:pt x="66" y="121"/>
                    </a:cubicBezTo>
                    <a:cubicBezTo>
                      <a:pt x="65" y="122"/>
                      <a:pt x="59" y="120"/>
                      <a:pt x="58" y="120"/>
                    </a:cubicBezTo>
                    <a:cubicBezTo>
                      <a:pt x="57" y="119"/>
                      <a:pt x="54" y="120"/>
                      <a:pt x="53" y="120"/>
                    </a:cubicBezTo>
                    <a:cubicBezTo>
                      <a:pt x="54" y="119"/>
                      <a:pt x="49" y="115"/>
                      <a:pt x="48" y="117"/>
                    </a:cubicBezTo>
                    <a:cubicBezTo>
                      <a:pt x="43" y="121"/>
                      <a:pt x="54" y="122"/>
                      <a:pt x="54" y="124"/>
                    </a:cubicBezTo>
                    <a:cubicBezTo>
                      <a:pt x="53" y="128"/>
                      <a:pt x="50" y="126"/>
                      <a:pt x="47" y="126"/>
                    </a:cubicBezTo>
                    <a:cubicBezTo>
                      <a:pt x="44" y="125"/>
                      <a:pt x="43" y="123"/>
                      <a:pt x="40" y="122"/>
                    </a:cubicBezTo>
                    <a:cubicBezTo>
                      <a:pt x="38" y="121"/>
                      <a:pt x="38" y="120"/>
                      <a:pt x="37" y="118"/>
                    </a:cubicBezTo>
                    <a:cubicBezTo>
                      <a:pt x="37" y="116"/>
                      <a:pt x="36" y="116"/>
                      <a:pt x="35" y="115"/>
                    </a:cubicBezTo>
                    <a:cubicBezTo>
                      <a:pt x="35" y="114"/>
                      <a:pt x="38" y="112"/>
                      <a:pt x="38" y="112"/>
                    </a:cubicBezTo>
                    <a:cubicBezTo>
                      <a:pt x="39" y="109"/>
                      <a:pt x="34" y="107"/>
                      <a:pt x="32" y="107"/>
                    </a:cubicBezTo>
                    <a:cubicBezTo>
                      <a:pt x="30" y="106"/>
                      <a:pt x="30" y="104"/>
                      <a:pt x="28" y="104"/>
                    </a:cubicBezTo>
                    <a:cubicBezTo>
                      <a:pt x="29" y="103"/>
                      <a:pt x="24" y="99"/>
                      <a:pt x="24" y="99"/>
                    </a:cubicBezTo>
                    <a:cubicBezTo>
                      <a:pt x="26" y="98"/>
                      <a:pt x="28" y="101"/>
                      <a:pt x="29" y="102"/>
                    </a:cubicBezTo>
                    <a:cubicBezTo>
                      <a:pt x="30" y="103"/>
                      <a:pt x="31" y="103"/>
                      <a:pt x="31" y="102"/>
                    </a:cubicBezTo>
                    <a:cubicBezTo>
                      <a:pt x="32" y="102"/>
                      <a:pt x="33" y="103"/>
                      <a:pt x="33" y="103"/>
                    </a:cubicBezTo>
                    <a:cubicBezTo>
                      <a:pt x="36" y="104"/>
                      <a:pt x="38" y="105"/>
                      <a:pt x="41" y="105"/>
                    </a:cubicBezTo>
                    <a:cubicBezTo>
                      <a:pt x="43" y="106"/>
                      <a:pt x="46" y="106"/>
                      <a:pt x="49" y="107"/>
                    </a:cubicBezTo>
                    <a:cubicBezTo>
                      <a:pt x="54" y="109"/>
                      <a:pt x="58" y="109"/>
                      <a:pt x="63" y="106"/>
                    </a:cubicBezTo>
                    <a:cubicBezTo>
                      <a:pt x="65" y="105"/>
                      <a:pt x="66" y="104"/>
                      <a:pt x="68" y="103"/>
                    </a:cubicBezTo>
                    <a:cubicBezTo>
                      <a:pt x="71" y="101"/>
                      <a:pt x="69" y="100"/>
                      <a:pt x="69" y="97"/>
                    </a:cubicBezTo>
                    <a:cubicBezTo>
                      <a:pt x="69" y="94"/>
                      <a:pt x="62" y="93"/>
                      <a:pt x="60" y="91"/>
                    </a:cubicBezTo>
                    <a:cubicBezTo>
                      <a:pt x="57" y="89"/>
                      <a:pt x="53" y="87"/>
                      <a:pt x="50" y="86"/>
                    </a:cubicBezTo>
                    <a:cubicBezTo>
                      <a:pt x="47" y="84"/>
                      <a:pt x="43" y="82"/>
                      <a:pt x="40" y="82"/>
                    </a:cubicBezTo>
                    <a:cubicBezTo>
                      <a:pt x="39" y="81"/>
                      <a:pt x="39" y="82"/>
                      <a:pt x="38" y="82"/>
                    </a:cubicBezTo>
                    <a:cubicBezTo>
                      <a:pt x="37" y="82"/>
                      <a:pt x="36" y="81"/>
                      <a:pt x="35" y="81"/>
                    </a:cubicBezTo>
                    <a:cubicBezTo>
                      <a:pt x="33" y="80"/>
                      <a:pt x="31" y="84"/>
                      <a:pt x="29" y="84"/>
                    </a:cubicBezTo>
                    <a:cubicBezTo>
                      <a:pt x="29" y="83"/>
                      <a:pt x="33" y="80"/>
                      <a:pt x="29" y="80"/>
                    </a:cubicBezTo>
                    <a:cubicBezTo>
                      <a:pt x="28" y="80"/>
                      <a:pt x="24" y="78"/>
                      <a:pt x="24" y="78"/>
                    </a:cubicBezTo>
                    <a:cubicBezTo>
                      <a:pt x="25" y="77"/>
                      <a:pt x="29" y="80"/>
                      <a:pt x="29" y="78"/>
                    </a:cubicBezTo>
                    <a:cubicBezTo>
                      <a:pt x="29" y="77"/>
                      <a:pt x="25" y="75"/>
                      <a:pt x="24" y="75"/>
                    </a:cubicBezTo>
                    <a:cubicBezTo>
                      <a:pt x="23" y="76"/>
                      <a:pt x="20" y="78"/>
                      <a:pt x="20" y="78"/>
                    </a:cubicBezTo>
                    <a:cubicBezTo>
                      <a:pt x="20" y="77"/>
                      <a:pt x="20" y="77"/>
                      <a:pt x="19" y="76"/>
                    </a:cubicBezTo>
                    <a:cubicBezTo>
                      <a:pt x="17" y="76"/>
                      <a:pt x="17" y="77"/>
                      <a:pt x="16" y="78"/>
                    </a:cubicBezTo>
                    <a:cubicBezTo>
                      <a:pt x="16" y="78"/>
                      <a:pt x="16" y="78"/>
                      <a:pt x="16" y="77"/>
                    </a:cubicBezTo>
                    <a:cubicBezTo>
                      <a:pt x="15" y="78"/>
                      <a:pt x="14" y="80"/>
                      <a:pt x="13" y="80"/>
                    </a:cubicBezTo>
                    <a:cubicBezTo>
                      <a:pt x="12" y="81"/>
                      <a:pt x="10" y="81"/>
                      <a:pt x="10" y="81"/>
                    </a:cubicBezTo>
                    <a:cubicBezTo>
                      <a:pt x="9" y="83"/>
                      <a:pt x="5" y="83"/>
                      <a:pt x="6" y="85"/>
                    </a:cubicBezTo>
                    <a:cubicBezTo>
                      <a:pt x="9" y="87"/>
                      <a:pt x="5" y="85"/>
                      <a:pt x="5" y="88"/>
                    </a:cubicBezTo>
                    <a:cubicBezTo>
                      <a:pt x="5" y="90"/>
                      <a:pt x="9" y="91"/>
                      <a:pt x="10" y="92"/>
                    </a:cubicBezTo>
                    <a:cubicBezTo>
                      <a:pt x="12" y="93"/>
                      <a:pt x="14" y="95"/>
                      <a:pt x="13" y="97"/>
                    </a:cubicBezTo>
                    <a:cubicBezTo>
                      <a:pt x="12" y="99"/>
                      <a:pt x="9" y="100"/>
                      <a:pt x="9" y="102"/>
                    </a:cubicBezTo>
                    <a:cubicBezTo>
                      <a:pt x="10" y="104"/>
                      <a:pt x="12" y="106"/>
                      <a:pt x="13" y="108"/>
                    </a:cubicBezTo>
                    <a:cubicBezTo>
                      <a:pt x="14" y="110"/>
                      <a:pt x="12" y="110"/>
                      <a:pt x="12" y="112"/>
                    </a:cubicBezTo>
                    <a:cubicBezTo>
                      <a:pt x="12" y="114"/>
                      <a:pt x="15" y="116"/>
                      <a:pt x="13" y="117"/>
                    </a:cubicBezTo>
                    <a:cubicBezTo>
                      <a:pt x="11" y="118"/>
                      <a:pt x="14" y="121"/>
                      <a:pt x="14" y="122"/>
                    </a:cubicBezTo>
                    <a:cubicBezTo>
                      <a:pt x="16" y="124"/>
                      <a:pt x="18" y="124"/>
                      <a:pt x="15" y="126"/>
                    </a:cubicBezTo>
                    <a:cubicBezTo>
                      <a:pt x="13" y="128"/>
                      <a:pt x="14" y="128"/>
                      <a:pt x="15" y="129"/>
                    </a:cubicBezTo>
                    <a:cubicBezTo>
                      <a:pt x="20" y="132"/>
                      <a:pt x="23" y="134"/>
                      <a:pt x="18" y="138"/>
                    </a:cubicBezTo>
                    <a:cubicBezTo>
                      <a:pt x="13" y="143"/>
                      <a:pt x="8" y="147"/>
                      <a:pt x="4" y="152"/>
                    </a:cubicBezTo>
                    <a:cubicBezTo>
                      <a:pt x="6" y="152"/>
                      <a:pt x="6" y="151"/>
                      <a:pt x="7" y="152"/>
                    </a:cubicBezTo>
                    <a:cubicBezTo>
                      <a:pt x="8" y="154"/>
                      <a:pt x="10" y="154"/>
                      <a:pt x="11" y="155"/>
                    </a:cubicBezTo>
                    <a:cubicBezTo>
                      <a:pt x="17" y="157"/>
                      <a:pt x="9" y="157"/>
                      <a:pt x="7" y="157"/>
                    </a:cubicBezTo>
                    <a:cubicBezTo>
                      <a:pt x="5" y="157"/>
                      <a:pt x="4" y="158"/>
                      <a:pt x="4" y="160"/>
                    </a:cubicBezTo>
                    <a:cubicBezTo>
                      <a:pt x="4" y="162"/>
                      <a:pt x="2" y="163"/>
                      <a:pt x="1" y="165"/>
                    </a:cubicBezTo>
                    <a:cubicBezTo>
                      <a:pt x="0" y="166"/>
                      <a:pt x="1" y="168"/>
                      <a:pt x="2" y="170"/>
                    </a:cubicBezTo>
                    <a:cubicBezTo>
                      <a:pt x="2" y="172"/>
                      <a:pt x="0" y="174"/>
                      <a:pt x="1" y="175"/>
                    </a:cubicBezTo>
                    <a:cubicBezTo>
                      <a:pt x="3" y="176"/>
                      <a:pt x="3" y="176"/>
                      <a:pt x="3" y="178"/>
                    </a:cubicBezTo>
                    <a:cubicBezTo>
                      <a:pt x="2" y="180"/>
                      <a:pt x="4" y="181"/>
                      <a:pt x="4" y="183"/>
                    </a:cubicBezTo>
                    <a:cubicBezTo>
                      <a:pt x="4" y="184"/>
                      <a:pt x="7" y="186"/>
                      <a:pt x="8" y="186"/>
                    </a:cubicBezTo>
                    <a:cubicBezTo>
                      <a:pt x="8" y="186"/>
                      <a:pt x="9" y="185"/>
                      <a:pt x="10" y="185"/>
                    </a:cubicBezTo>
                    <a:cubicBezTo>
                      <a:pt x="11" y="185"/>
                      <a:pt x="11" y="187"/>
                      <a:pt x="12" y="187"/>
                    </a:cubicBezTo>
                    <a:cubicBezTo>
                      <a:pt x="14" y="186"/>
                      <a:pt x="14" y="185"/>
                      <a:pt x="16" y="187"/>
                    </a:cubicBezTo>
                    <a:cubicBezTo>
                      <a:pt x="18" y="188"/>
                      <a:pt x="18" y="188"/>
                      <a:pt x="18" y="190"/>
                    </a:cubicBezTo>
                    <a:cubicBezTo>
                      <a:pt x="17" y="195"/>
                      <a:pt x="21" y="199"/>
                      <a:pt x="24" y="201"/>
                    </a:cubicBezTo>
                    <a:cubicBezTo>
                      <a:pt x="26" y="202"/>
                      <a:pt x="27" y="203"/>
                      <a:pt x="25" y="204"/>
                    </a:cubicBezTo>
                    <a:cubicBezTo>
                      <a:pt x="24" y="206"/>
                      <a:pt x="23" y="205"/>
                      <a:pt x="21" y="205"/>
                    </a:cubicBezTo>
                    <a:cubicBezTo>
                      <a:pt x="19" y="205"/>
                      <a:pt x="22" y="214"/>
                      <a:pt x="24" y="213"/>
                    </a:cubicBezTo>
                    <a:cubicBezTo>
                      <a:pt x="25" y="212"/>
                      <a:pt x="26" y="209"/>
                      <a:pt x="27" y="210"/>
                    </a:cubicBezTo>
                    <a:cubicBezTo>
                      <a:pt x="28" y="210"/>
                      <a:pt x="29" y="211"/>
                      <a:pt x="31" y="211"/>
                    </a:cubicBezTo>
                    <a:cubicBezTo>
                      <a:pt x="33" y="211"/>
                      <a:pt x="35" y="212"/>
                      <a:pt x="35" y="214"/>
                    </a:cubicBezTo>
                    <a:cubicBezTo>
                      <a:pt x="35" y="215"/>
                      <a:pt x="34" y="215"/>
                      <a:pt x="34" y="215"/>
                    </a:cubicBezTo>
                    <a:cubicBezTo>
                      <a:pt x="33" y="216"/>
                      <a:pt x="34" y="218"/>
                      <a:pt x="35" y="218"/>
                    </a:cubicBezTo>
                    <a:cubicBezTo>
                      <a:pt x="36" y="219"/>
                      <a:pt x="38" y="218"/>
                      <a:pt x="39" y="219"/>
                    </a:cubicBezTo>
                    <a:cubicBezTo>
                      <a:pt x="40" y="220"/>
                      <a:pt x="40" y="222"/>
                      <a:pt x="40" y="223"/>
                    </a:cubicBezTo>
                    <a:cubicBezTo>
                      <a:pt x="40" y="224"/>
                      <a:pt x="43" y="223"/>
                      <a:pt x="44" y="223"/>
                    </a:cubicBezTo>
                    <a:cubicBezTo>
                      <a:pt x="45" y="224"/>
                      <a:pt x="47" y="227"/>
                      <a:pt x="48" y="225"/>
                    </a:cubicBezTo>
                    <a:cubicBezTo>
                      <a:pt x="49" y="223"/>
                      <a:pt x="50" y="224"/>
                      <a:pt x="51" y="225"/>
                    </a:cubicBezTo>
                    <a:cubicBezTo>
                      <a:pt x="53" y="227"/>
                      <a:pt x="53" y="226"/>
                      <a:pt x="55" y="226"/>
                    </a:cubicBezTo>
                    <a:cubicBezTo>
                      <a:pt x="56" y="226"/>
                      <a:pt x="57" y="229"/>
                      <a:pt x="58" y="228"/>
                    </a:cubicBezTo>
                    <a:cubicBezTo>
                      <a:pt x="60" y="227"/>
                      <a:pt x="62" y="229"/>
                      <a:pt x="63" y="230"/>
                    </a:cubicBezTo>
                    <a:cubicBezTo>
                      <a:pt x="65" y="231"/>
                      <a:pt x="62" y="232"/>
                      <a:pt x="62" y="232"/>
                    </a:cubicBezTo>
                    <a:cubicBezTo>
                      <a:pt x="60" y="233"/>
                      <a:pt x="63" y="234"/>
                      <a:pt x="63" y="234"/>
                    </a:cubicBezTo>
                    <a:cubicBezTo>
                      <a:pt x="63" y="234"/>
                      <a:pt x="60" y="234"/>
                      <a:pt x="61" y="236"/>
                    </a:cubicBezTo>
                    <a:cubicBezTo>
                      <a:pt x="63" y="237"/>
                      <a:pt x="62" y="238"/>
                      <a:pt x="61" y="239"/>
                    </a:cubicBezTo>
                    <a:cubicBezTo>
                      <a:pt x="61" y="240"/>
                      <a:pt x="58" y="240"/>
                      <a:pt x="57" y="240"/>
                    </a:cubicBezTo>
                    <a:cubicBezTo>
                      <a:pt x="55" y="240"/>
                      <a:pt x="54" y="242"/>
                      <a:pt x="53" y="244"/>
                    </a:cubicBezTo>
                    <a:cubicBezTo>
                      <a:pt x="54" y="244"/>
                      <a:pt x="58" y="244"/>
                      <a:pt x="58" y="245"/>
                    </a:cubicBezTo>
                    <a:cubicBezTo>
                      <a:pt x="58" y="246"/>
                      <a:pt x="53" y="247"/>
                      <a:pt x="53" y="248"/>
                    </a:cubicBezTo>
                    <a:cubicBezTo>
                      <a:pt x="53" y="249"/>
                      <a:pt x="55" y="249"/>
                      <a:pt x="55" y="251"/>
                    </a:cubicBezTo>
                    <a:cubicBezTo>
                      <a:pt x="55" y="251"/>
                      <a:pt x="52" y="252"/>
                      <a:pt x="52" y="252"/>
                    </a:cubicBezTo>
                    <a:cubicBezTo>
                      <a:pt x="51" y="253"/>
                      <a:pt x="51" y="254"/>
                      <a:pt x="50" y="255"/>
                    </a:cubicBezTo>
                    <a:cubicBezTo>
                      <a:pt x="50" y="256"/>
                      <a:pt x="48" y="255"/>
                      <a:pt x="48" y="257"/>
                    </a:cubicBezTo>
                    <a:cubicBezTo>
                      <a:pt x="47" y="258"/>
                      <a:pt x="49" y="260"/>
                      <a:pt x="51" y="260"/>
                    </a:cubicBezTo>
                    <a:cubicBezTo>
                      <a:pt x="53" y="261"/>
                      <a:pt x="55" y="262"/>
                      <a:pt x="58" y="264"/>
                    </a:cubicBezTo>
                    <a:cubicBezTo>
                      <a:pt x="59" y="265"/>
                      <a:pt x="60" y="266"/>
                      <a:pt x="61" y="266"/>
                    </a:cubicBezTo>
                    <a:cubicBezTo>
                      <a:pt x="62" y="268"/>
                      <a:pt x="62" y="267"/>
                      <a:pt x="64" y="266"/>
                    </a:cubicBezTo>
                    <a:cubicBezTo>
                      <a:pt x="67" y="266"/>
                      <a:pt x="70" y="269"/>
                      <a:pt x="73" y="269"/>
                    </a:cubicBezTo>
                    <a:cubicBezTo>
                      <a:pt x="76" y="269"/>
                      <a:pt x="79" y="271"/>
                      <a:pt x="82" y="272"/>
                    </a:cubicBezTo>
                    <a:cubicBezTo>
                      <a:pt x="85" y="273"/>
                      <a:pt x="87" y="272"/>
                      <a:pt x="90" y="272"/>
                    </a:cubicBezTo>
                    <a:cubicBezTo>
                      <a:pt x="91" y="273"/>
                      <a:pt x="92" y="274"/>
                      <a:pt x="92" y="275"/>
                    </a:cubicBezTo>
                    <a:cubicBezTo>
                      <a:pt x="92" y="276"/>
                      <a:pt x="93" y="276"/>
                      <a:pt x="94" y="276"/>
                    </a:cubicBezTo>
                    <a:cubicBezTo>
                      <a:pt x="97" y="277"/>
                      <a:pt x="99" y="282"/>
                      <a:pt x="103" y="280"/>
                    </a:cubicBezTo>
                    <a:cubicBezTo>
                      <a:pt x="104" y="279"/>
                      <a:pt x="106" y="278"/>
                      <a:pt x="105" y="277"/>
                    </a:cubicBezTo>
                    <a:cubicBezTo>
                      <a:pt x="104" y="276"/>
                      <a:pt x="103" y="275"/>
                      <a:pt x="102" y="274"/>
                    </a:cubicBezTo>
                    <a:cubicBezTo>
                      <a:pt x="100" y="272"/>
                      <a:pt x="99" y="270"/>
                      <a:pt x="100" y="267"/>
                    </a:cubicBezTo>
                    <a:cubicBezTo>
                      <a:pt x="100" y="265"/>
                      <a:pt x="99" y="263"/>
                      <a:pt x="97" y="262"/>
                    </a:cubicBezTo>
                    <a:cubicBezTo>
                      <a:pt x="95" y="261"/>
                      <a:pt x="98" y="259"/>
                      <a:pt x="99" y="258"/>
                    </a:cubicBezTo>
                    <a:cubicBezTo>
                      <a:pt x="100" y="256"/>
                      <a:pt x="100" y="254"/>
                      <a:pt x="103" y="254"/>
                    </a:cubicBezTo>
                    <a:cubicBezTo>
                      <a:pt x="104" y="254"/>
                      <a:pt x="105" y="253"/>
                      <a:pt x="106" y="252"/>
                    </a:cubicBezTo>
                    <a:cubicBezTo>
                      <a:pt x="107" y="251"/>
                      <a:pt x="108" y="251"/>
                      <a:pt x="109" y="250"/>
                    </a:cubicBezTo>
                    <a:cubicBezTo>
                      <a:pt x="108" y="250"/>
                      <a:pt x="106" y="249"/>
                      <a:pt x="106" y="248"/>
                    </a:cubicBezTo>
                    <a:cubicBezTo>
                      <a:pt x="106" y="247"/>
                      <a:pt x="108" y="248"/>
                      <a:pt x="108" y="248"/>
                    </a:cubicBezTo>
                    <a:cubicBezTo>
                      <a:pt x="108" y="247"/>
                      <a:pt x="106" y="244"/>
                      <a:pt x="105" y="243"/>
                    </a:cubicBezTo>
                    <a:cubicBezTo>
                      <a:pt x="104" y="241"/>
                      <a:pt x="103" y="241"/>
                      <a:pt x="101" y="241"/>
                    </a:cubicBezTo>
                    <a:cubicBezTo>
                      <a:pt x="98" y="241"/>
                      <a:pt x="100" y="239"/>
                      <a:pt x="98" y="238"/>
                    </a:cubicBezTo>
                    <a:cubicBezTo>
                      <a:pt x="97" y="237"/>
                      <a:pt x="94" y="237"/>
                      <a:pt x="96" y="235"/>
                    </a:cubicBezTo>
                    <a:cubicBezTo>
                      <a:pt x="97" y="233"/>
                      <a:pt x="99" y="232"/>
                      <a:pt x="97" y="231"/>
                    </a:cubicBezTo>
                    <a:cubicBezTo>
                      <a:pt x="96" y="229"/>
                      <a:pt x="98" y="228"/>
                      <a:pt x="99" y="227"/>
                    </a:cubicBezTo>
                    <a:cubicBezTo>
                      <a:pt x="99" y="226"/>
                      <a:pt x="101" y="223"/>
                      <a:pt x="101" y="224"/>
                    </a:cubicBezTo>
                    <a:cubicBezTo>
                      <a:pt x="102" y="225"/>
                      <a:pt x="103" y="227"/>
                      <a:pt x="104" y="228"/>
                    </a:cubicBezTo>
                    <a:cubicBezTo>
                      <a:pt x="106" y="228"/>
                      <a:pt x="107" y="227"/>
                      <a:pt x="107" y="226"/>
                    </a:cubicBezTo>
                    <a:cubicBezTo>
                      <a:pt x="106" y="224"/>
                      <a:pt x="106" y="223"/>
                      <a:pt x="108" y="222"/>
                    </a:cubicBezTo>
                    <a:cubicBezTo>
                      <a:pt x="110" y="221"/>
                      <a:pt x="110" y="219"/>
                      <a:pt x="112" y="219"/>
                    </a:cubicBezTo>
                    <a:cubicBezTo>
                      <a:pt x="114" y="218"/>
                      <a:pt x="116" y="215"/>
                      <a:pt x="118" y="216"/>
                    </a:cubicBezTo>
                    <a:cubicBezTo>
                      <a:pt x="120" y="216"/>
                      <a:pt x="120" y="218"/>
                      <a:pt x="122" y="216"/>
                    </a:cubicBezTo>
                    <a:cubicBezTo>
                      <a:pt x="124" y="215"/>
                      <a:pt x="124" y="216"/>
                      <a:pt x="126" y="217"/>
                    </a:cubicBezTo>
                    <a:cubicBezTo>
                      <a:pt x="128" y="217"/>
                      <a:pt x="130" y="217"/>
                      <a:pt x="132" y="218"/>
                    </a:cubicBezTo>
                    <a:cubicBezTo>
                      <a:pt x="134" y="219"/>
                      <a:pt x="134" y="221"/>
                      <a:pt x="136" y="223"/>
                    </a:cubicBezTo>
                    <a:cubicBezTo>
                      <a:pt x="136" y="223"/>
                      <a:pt x="136" y="220"/>
                      <a:pt x="138" y="221"/>
                    </a:cubicBezTo>
                    <a:cubicBezTo>
                      <a:pt x="139" y="221"/>
                      <a:pt x="140" y="223"/>
                      <a:pt x="142" y="223"/>
                    </a:cubicBezTo>
                    <a:cubicBezTo>
                      <a:pt x="143" y="224"/>
                      <a:pt x="144" y="222"/>
                      <a:pt x="145" y="221"/>
                    </a:cubicBezTo>
                    <a:cubicBezTo>
                      <a:pt x="147" y="219"/>
                      <a:pt x="148" y="221"/>
                      <a:pt x="150" y="221"/>
                    </a:cubicBezTo>
                    <a:cubicBezTo>
                      <a:pt x="152" y="221"/>
                      <a:pt x="153" y="219"/>
                      <a:pt x="155" y="220"/>
                    </a:cubicBezTo>
                    <a:cubicBezTo>
                      <a:pt x="157" y="221"/>
                      <a:pt x="158" y="222"/>
                      <a:pt x="160" y="223"/>
                    </a:cubicBezTo>
                    <a:cubicBezTo>
                      <a:pt x="162" y="224"/>
                      <a:pt x="161" y="223"/>
                      <a:pt x="163" y="222"/>
                    </a:cubicBezTo>
                    <a:cubicBezTo>
                      <a:pt x="164" y="221"/>
                      <a:pt x="168" y="222"/>
                      <a:pt x="169" y="222"/>
                    </a:cubicBezTo>
                    <a:cubicBezTo>
                      <a:pt x="170" y="222"/>
                      <a:pt x="172" y="220"/>
                      <a:pt x="172" y="219"/>
                    </a:cubicBezTo>
                    <a:cubicBezTo>
                      <a:pt x="172" y="217"/>
                      <a:pt x="169" y="217"/>
                      <a:pt x="168" y="216"/>
                    </a:cubicBezTo>
                    <a:cubicBezTo>
                      <a:pt x="161" y="213"/>
                      <a:pt x="171" y="214"/>
                      <a:pt x="169" y="210"/>
                    </a:cubicBezTo>
                    <a:cubicBezTo>
                      <a:pt x="168" y="209"/>
                      <a:pt x="166" y="209"/>
                      <a:pt x="169" y="208"/>
                    </a:cubicBezTo>
                    <a:cubicBezTo>
                      <a:pt x="170" y="207"/>
                      <a:pt x="172" y="208"/>
                      <a:pt x="173" y="207"/>
                    </a:cubicBezTo>
                    <a:cubicBezTo>
                      <a:pt x="177" y="207"/>
                      <a:pt x="166" y="202"/>
                      <a:pt x="171" y="200"/>
                    </a:cubicBezTo>
                    <a:cubicBezTo>
                      <a:pt x="172" y="200"/>
                      <a:pt x="174" y="200"/>
                      <a:pt x="175" y="200"/>
                    </a:cubicBezTo>
                    <a:cubicBezTo>
                      <a:pt x="178" y="200"/>
                      <a:pt x="180" y="200"/>
                      <a:pt x="183" y="199"/>
                    </a:cubicBezTo>
                    <a:cubicBezTo>
                      <a:pt x="185" y="198"/>
                      <a:pt x="187" y="198"/>
                      <a:pt x="189" y="198"/>
                    </a:cubicBezTo>
                    <a:cubicBezTo>
                      <a:pt x="191" y="197"/>
                      <a:pt x="193" y="196"/>
                      <a:pt x="196" y="196"/>
                    </a:cubicBezTo>
                    <a:cubicBezTo>
                      <a:pt x="200" y="195"/>
                      <a:pt x="204" y="194"/>
                      <a:pt x="208" y="192"/>
                    </a:cubicBezTo>
                    <a:cubicBezTo>
                      <a:pt x="211" y="190"/>
                      <a:pt x="217" y="190"/>
                      <a:pt x="219" y="194"/>
                    </a:cubicBezTo>
                    <a:cubicBezTo>
                      <a:pt x="220" y="196"/>
                      <a:pt x="219" y="196"/>
                      <a:pt x="220" y="198"/>
                    </a:cubicBezTo>
                    <a:cubicBezTo>
                      <a:pt x="220" y="201"/>
                      <a:pt x="224" y="198"/>
                      <a:pt x="226" y="199"/>
                    </a:cubicBezTo>
                    <a:cubicBezTo>
                      <a:pt x="227" y="199"/>
                      <a:pt x="226" y="200"/>
                      <a:pt x="227" y="200"/>
                    </a:cubicBezTo>
                    <a:cubicBezTo>
                      <a:pt x="228" y="201"/>
                      <a:pt x="228" y="200"/>
                      <a:pt x="228" y="200"/>
                    </a:cubicBezTo>
                    <a:cubicBezTo>
                      <a:pt x="229" y="199"/>
                      <a:pt x="230" y="200"/>
                      <a:pt x="231" y="201"/>
                    </a:cubicBezTo>
                    <a:cubicBezTo>
                      <a:pt x="232" y="201"/>
                      <a:pt x="232" y="201"/>
                      <a:pt x="231" y="202"/>
                    </a:cubicBezTo>
                    <a:cubicBezTo>
                      <a:pt x="230" y="205"/>
                      <a:pt x="237" y="203"/>
                      <a:pt x="239" y="202"/>
                    </a:cubicBezTo>
                    <a:cubicBezTo>
                      <a:pt x="239" y="202"/>
                      <a:pt x="248" y="197"/>
                      <a:pt x="248" y="198"/>
                    </a:cubicBezTo>
                    <a:cubicBezTo>
                      <a:pt x="248" y="199"/>
                      <a:pt x="246" y="201"/>
                      <a:pt x="248" y="202"/>
                    </a:cubicBezTo>
                    <a:cubicBezTo>
                      <a:pt x="250" y="202"/>
                      <a:pt x="251" y="203"/>
                      <a:pt x="252" y="204"/>
                    </a:cubicBezTo>
                    <a:cubicBezTo>
                      <a:pt x="255" y="207"/>
                      <a:pt x="256" y="210"/>
                      <a:pt x="258" y="213"/>
                    </a:cubicBezTo>
                    <a:cubicBezTo>
                      <a:pt x="260" y="216"/>
                      <a:pt x="261" y="219"/>
                      <a:pt x="263" y="221"/>
                    </a:cubicBezTo>
                    <a:cubicBezTo>
                      <a:pt x="266" y="224"/>
                      <a:pt x="266" y="217"/>
                      <a:pt x="269" y="220"/>
                    </a:cubicBezTo>
                    <a:cubicBezTo>
                      <a:pt x="273" y="224"/>
                      <a:pt x="275" y="222"/>
                      <a:pt x="280" y="221"/>
                    </a:cubicBezTo>
                    <a:cubicBezTo>
                      <a:pt x="282" y="220"/>
                      <a:pt x="283" y="223"/>
                      <a:pt x="284" y="224"/>
                    </a:cubicBezTo>
                    <a:cubicBezTo>
                      <a:pt x="285" y="226"/>
                      <a:pt x="287" y="226"/>
                      <a:pt x="288" y="228"/>
                    </a:cubicBezTo>
                    <a:cubicBezTo>
                      <a:pt x="289" y="230"/>
                      <a:pt x="291" y="230"/>
                      <a:pt x="293" y="230"/>
                    </a:cubicBezTo>
                    <a:cubicBezTo>
                      <a:pt x="296" y="229"/>
                      <a:pt x="295" y="230"/>
                      <a:pt x="296" y="231"/>
                    </a:cubicBezTo>
                    <a:cubicBezTo>
                      <a:pt x="298" y="235"/>
                      <a:pt x="304" y="230"/>
                      <a:pt x="307" y="230"/>
                    </a:cubicBezTo>
                    <a:cubicBezTo>
                      <a:pt x="310" y="229"/>
                      <a:pt x="313" y="226"/>
                      <a:pt x="316" y="225"/>
                    </a:cubicBezTo>
                    <a:cubicBezTo>
                      <a:pt x="320" y="222"/>
                      <a:pt x="322" y="222"/>
                      <a:pt x="327" y="223"/>
                    </a:cubicBezTo>
                    <a:cubicBezTo>
                      <a:pt x="329" y="223"/>
                      <a:pt x="329" y="224"/>
                      <a:pt x="331" y="226"/>
                    </a:cubicBezTo>
                    <a:cubicBezTo>
                      <a:pt x="332" y="227"/>
                      <a:pt x="334" y="227"/>
                      <a:pt x="336" y="227"/>
                    </a:cubicBezTo>
                    <a:cubicBezTo>
                      <a:pt x="338" y="227"/>
                      <a:pt x="339" y="228"/>
                      <a:pt x="341" y="228"/>
                    </a:cubicBezTo>
                    <a:cubicBezTo>
                      <a:pt x="343" y="230"/>
                      <a:pt x="344" y="228"/>
                      <a:pt x="346" y="227"/>
                    </a:cubicBezTo>
                    <a:cubicBezTo>
                      <a:pt x="349" y="224"/>
                      <a:pt x="344" y="222"/>
                      <a:pt x="346" y="219"/>
                    </a:cubicBezTo>
                    <a:cubicBezTo>
                      <a:pt x="347" y="217"/>
                      <a:pt x="351" y="213"/>
                      <a:pt x="353" y="214"/>
                    </a:cubicBezTo>
                    <a:cubicBezTo>
                      <a:pt x="357" y="216"/>
                      <a:pt x="362" y="216"/>
                      <a:pt x="366" y="218"/>
                    </a:cubicBezTo>
                    <a:cubicBezTo>
                      <a:pt x="368" y="219"/>
                      <a:pt x="367" y="221"/>
                      <a:pt x="368" y="222"/>
                    </a:cubicBezTo>
                    <a:cubicBezTo>
                      <a:pt x="369" y="225"/>
                      <a:pt x="371" y="225"/>
                      <a:pt x="374" y="226"/>
                    </a:cubicBezTo>
                    <a:cubicBezTo>
                      <a:pt x="378" y="227"/>
                      <a:pt x="382" y="224"/>
                      <a:pt x="386" y="225"/>
                    </a:cubicBezTo>
                    <a:cubicBezTo>
                      <a:pt x="387" y="225"/>
                      <a:pt x="389" y="225"/>
                      <a:pt x="390" y="226"/>
                    </a:cubicBezTo>
                    <a:cubicBezTo>
                      <a:pt x="392" y="227"/>
                      <a:pt x="394" y="227"/>
                      <a:pt x="396" y="229"/>
                    </a:cubicBezTo>
                    <a:cubicBezTo>
                      <a:pt x="401" y="233"/>
                      <a:pt x="409" y="233"/>
                      <a:pt x="415" y="231"/>
                    </a:cubicBezTo>
                    <a:cubicBezTo>
                      <a:pt x="419" y="230"/>
                      <a:pt x="422" y="228"/>
                      <a:pt x="426" y="227"/>
                    </a:cubicBezTo>
                    <a:cubicBezTo>
                      <a:pt x="428" y="225"/>
                      <a:pt x="431" y="227"/>
                      <a:pt x="433" y="227"/>
                    </a:cubicBezTo>
                    <a:cubicBezTo>
                      <a:pt x="435" y="228"/>
                      <a:pt x="436" y="226"/>
                      <a:pt x="438" y="227"/>
                    </a:cubicBezTo>
                    <a:cubicBezTo>
                      <a:pt x="439" y="228"/>
                      <a:pt x="443" y="231"/>
                      <a:pt x="445" y="230"/>
                    </a:cubicBezTo>
                    <a:cubicBezTo>
                      <a:pt x="446" y="230"/>
                      <a:pt x="448" y="229"/>
                      <a:pt x="449" y="228"/>
                    </a:cubicBezTo>
                    <a:cubicBezTo>
                      <a:pt x="452" y="227"/>
                      <a:pt x="453" y="227"/>
                      <a:pt x="453" y="225"/>
                    </a:cubicBezTo>
                    <a:cubicBezTo>
                      <a:pt x="453" y="221"/>
                      <a:pt x="456" y="217"/>
                      <a:pt x="458" y="215"/>
                    </a:cubicBezTo>
                    <a:cubicBezTo>
                      <a:pt x="459" y="214"/>
                      <a:pt x="460" y="212"/>
                      <a:pt x="459" y="211"/>
                    </a:cubicBezTo>
                    <a:cubicBezTo>
                      <a:pt x="458" y="210"/>
                      <a:pt x="455" y="210"/>
                      <a:pt x="457" y="208"/>
                    </a:cubicBezTo>
                    <a:cubicBezTo>
                      <a:pt x="460" y="205"/>
                      <a:pt x="465" y="205"/>
                      <a:pt x="470" y="204"/>
                    </a:cubicBezTo>
                    <a:cubicBezTo>
                      <a:pt x="472" y="204"/>
                      <a:pt x="474" y="204"/>
                      <a:pt x="476" y="205"/>
                    </a:cubicBezTo>
                    <a:cubicBezTo>
                      <a:pt x="478" y="206"/>
                      <a:pt x="481" y="206"/>
                      <a:pt x="483" y="207"/>
                    </a:cubicBezTo>
                    <a:cubicBezTo>
                      <a:pt x="486" y="208"/>
                      <a:pt x="487" y="212"/>
                      <a:pt x="489" y="215"/>
                    </a:cubicBezTo>
                    <a:cubicBezTo>
                      <a:pt x="490" y="218"/>
                      <a:pt x="492" y="221"/>
                      <a:pt x="493" y="224"/>
                    </a:cubicBezTo>
                    <a:cubicBezTo>
                      <a:pt x="493" y="225"/>
                      <a:pt x="493" y="227"/>
                      <a:pt x="494" y="229"/>
                    </a:cubicBezTo>
                    <a:cubicBezTo>
                      <a:pt x="494" y="230"/>
                      <a:pt x="497" y="230"/>
                      <a:pt x="498" y="230"/>
                    </a:cubicBezTo>
                    <a:cubicBezTo>
                      <a:pt x="502" y="231"/>
                      <a:pt x="507" y="233"/>
                      <a:pt x="508" y="237"/>
                    </a:cubicBezTo>
                    <a:cubicBezTo>
                      <a:pt x="509" y="240"/>
                      <a:pt x="510" y="242"/>
                      <a:pt x="514" y="242"/>
                    </a:cubicBezTo>
                    <a:cubicBezTo>
                      <a:pt x="515" y="242"/>
                      <a:pt x="517" y="242"/>
                      <a:pt x="518" y="242"/>
                    </a:cubicBezTo>
                    <a:cubicBezTo>
                      <a:pt x="520" y="242"/>
                      <a:pt x="520" y="240"/>
                      <a:pt x="522" y="240"/>
                    </a:cubicBezTo>
                    <a:cubicBezTo>
                      <a:pt x="525" y="240"/>
                      <a:pt x="528" y="237"/>
                      <a:pt x="530" y="241"/>
                    </a:cubicBezTo>
                    <a:cubicBezTo>
                      <a:pt x="530" y="243"/>
                      <a:pt x="530" y="243"/>
                      <a:pt x="529" y="244"/>
                    </a:cubicBezTo>
                    <a:cubicBezTo>
                      <a:pt x="527" y="246"/>
                      <a:pt x="527" y="247"/>
                      <a:pt x="526" y="249"/>
                    </a:cubicBezTo>
                    <a:cubicBezTo>
                      <a:pt x="525" y="252"/>
                      <a:pt x="523" y="255"/>
                      <a:pt x="521" y="258"/>
                    </a:cubicBezTo>
                    <a:cubicBezTo>
                      <a:pt x="520" y="260"/>
                      <a:pt x="519" y="259"/>
                      <a:pt x="518" y="258"/>
                    </a:cubicBezTo>
                    <a:cubicBezTo>
                      <a:pt x="516" y="257"/>
                      <a:pt x="516" y="258"/>
                      <a:pt x="514" y="259"/>
                    </a:cubicBezTo>
                    <a:cubicBezTo>
                      <a:pt x="513" y="259"/>
                      <a:pt x="511" y="260"/>
                      <a:pt x="511" y="260"/>
                    </a:cubicBezTo>
                    <a:cubicBezTo>
                      <a:pt x="510" y="261"/>
                      <a:pt x="513" y="265"/>
                      <a:pt x="513" y="267"/>
                    </a:cubicBezTo>
                    <a:cubicBezTo>
                      <a:pt x="512" y="268"/>
                      <a:pt x="512" y="270"/>
                      <a:pt x="512" y="271"/>
                    </a:cubicBezTo>
                    <a:cubicBezTo>
                      <a:pt x="511" y="273"/>
                      <a:pt x="509" y="272"/>
                      <a:pt x="509" y="274"/>
                    </a:cubicBezTo>
                    <a:cubicBezTo>
                      <a:pt x="511" y="273"/>
                      <a:pt x="512" y="274"/>
                      <a:pt x="514" y="272"/>
                    </a:cubicBezTo>
                    <a:cubicBezTo>
                      <a:pt x="515" y="270"/>
                      <a:pt x="517" y="272"/>
                      <a:pt x="519" y="272"/>
                    </a:cubicBezTo>
                    <a:cubicBezTo>
                      <a:pt x="523" y="274"/>
                      <a:pt x="527" y="272"/>
                      <a:pt x="531" y="269"/>
                    </a:cubicBezTo>
                    <a:cubicBezTo>
                      <a:pt x="534" y="266"/>
                      <a:pt x="537" y="262"/>
                      <a:pt x="540" y="259"/>
                    </a:cubicBezTo>
                    <a:cubicBezTo>
                      <a:pt x="543" y="255"/>
                      <a:pt x="546" y="251"/>
                      <a:pt x="549" y="247"/>
                    </a:cubicBezTo>
                    <a:cubicBezTo>
                      <a:pt x="554" y="240"/>
                      <a:pt x="559" y="235"/>
                      <a:pt x="558" y="226"/>
                    </a:cubicBezTo>
                    <a:cubicBezTo>
                      <a:pt x="558" y="222"/>
                      <a:pt x="559" y="220"/>
                      <a:pt x="561" y="217"/>
                    </a:cubicBezTo>
                    <a:cubicBezTo>
                      <a:pt x="562" y="215"/>
                      <a:pt x="562" y="214"/>
                      <a:pt x="563" y="212"/>
                    </a:cubicBezTo>
                    <a:cubicBezTo>
                      <a:pt x="563" y="212"/>
                      <a:pt x="563" y="211"/>
                      <a:pt x="563" y="210"/>
                    </a:cubicBezTo>
                    <a:cubicBezTo>
                      <a:pt x="563" y="209"/>
                      <a:pt x="561" y="208"/>
                      <a:pt x="561" y="207"/>
                    </a:cubicBezTo>
                    <a:cubicBezTo>
                      <a:pt x="561" y="207"/>
                      <a:pt x="563" y="208"/>
                      <a:pt x="563" y="207"/>
                    </a:cubicBezTo>
                    <a:cubicBezTo>
                      <a:pt x="562" y="206"/>
                      <a:pt x="562" y="205"/>
                      <a:pt x="561" y="205"/>
                    </a:cubicBezTo>
                    <a:cubicBezTo>
                      <a:pt x="560" y="204"/>
                      <a:pt x="558" y="201"/>
                      <a:pt x="557" y="200"/>
                    </a:cubicBezTo>
                    <a:cubicBezTo>
                      <a:pt x="556" y="200"/>
                      <a:pt x="551" y="198"/>
                      <a:pt x="550" y="199"/>
                    </a:cubicBezTo>
                    <a:cubicBezTo>
                      <a:pt x="550" y="200"/>
                      <a:pt x="551" y="201"/>
                      <a:pt x="550" y="201"/>
                    </a:cubicBezTo>
                    <a:cubicBezTo>
                      <a:pt x="548" y="201"/>
                      <a:pt x="548" y="203"/>
                      <a:pt x="547" y="203"/>
                    </a:cubicBezTo>
                    <a:cubicBezTo>
                      <a:pt x="545" y="205"/>
                      <a:pt x="544" y="202"/>
                      <a:pt x="544" y="201"/>
                    </a:cubicBezTo>
                    <a:cubicBezTo>
                      <a:pt x="544" y="199"/>
                      <a:pt x="546" y="198"/>
                      <a:pt x="543" y="199"/>
                    </a:cubicBezTo>
                    <a:cubicBezTo>
                      <a:pt x="540" y="200"/>
                      <a:pt x="544" y="202"/>
                      <a:pt x="540" y="202"/>
                    </a:cubicBezTo>
                    <a:cubicBezTo>
                      <a:pt x="539" y="202"/>
                      <a:pt x="541" y="197"/>
                      <a:pt x="540" y="196"/>
                    </a:cubicBezTo>
                    <a:cubicBezTo>
                      <a:pt x="540" y="197"/>
                      <a:pt x="529" y="197"/>
                      <a:pt x="534" y="194"/>
                    </a:cubicBezTo>
                    <a:cubicBezTo>
                      <a:pt x="538" y="191"/>
                      <a:pt x="542" y="188"/>
                      <a:pt x="546" y="185"/>
                    </a:cubicBezTo>
                    <a:cubicBezTo>
                      <a:pt x="547" y="184"/>
                      <a:pt x="548" y="182"/>
                      <a:pt x="549" y="181"/>
                    </a:cubicBezTo>
                    <a:cubicBezTo>
                      <a:pt x="552" y="179"/>
                      <a:pt x="555" y="177"/>
                      <a:pt x="557" y="175"/>
                    </a:cubicBezTo>
                    <a:cubicBezTo>
                      <a:pt x="558" y="174"/>
                      <a:pt x="559" y="172"/>
                      <a:pt x="561" y="171"/>
                    </a:cubicBezTo>
                    <a:cubicBezTo>
                      <a:pt x="563" y="169"/>
                      <a:pt x="565" y="167"/>
                      <a:pt x="567" y="165"/>
                    </a:cubicBezTo>
                    <a:cubicBezTo>
                      <a:pt x="571" y="162"/>
                      <a:pt x="577" y="162"/>
                      <a:pt x="582" y="162"/>
                    </a:cubicBezTo>
                    <a:cubicBezTo>
                      <a:pt x="583" y="162"/>
                      <a:pt x="584" y="162"/>
                      <a:pt x="585" y="162"/>
                    </a:cubicBezTo>
                    <a:cubicBezTo>
                      <a:pt x="586" y="163"/>
                      <a:pt x="586" y="164"/>
                      <a:pt x="587" y="164"/>
                    </a:cubicBezTo>
                    <a:cubicBezTo>
                      <a:pt x="588" y="163"/>
                      <a:pt x="590" y="163"/>
                      <a:pt x="591" y="162"/>
                    </a:cubicBezTo>
                    <a:cubicBezTo>
                      <a:pt x="592" y="162"/>
                      <a:pt x="593" y="163"/>
                      <a:pt x="594" y="163"/>
                    </a:cubicBezTo>
                    <a:cubicBezTo>
                      <a:pt x="595" y="163"/>
                      <a:pt x="596" y="163"/>
                      <a:pt x="597" y="163"/>
                    </a:cubicBezTo>
                    <a:cubicBezTo>
                      <a:pt x="597" y="162"/>
                      <a:pt x="598" y="163"/>
                      <a:pt x="599" y="163"/>
                    </a:cubicBezTo>
                    <a:cubicBezTo>
                      <a:pt x="601" y="163"/>
                      <a:pt x="601" y="160"/>
                      <a:pt x="604" y="160"/>
                    </a:cubicBezTo>
                    <a:cubicBezTo>
                      <a:pt x="605" y="160"/>
                      <a:pt x="607" y="160"/>
                      <a:pt x="608" y="160"/>
                    </a:cubicBezTo>
                    <a:cubicBezTo>
                      <a:pt x="609" y="161"/>
                      <a:pt x="610" y="162"/>
                      <a:pt x="611" y="162"/>
                    </a:cubicBezTo>
                    <a:cubicBezTo>
                      <a:pt x="612" y="163"/>
                      <a:pt x="616" y="161"/>
                      <a:pt x="616" y="164"/>
                    </a:cubicBezTo>
                    <a:cubicBezTo>
                      <a:pt x="616" y="164"/>
                      <a:pt x="613" y="164"/>
                      <a:pt x="613" y="165"/>
                    </a:cubicBezTo>
                    <a:cubicBezTo>
                      <a:pt x="612" y="167"/>
                      <a:pt x="616" y="166"/>
                      <a:pt x="616" y="166"/>
                    </a:cubicBezTo>
                    <a:cubicBezTo>
                      <a:pt x="618" y="166"/>
                      <a:pt x="620" y="166"/>
                      <a:pt x="621" y="166"/>
                    </a:cubicBezTo>
                    <a:cubicBezTo>
                      <a:pt x="622" y="165"/>
                      <a:pt x="622" y="165"/>
                      <a:pt x="623" y="164"/>
                    </a:cubicBezTo>
                    <a:cubicBezTo>
                      <a:pt x="624" y="164"/>
                      <a:pt x="625" y="165"/>
                      <a:pt x="627" y="165"/>
                    </a:cubicBezTo>
                    <a:cubicBezTo>
                      <a:pt x="628" y="165"/>
                      <a:pt x="635" y="163"/>
                      <a:pt x="631" y="162"/>
                    </a:cubicBezTo>
                    <a:cubicBezTo>
                      <a:pt x="629" y="162"/>
                      <a:pt x="628" y="163"/>
                      <a:pt x="628" y="160"/>
                    </a:cubicBezTo>
                    <a:cubicBezTo>
                      <a:pt x="628" y="159"/>
                      <a:pt x="630" y="156"/>
                      <a:pt x="631" y="155"/>
                    </a:cubicBezTo>
                    <a:cubicBezTo>
                      <a:pt x="633" y="154"/>
                      <a:pt x="634" y="153"/>
                      <a:pt x="636" y="151"/>
                    </a:cubicBezTo>
                    <a:cubicBezTo>
                      <a:pt x="637" y="150"/>
                      <a:pt x="639" y="150"/>
                      <a:pt x="640" y="148"/>
                    </a:cubicBezTo>
                    <a:cubicBezTo>
                      <a:pt x="641" y="146"/>
                      <a:pt x="642" y="145"/>
                      <a:pt x="644" y="145"/>
                    </a:cubicBezTo>
                    <a:cubicBezTo>
                      <a:pt x="646" y="145"/>
                      <a:pt x="649" y="144"/>
                      <a:pt x="651" y="144"/>
                    </a:cubicBezTo>
                    <a:cubicBezTo>
                      <a:pt x="653" y="144"/>
                      <a:pt x="654" y="146"/>
                      <a:pt x="655" y="146"/>
                    </a:cubicBezTo>
                    <a:cubicBezTo>
                      <a:pt x="656" y="145"/>
                      <a:pt x="657" y="143"/>
                      <a:pt x="658" y="144"/>
                    </a:cubicBezTo>
                    <a:cubicBezTo>
                      <a:pt x="659" y="145"/>
                      <a:pt x="656" y="148"/>
                      <a:pt x="656" y="149"/>
                    </a:cubicBezTo>
                    <a:cubicBezTo>
                      <a:pt x="656" y="151"/>
                      <a:pt x="657" y="149"/>
                      <a:pt x="659" y="150"/>
                    </a:cubicBezTo>
                    <a:cubicBezTo>
                      <a:pt x="659" y="150"/>
                      <a:pt x="657" y="152"/>
                      <a:pt x="657" y="153"/>
                    </a:cubicBezTo>
                    <a:cubicBezTo>
                      <a:pt x="657" y="154"/>
                      <a:pt x="664" y="149"/>
                      <a:pt x="664" y="149"/>
                    </a:cubicBezTo>
                    <a:cubicBezTo>
                      <a:pt x="665" y="148"/>
                      <a:pt x="666" y="147"/>
                      <a:pt x="668" y="146"/>
                    </a:cubicBezTo>
                    <a:cubicBezTo>
                      <a:pt x="669" y="145"/>
                      <a:pt x="672" y="147"/>
                      <a:pt x="672" y="145"/>
                    </a:cubicBezTo>
                    <a:cubicBezTo>
                      <a:pt x="671" y="143"/>
                      <a:pt x="672" y="139"/>
                      <a:pt x="675" y="139"/>
                    </a:cubicBezTo>
                    <a:cubicBezTo>
                      <a:pt x="676" y="138"/>
                      <a:pt x="678" y="137"/>
                      <a:pt x="679" y="138"/>
                    </a:cubicBezTo>
                    <a:cubicBezTo>
                      <a:pt x="680" y="138"/>
                      <a:pt x="682" y="140"/>
                      <a:pt x="683" y="139"/>
                    </a:cubicBezTo>
                    <a:cubicBezTo>
                      <a:pt x="681" y="140"/>
                      <a:pt x="678" y="139"/>
                      <a:pt x="677" y="142"/>
                    </a:cubicBezTo>
                    <a:cubicBezTo>
                      <a:pt x="677" y="143"/>
                      <a:pt x="677" y="144"/>
                      <a:pt x="677" y="145"/>
                    </a:cubicBezTo>
                    <a:cubicBezTo>
                      <a:pt x="677" y="146"/>
                      <a:pt x="675" y="146"/>
                      <a:pt x="676" y="147"/>
                    </a:cubicBezTo>
                    <a:cubicBezTo>
                      <a:pt x="676" y="148"/>
                      <a:pt x="677" y="148"/>
                      <a:pt x="676" y="149"/>
                    </a:cubicBezTo>
                    <a:cubicBezTo>
                      <a:pt x="675" y="149"/>
                      <a:pt x="674" y="150"/>
                      <a:pt x="675" y="151"/>
                    </a:cubicBezTo>
                    <a:cubicBezTo>
                      <a:pt x="675" y="151"/>
                      <a:pt x="669" y="153"/>
                      <a:pt x="669" y="154"/>
                    </a:cubicBezTo>
                    <a:cubicBezTo>
                      <a:pt x="667" y="155"/>
                      <a:pt x="666" y="157"/>
                      <a:pt x="664" y="158"/>
                    </a:cubicBezTo>
                    <a:cubicBezTo>
                      <a:pt x="662" y="160"/>
                      <a:pt x="660" y="161"/>
                      <a:pt x="658" y="163"/>
                    </a:cubicBezTo>
                    <a:cubicBezTo>
                      <a:pt x="654" y="166"/>
                      <a:pt x="651" y="173"/>
                      <a:pt x="646" y="173"/>
                    </a:cubicBezTo>
                    <a:cubicBezTo>
                      <a:pt x="645" y="173"/>
                      <a:pt x="641" y="174"/>
                      <a:pt x="641" y="175"/>
                    </a:cubicBezTo>
                    <a:cubicBezTo>
                      <a:pt x="641" y="178"/>
                      <a:pt x="641" y="179"/>
                      <a:pt x="638" y="181"/>
                    </a:cubicBezTo>
                    <a:cubicBezTo>
                      <a:pt x="634" y="184"/>
                      <a:pt x="634" y="190"/>
                      <a:pt x="635" y="195"/>
                    </a:cubicBezTo>
                    <a:cubicBezTo>
                      <a:pt x="636" y="200"/>
                      <a:pt x="635" y="206"/>
                      <a:pt x="638" y="210"/>
                    </a:cubicBezTo>
                    <a:cubicBezTo>
                      <a:pt x="639" y="212"/>
                      <a:pt x="639" y="215"/>
                      <a:pt x="639" y="217"/>
                    </a:cubicBezTo>
                    <a:cubicBezTo>
                      <a:pt x="639" y="217"/>
                      <a:pt x="639" y="219"/>
                      <a:pt x="640" y="219"/>
                    </a:cubicBezTo>
                    <a:cubicBezTo>
                      <a:pt x="641" y="219"/>
                      <a:pt x="639" y="222"/>
                      <a:pt x="640" y="222"/>
                    </a:cubicBezTo>
                    <a:cubicBezTo>
                      <a:pt x="640" y="222"/>
                      <a:pt x="645" y="218"/>
                      <a:pt x="645" y="217"/>
                    </a:cubicBezTo>
                    <a:cubicBezTo>
                      <a:pt x="647" y="215"/>
                      <a:pt x="648" y="213"/>
                      <a:pt x="649" y="210"/>
                    </a:cubicBezTo>
                    <a:cubicBezTo>
                      <a:pt x="650" y="208"/>
                      <a:pt x="654" y="206"/>
                      <a:pt x="655" y="206"/>
                    </a:cubicBezTo>
                    <a:cubicBezTo>
                      <a:pt x="658" y="208"/>
                      <a:pt x="655" y="202"/>
                      <a:pt x="656" y="201"/>
                    </a:cubicBezTo>
                    <a:cubicBezTo>
                      <a:pt x="658" y="198"/>
                      <a:pt x="659" y="197"/>
                      <a:pt x="662" y="197"/>
                    </a:cubicBezTo>
                    <a:cubicBezTo>
                      <a:pt x="665" y="197"/>
                      <a:pt x="669" y="197"/>
                      <a:pt x="667" y="194"/>
                    </a:cubicBezTo>
                    <a:cubicBezTo>
                      <a:pt x="664" y="191"/>
                      <a:pt x="666" y="188"/>
                      <a:pt x="669" y="186"/>
                    </a:cubicBezTo>
                    <a:cubicBezTo>
                      <a:pt x="670" y="185"/>
                      <a:pt x="670" y="187"/>
                      <a:pt x="671" y="187"/>
                    </a:cubicBezTo>
                    <a:cubicBezTo>
                      <a:pt x="673" y="187"/>
                      <a:pt x="673" y="184"/>
                      <a:pt x="673" y="183"/>
                    </a:cubicBezTo>
                    <a:cubicBezTo>
                      <a:pt x="671" y="181"/>
                      <a:pt x="669" y="180"/>
                      <a:pt x="671" y="177"/>
                    </a:cubicBezTo>
                    <a:cubicBezTo>
                      <a:pt x="671" y="177"/>
                      <a:pt x="674" y="176"/>
                      <a:pt x="673" y="175"/>
                    </a:cubicBezTo>
                    <a:cubicBezTo>
                      <a:pt x="672" y="175"/>
                      <a:pt x="671" y="173"/>
                      <a:pt x="670" y="173"/>
                    </a:cubicBezTo>
                    <a:cubicBezTo>
                      <a:pt x="669" y="173"/>
                      <a:pt x="670" y="174"/>
                      <a:pt x="669" y="174"/>
                    </a:cubicBezTo>
                    <a:cubicBezTo>
                      <a:pt x="667" y="174"/>
                      <a:pt x="666" y="173"/>
                      <a:pt x="667" y="171"/>
                    </a:cubicBezTo>
                    <a:cubicBezTo>
                      <a:pt x="668" y="169"/>
                      <a:pt x="670" y="168"/>
                      <a:pt x="672" y="165"/>
                    </a:cubicBezTo>
                    <a:cubicBezTo>
                      <a:pt x="673" y="163"/>
                      <a:pt x="673" y="160"/>
                      <a:pt x="676" y="158"/>
                    </a:cubicBezTo>
                    <a:cubicBezTo>
                      <a:pt x="677" y="157"/>
                      <a:pt x="677" y="159"/>
                      <a:pt x="677" y="159"/>
                    </a:cubicBezTo>
                    <a:cubicBezTo>
                      <a:pt x="679" y="159"/>
                      <a:pt x="679" y="157"/>
                      <a:pt x="680" y="158"/>
                    </a:cubicBezTo>
                    <a:cubicBezTo>
                      <a:pt x="681" y="158"/>
                      <a:pt x="681" y="159"/>
                      <a:pt x="682" y="158"/>
                    </a:cubicBezTo>
                    <a:cubicBezTo>
                      <a:pt x="684" y="157"/>
                      <a:pt x="685" y="156"/>
                      <a:pt x="687" y="155"/>
                    </a:cubicBezTo>
                    <a:cubicBezTo>
                      <a:pt x="690" y="154"/>
                      <a:pt x="686" y="158"/>
                      <a:pt x="688" y="159"/>
                    </a:cubicBezTo>
                    <a:cubicBezTo>
                      <a:pt x="688" y="160"/>
                      <a:pt x="692" y="156"/>
                      <a:pt x="693" y="156"/>
                    </a:cubicBezTo>
                    <a:cubicBezTo>
                      <a:pt x="695" y="155"/>
                      <a:pt x="697" y="154"/>
                      <a:pt x="700" y="154"/>
                    </a:cubicBezTo>
                    <a:cubicBezTo>
                      <a:pt x="702" y="154"/>
                      <a:pt x="704" y="154"/>
                      <a:pt x="705" y="156"/>
                    </a:cubicBezTo>
                    <a:cubicBezTo>
                      <a:pt x="706" y="156"/>
                      <a:pt x="707" y="157"/>
                      <a:pt x="708" y="158"/>
                    </a:cubicBezTo>
                    <a:cubicBezTo>
                      <a:pt x="709" y="159"/>
                      <a:pt x="709" y="156"/>
                      <a:pt x="710" y="156"/>
                    </a:cubicBezTo>
                    <a:cubicBezTo>
                      <a:pt x="718" y="149"/>
                      <a:pt x="727" y="146"/>
                      <a:pt x="736" y="142"/>
                    </a:cubicBezTo>
                    <a:cubicBezTo>
                      <a:pt x="738" y="141"/>
                      <a:pt x="741" y="140"/>
                      <a:pt x="742" y="138"/>
                    </a:cubicBezTo>
                    <a:cubicBezTo>
                      <a:pt x="743" y="136"/>
                      <a:pt x="743" y="139"/>
                      <a:pt x="745" y="139"/>
                    </a:cubicBezTo>
                    <a:cubicBezTo>
                      <a:pt x="746" y="139"/>
                      <a:pt x="748" y="139"/>
                      <a:pt x="749" y="139"/>
                    </a:cubicBezTo>
                    <a:cubicBezTo>
                      <a:pt x="750" y="140"/>
                      <a:pt x="751" y="141"/>
                      <a:pt x="752" y="141"/>
                    </a:cubicBezTo>
                    <a:cubicBezTo>
                      <a:pt x="755" y="141"/>
                      <a:pt x="755" y="137"/>
                      <a:pt x="754" y="135"/>
                    </a:cubicBezTo>
                    <a:cubicBezTo>
                      <a:pt x="754" y="134"/>
                      <a:pt x="750" y="132"/>
                      <a:pt x="751" y="131"/>
                    </a:cubicBezTo>
                    <a:cubicBezTo>
                      <a:pt x="751" y="130"/>
                      <a:pt x="749" y="125"/>
                      <a:pt x="748" y="126"/>
                    </a:cubicBezTo>
                    <a:cubicBezTo>
                      <a:pt x="748" y="127"/>
                      <a:pt x="746" y="125"/>
                      <a:pt x="745" y="125"/>
                    </a:cubicBezTo>
                    <a:cubicBezTo>
                      <a:pt x="744" y="124"/>
                      <a:pt x="745" y="123"/>
                      <a:pt x="744" y="122"/>
                    </a:cubicBezTo>
                    <a:cubicBezTo>
                      <a:pt x="744" y="121"/>
                      <a:pt x="741" y="122"/>
                      <a:pt x="741" y="122"/>
                    </a:cubicBezTo>
                    <a:cubicBezTo>
                      <a:pt x="740" y="123"/>
                      <a:pt x="737" y="122"/>
                      <a:pt x="738" y="121"/>
                    </a:cubicBezTo>
                    <a:cubicBezTo>
                      <a:pt x="738" y="120"/>
                      <a:pt x="741" y="121"/>
                      <a:pt x="742" y="121"/>
                    </a:cubicBezTo>
                    <a:cubicBezTo>
                      <a:pt x="742" y="120"/>
                      <a:pt x="739" y="120"/>
                      <a:pt x="739" y="120"/>
                    </a:cubicBezTo>
                    <a:cubicBezTo>
                      <a:pt x="739" y="117"/>
                      <a:pt x="747" y="122"/>
                      <a:pt x="748" y="122"/>
                    </a:cubicBezTo>
                    <a:cubicBezTo>
                      <a:pt x="750" y="123"/>
                      <a:pt x="756" y="121"/>
                      <a:pt x="758" y="119"/>
                    </a:cubicBezTo>
                    <a:cubicBezTo>
                      <a:pt x="759" y="118"/>
                      <a:pt x="757" y="118"/>
                      <a:pt x="757" y="117"/>
                    </a:cubicBezTo>
                    <a:cubicBezTo>
                      <a:pt x="757" y="117"/>
                      <a:pt x="761" y="117"/>
                      <a:pt x="761" y="115"/>
                    </a:cubicBezTo>
                    <a:cubicBezTo>
                      <a:pt x="760" y="114"/>
                      <a:pt x="758" y="113"/>
                      <a:pt x="759" y="112"/>
                    </a:cubicBezTo>
                    <a:cubicBezTo>
                      <a:pt x="759" y="111"/>
                      <a:pt x="761" y="109"/>
                      <a:pt x="761" y="109"/>
                    </a:cubicBezTo>
                    <a:cubicBezTo>
                      <a:pt x="762" y="109"/>
                      <a:pt x="766" y="110"/>
                      <a:pt x="766" y="109"/>
                    </a:cubicBezTo>
                    <a:cubicBezTo>
                      <a:pt x="765" y="110"/>
                      <a:pt x="762" y="111"/>
                      <a:pt x="763" y="112"/>
                    </a:cubicBezTo>
                    <a:cubicBezTo>
                      <a:pt x="764" y="113"/>
                      <a:pt x="765" y="114"/>
                      <a:pt x="765" y="114"/>
                    </a:cubicBezTo>
                    <a:cubicBezTo>
                      <a:pt x="765" y="115"/>
                      <a:pt x="764" y="116"/>
                      <a:pt x="765" y="116"/>
                    </a:cubicBezTo>
                    <a:cubicBezTo>
                      <a:pt x="767" y="116"/>
                      <a:pt x="769" y="115"/>
                      <a:pt x="771" y="115"/>
                    </a:cubicBezTo>
                    <a:cubicBezTo>
                      <a:pt x="773" y="115"/>
                      <a:pt x="775" y="115"/>
                      <a:pt x="777" y="116"/>
                    </a:cubicBezTo>
                    <a:cubicBezTo>
                      <a:pt x="778" y="117"/>
                      <a:pt x="778" y="117"/>
                      <a:pt x="778" y="119"/>
                    </a:cubicBezTo>
                    <a:cubicBezTo>
                      <a:pt x="778" y="120"/>
                      <a:pt x="782" y="121"/>
                      <a:pt x="783" y="121"/>
                    </a:cubicBezTo>
                    <a:cubicBezTo>
                      <a:pt x="784" y="122"/>
                      <a:pt x="790" y="126"/>
                      <a:pt x="791" y="124"/>
                    </a:cubicBezTo>
                    <a:cubicBezTo>
                      <a:pt x="790" y="127"/>
                      <a:pt x="796" y="124"/>
                      <a:pt x="796" y="124"/>
                    </a:cubicBezTo>
                    <a:cubicBezTo>
                      <a:pt x="796" y="123"/>
                      <a:pt x="792" y="123"/>
                      <a:pt x="793" y="122"/>
                    </a:cubicBezTo>
                    <a:cubicBezTo>
                      <a:pt x="793" y="120"/>
                      <a:pt x="796" y="122"/>
                      <a:pt x="796" y="122"/>
                    </a:cubicBezTo>
                    <a:cubicBezTo>
                      <a:pt x="796" y="120"/>
                      <a:pt x="795" y="122"/>
                      <a:pt x="796" y="119"/>
                    </a:cubicBezTo>
                    <a:cubicBezTo>
                      <a:pt x="796" y="118"/>
                      <a:pt x="796" y="117"/>
                      <a:pt x="796" y="116"/>
                    </a:cubicBezTo>
                    <a:cubicBezTo>
                      <a:pt x="795" y="115"/>
                      <a:pt x="794" y="115"/>
                      <a:pt x="794" y="114"/>
                    </a:cubicBezTo>
                    <a:cubicBezTo>
                      <a:pt x="794" y="114"/>
                      <a:pt x="801" y="116"/>
                      <a:pt x="802" y="115"/>
                    </a:cubicBezTo>
                    <a:cubicBezTo>
                      <a:pt x="802" y="115"/>
                      <a:pt x="801" y="114"/>
                      <a:pt x="800" y="114"/>
                    </a:cubicBezTo>
                    <a:cubicBezTo>
                      <a:pt x="801" y="114"/>
                      <a:pt x="804" y="115"/>
                      <a:pt x="805" y="114"/>
                    </a:cubicBezTo>
                    <a:cubicBezTo>
                      <a:pt x="805" y="113"/>
                      <a:pt x="805" y="112"/>
                      <a:pt x="806" y="111"/>
                    </a:cubicBezTo>
                    <a:cubicBezTo>
                      <a:pt x="806" y="111"/>
                      <a:pt x="809" y="111"/>
                      <a:pt x="809" y="111"/>
                    </a:cubicBezTo>
                    <a:cubicBezTo>
                      <a:pt x="809" y="111"/>
                      <a:pt x="808" y="111"/>
                      <a:pt x="808" y="111"/>
                    </a:cubicBezTo>
                    <a:cubicBezTo>
                      <a:pt x="807" y="110"/>
                      <a:pt x="810" y="111"/>
                      <a:pt x="808" y="111"/>
                    </a:cubicBezTo>
                    <a:close/>
                    <a:moveTo>
                      <a:pt x="405" y="192"/>
                    </a:moveTo>
                    <a:cubicBezTo>
                      <a:pt x="404" y="195"/>
                      <a:pt x="404" y="198"/>
                      <a:pt x="403" y="201"/>
                    </a:cubicBezTo>
                    <a:cubicBezTo>
                      <a:pt x="402" y="203"/>
                      <a:pt x="399" y="202"/>
                      <a:pt x="399" y="204"/>
                    </a:cubicBezTo>
                    <a:cubicBezTo>
                      <a:pt x="399" y="204"/>
                      <a:pt x="401" y="204"/>
                      <a:pt x="402" y="204"/>
                    </a:cubicBezTo>
                    <a:cubicBezTo>
                      <a:pt x="402" y="204"/>
                      <a:pt x="393" y="210"/>
                      <a:pt x="392" y="210"/>
                    </a:cubicBezTo>
                    <a:cubicBezTo>
                      <a:pt x="391" y="211"/>
                      <a:pt x="390" y="212"/>
                      <a:pt x="388" y="212"/>
                    </a:cubicBezTo>
                    <a:cubicBezTo>
                      <a:pt x="387" y="213"/>
                      <a:pt x="386" y="215"/>
                      <a:pt x="385" y="216"/>
                    </a:cubicBezTo>
                    <a:cubicBezTo>
                      <a:pt x="384" y="217"/>
                      <a:pt x="377" y="219"/>
                      <a:pt x="376" y="217"/>
                    </a:cubicBezTo>
                    <a:cubicBezTo>
                      <a:pt x="376" y="216"/>
                      <a:pt x="383" y="214"/>
                      <a:pt x="384" y="213"/>
                    </a:cubicBezTo>
                    <a:cubicBezTo>
                      <a:pt x="387" y="211"/>
                      <a:pt x="390" y="208"/>
                      <a:pt x="393" y="206"/>
                    </a:cubicBezTo>
                    <a:cubicBezTo>
                      <a:pt x="395" y="205"/>
                      <a:pt x="395" y="202"/>
                      <a:pt x="397" y="201"/>
                    </a:cubicBezTo>
                    <a:cubicBezTo>
                      <a:pt x="399" y="198"/>
                      <a:pt x="401" y="195"/>
                      <a:pt x="402" y="192"/>
                    </a:cubicBezTo>
                    <a:cubicBezTo>
                      <a:pt x="402" y="190"/>
                      <a:pt x="402" y="190"/>
                      <a:pt x="404" y="189"/>
                    </a:cubicBezTo>
                    <a:cubicBezTo>
                      <a:pt x="406" y="188"/>
                      <a:pt x="405" y="191"/>
                      <a:pt x="405" y="192"/>
                    </a:cubicBezTo>
                    <a:cubicBezTo>
                      <a:pt x="404" y="193"/>
                      <a:pt x="405" y="190"/>
                      <a:pt x="405" y="192"/>
                    </a:cubicBezTo>
                    <a:close/>
                  </a:path>
                </a:pathLst>
              </a:custGeom>
              <a:solidFill>
                <a:schemeClr val="accent2"/>
              </a:solid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453" name="Freeform 721">
                <a:extLst>
                  <a:ext uri="{FF2B5EF4-FFF2-40B4-BE49-F238E27FC236}">
                    <a16:creationId xmlns:a16="http://schemas.microsoft.com/office/drawing/2014/main" id="{63C51E9F-2CF5-9E41-B5FD-C9753D6C8578}"/>
                  </a:ext>
                </a:extLst>
              </p:cNvPr>
              <p:cNvSpPr>
                <a:spLocks/>
              </p:cNvSpPr>
              <p:nvPr/>
            </p:nvSpPr>
            <p:spPr bwMode="auto">
              <a:xfrm>
                <a:off x="9099284" y="3113304"/>
                <a:ext cx="70082" cy="149721"/>
              </a:xfrm>
              <a:custGeom>
                <a:avLst/>
                <a:gdLst>
                  <a:gd name="T0" fmla="*/ 13 w 15"/>
                  <a:gd name="T1" fmla="*/ 26 h 32"/>
                  <a:gd name="T2" fmla="*/ 10 w 15"/>
                  <a:gd name="T3" fmla="*/ 13 h 32"/>
                  <a:gd name="T4" fmla="*/ 9 w 15"/>
                  <a:gd name="T5" fmla="*/ 4 h 32"/>
                  <a:gd name="T6" fmla="*/ 9 w 15"/>
                  <a:gd name="T7" fmla="*/ 1 h 32"/>
                  <a:gd name="T8" fmla="*/ 6 w 15"/>
                  <a:gd name="T9" fmla="*/ 0 h 32"/>
                  <a:gd name="T10" fmla="*/ 7 w 15"/>
                  <a:gd name="T11" fmla="*/ 3 h 32"/>
                  <a:gd name="T12" fmla="*/ 6 w 15"/>
                  <a:gd name="T13" fmla="*/ 5 h 32"/>
                  <a:gd name="T14" fmla="*/ 4 w 15"/>
                  <a:gd name="T15" fmla="*/ 7 h 32"/>
                  <a:gd name="T16" fmla="*/ 4 w 15"/>
                  <a:gd name="T17" fmla="*/ 9 h 32"/>
                  <a:gd name="T18" fmla="*/ 2 w 15"/>
                  <a:gd name="T19" fmla="*/ 14 h 32"/>
                  <a:gd name="T20" fmla="*/ 5 w 15"/>
                  <a:gd name="T21" fmla="*/ 20 h 32"/>
                  <a:gd name="T22" fmla="*/ 6 w 15"/>
                  <a:gd name="T23" fmla="*/ 32 h 32"/>
                  <a:gd name="T24" fmla="*/ 15 w 15"/>
                  <a:gd name="T25" fmla="*/ 32 h 32"/>
                  <a:gd name="T26" fmla="*/ 13 w 15"/>
                  <a:gd name="T27" fmla="*/ 26 h 32"/>
                  <a:gd name="T28" fmla="*/ 13 w 15"/>
                  <a:gd name="T29" fmla="*/ 2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32">
                    <a:moveTo>
                      <a:pt x="13" y="26"/>
                    </a:moveTo>
                    <a:cubicBezTo>
                      <a:pt x="13" y="22"/>
                      <a:pt x="9" y="17"/>
                      <a:pt x="10" y="13"/>
                    </a:cubicBezTo>
                    <a:cubicBezTo>
                      <a:pt x="11" y="10"/>
                      <a:pt x="10" y="7"/>
                      <a:pt x="9" y="4"/>
                    </a:cubicBezTo>
                    <a:cubicBezTo>
                      <a:pt x="9" y="3"/>
                      <a:pt x="9" y="2"/>
                      <a:pt x="9" y="1"/>
                    </a:cubicBezTo>
                    <a:cubicBezTo>
                      <a:pt x="9" y="0"/>
                      <a:pt x="6" y="0"/>
                      <a:pt x="6" y="0"/>
                    </a:cubicBezTo>
                    <a:cubicBezTo>
                      <a:pt x="6" y="1"/>
                      <a:pt x="7" y="2"/>
                      <a:pt x="7" y="3"/>
                    </a:cubicBezTo>
                    <a:cubicBezTo>
                      <a:pt x="8" y="4"/>
                      <a:pt x="7" y="5"/>
                      <a:pt x="6" y="5"/>
                    </a:cubicBezTo>
                    <a:cubicBezTo>
                      <a:pt x="5" y="6"/>
                      <a:pt x="4" y="5"/>
                      <a:pt x="4" y="7"/>
                    </a:cubicBezTo>
                    <a:cubicBezTo>
                      <a:pt x="4" y="8"/>
                      <a:pt x="4" y="8"/>
                      <a:pt x="4" y="9"/>
                    </a:cubicBezTo>
                    <a:cubicBezTo>
                      <a:pt x="3" y="11"/>
                      <a:pt x="3" y="13"/>
                      <a:pt x="2" y="14"/>
                    </a:cubicBezTo>
                    <a:cubicBezTo>
                      <a:pt x="0" y="15"/>
                      <a:pt x="4" y="18"/>
                      <a:pt x="5" y="20"/>
                    </a:cubicBezTo>
                    <a:cubicBezTo>
                      <a:pt x="6" y="22"/>
                      <a:pt x="4" y="32"/>
                      <a:pt x="6" y="32"/>
                    </a:cubicBezTo>
                    <a:cubicBezTo>
                      <a:pt x="9" y="32"/>
                      <a:pt x="12" y="32"/>
                      <a:pt x="15" y="32"/>
                    </a:cubicBezTo>
                    <a:cubicBezTo>
                      <a:pt x="15" y="30"/>
                      <a:pt x="14" y="28"/>
                      <a:pt x="13" y="26"/>
                    </a:cubicBezTo>
                    <a:cubicBezTo>
                      <a:pt x="13" y="24"/>
                      <a:pt x="13" y="27"/>
                      <a:pt x="13" y="26"/>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454" name="Freeform 722">
                <a:extLst>
                  <a:ext uri="{FF2B5EF4-FFF2-40B4-BE49-F238E27FC236}">
                    <a16:creationId xmlns:a16="http://schemas.microsoft.com/office/drawing/2014/main" id="{2814C516-5FA2-DB4D-B159-14254CB673EE}"/>
                  </a:ext>
                </a:extLst>
              </p:cNvPr>
              <p:cNvSpPr>
                <a:spLocks/>
              </p:cNvSpPr>
              <p:nvPr/>
            </p:nvSpPr>
            <p:spPr bwMode="auto">
              <a:xfrm>
                <a:off x="9113618" y="3258244"/>
                <a:ext cx="70082" cy="108308"/>
              </a:xfrm>
              <a:custGeom>
                <a:avLst/>
                <a:gdLst>
                  <a:gd name="T0" fmla="*/ 12 w 15"/>
                  <a:gd name="T1" fmla="*/ 1 h 23"/>
                  <a:gd name="T2" fmla="*/ 7 w 15"/>
                  <a:gd name="T3" fmla="*/ 1 h 23"/>
                  <a:gd name="T4" fmla="*/ 2 w 15"/>
                  <a:gd name="T5" fmla="*/ 2 h 23"/>
                  <a:gd name="T6" fmla="*/ 1 w 15"/>
                  <a:gd name="T7" fmla="*/ 7 h 23"/>
                  <a:gd name="T8" fmla="*/ 2 w 15"/>
                  <a:gd name="T9" fmla="*/ 11 h 23"/>
                  <a:gd name="T10" fmla="*/ 1 w 15"/>
                  <a:gd name="T11" fmla="*/ 23 h 23"/>
                  <a:gd name="T12" fmla="*/ 4 w 15"/>
                  <a:gd name="T13" fmla="*/ 20 h 23"/>
                  <a:gd name="T14" fmla="*/ 7 w 15"/>
                  <a:gd name="T15" fmla="*/ 20 h 23"/>
                  <a:gd name="T16" fmla="*/ 9 w 15"/>
                  <a:gd name="T17" fmla="*/ 23 h 23"/>
                  <a:gd name="T18" fmla="*/ 9 w 15"/>
                  <a:gd name="T19" fmla="*/ 20 h 23"/>
                  <a:gd name="T20" fmla="*/ 6 w 15"/>
                  <a:gd name="T21" fmla="*/ 16 h 23"/>
                  <a:gd name="T22" fmla="*/ 4 w 15"/>
                  <a:gd name="T23" fmla="*/ 7 h 23"/>
                  <a:gd name="T24" fmla="*/ 9 w 15"/>
                  <a:gd name="T25" fmla="*/ 3 h 23"/>
                  <a:gd name="T26" fmla="*/ 15 w 15"/>
                  <a:gd name="T27" fmla="*/ 6 h 23"/>
                  <a:gd name="T28" fmla="*/ 12 w 15"/>
                  <a:gd name="T29"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3">
                    <a:moveTo>
                      <a:pt x="12" y="1"/>
                    </a:moveTo>
                    <a:cubicBezTo>
                      <a:pt x="11" y="1"/>
                      <a:pt x="9" y="1"/>
                      <a:pt x="7" y="1"/>
                    </a:cubicBezTo>
                    <a:cubicBezTo>
                      <a:pt x="5" y="1"/>
                      <a:pt x="3" y="0"/>
                      <a:pt x="2" y="2"/>
                    </a:cubicBezTo>
                    <a:cubicBezTo>
                      <a:pt x="2" y="4"/>
                      <a:pt x="1" y="5"/>
                      <a:pt x="1" y="7"/>
                    </a:cubicBezTo>
                    <a:cubicBezTo>
                      <a:pt x="1" y="8"/>
                      <a:pt x="2" y="9"/>
                      <a:pt x="2" y="11"/>
                    </a:cubicBezTo>
                    <a:cubicBezTo>
                      <a:pt x="2" y="12"/>
                      <a:pt x="0" y="23"/>
                      <a:pt x="1" y="23"/>
                    </a:cubicBezTo>
                    <a:cubicBezTo>
                      <a:pt x="3" y="22"/>
                      <a:pt x="1" y="19"/>
                      <a:pt x="4" y="20"/>
                    </a:cubicBezTo>
                    <a:cubicBezTo>
                      <a:pt x="5" y="20"/>
                      <a:pt x="7" y="19"/>
                      <a:pt x="7" y="20"/>
                    </a:cubicBezTo>
                    <a:cubicBezTo>
                      <a:pt x="8" y="20"/>
                      <a:pt x="8" y="23"/>
                      <a:pt x="9" y="23"/>
                    </a:cubicBezTo>
                    <a:cubicBezTo>
                      <a:pt x="9" y="23"/>
                      <a:pt x="9" y="20"/>
                      <a:pt x="9" y="20"/>
                    </a:cubicBezTo>
                    <a:cubicBezTo>
                      <a:pt x="9" y="18"/>
                      <a:pt x="7" y="17"/>
                      <a:pt x="6" y="16"/>
                    </a:cubicBezTo>
                    <a:cubicBezTo>
                      <a:pt x="5" y="14"/>
                      <a:pt x="2" y="9"/>
                      <a:pt x="4" y="7"/>
                    </a:cubicBezTo>
                    <a:cubicBezTo>
                      <a:pt x="7" y="5"/>
                      <a:pt x="6" y="4"/>
                      <a:pt x="9" y="3"/>
                    </a:cubicBezTo>
                    <a:cubicBezTo>
                      <a:pt x="11" y="2"/>
                      <a:pt x="14" y="4"/>
                      <a:pt x="15" y="6"/>
                    </a:cubicBezTo>
                    <a:cubicBezTo>
                      <a:pt x="14" y="4"/>
                      <a:pt x="13" y="2"/>
                      <a:pt x="12" y="1"/>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455" name="Freeform 723">
                <a:extLst>
                  <a:ext uri="{FF2B5EF4-FFF2-40B4-BE49-F238E27FC236}">
                    <a16:creationId xmlns:a16="http://schemas.microsoft.com/office/drawing/2014/main" id="{597C11A3-3F4E-8C48-84C9-EEB025061B46}"/>
                  </a:ext>
                </a:extLst>
              </p:cNvPr>
              <p:cNvSpPr>
                <a:spLocks/>
              </p:cNvSpPr>
              <p:nvPr/>
            </p:nvSpPr>
            <p:spPr bwMode="auto">
              <a:xfrm>
                <a:off x="8744095" y="3576800"/>
                <a:ext cx="98752" cy="117866"/>
              </a:xfrm>
              <a:custGeom>
                <a:avLst/>
                <a:gdLst>
                  <a:gd name="T0" fmla="*/ 5 w 21"/>
                  <a:gd name="T1" fmla="*/ 1 h 25"/>
                  <a:gd name="T2" fmla="*/ 4 w 21"/>
                  <a:gd name="T3" fmla="*/ 7 h 25"/>
                  <a:gd name="T4" fmla="*/ 1 w 21"/>
                  <a:gd name="T5" fmla="*/ 9 h 25"/>
                  <a:gd name="T6" fmla="*/ 3 w 21"/>
                  <a:gd name="T7" fmla="*/ 11 h 25"/>
                  <a:gd name="T8" fmla="*/ 2 w 21"/>
                  <a:gd name="T9" fmla="*/ 14 h 25"/>
                  <a:gd name="T10" fmla="*/ 3 w 21"/>
                  <a:gd name="T11" fmla="*/ 16 h 25"/>
                  <a:gd name="T12" fmla="*/ 1 w 21"/>
                  <a:gd name="T13" fmla="*/ 20 h 25"/>
                  <a:gd name="T14" fmla="*/ 3 w 21"/>
                  <a:gd name="T15" fmla="*/ 21 h 25"/>
                  <a:gd name="T16" fmla="*/ 0 w 21"/>
                  <a:gd name="T17" fmla="*/ 24 h 25"/>
                  <a:gd name="T18" fmla="*/ 2 w 21"/>
                  <a:gd name="T19" fmla="*/ 23 h 25"/>
                  <a:gd name="T20" fmla="*/ 3 w 21"/>
                  <a:gd name="T21" fmla="*/ 24 h 25"/>
                  <a:gd name="T22" fmla="*/ 6 w 21"/>
                  <a:gd name="T23" fmla="*/ 22 h 25"/>
                  <a:gd name="T24" fmla="*/ 8 w 21"/>
                  <a:gd name="T25" fmla="*/ 22 h 25"/>
                  <a:gd name="T26" fmla="*/ 9 w 21"/>
                  <a:gd name="T27" fmla="*/ 22 h 25"/>
                  <a:gd name="T28" fmla="*/ 12 w 21"/>
                  <a:gd name="T29" fmla="*/ 21 h 25"/>
                  <a:gd name="T30" fmla="*/ 14 w 21"/>
                  <a:gd name="T31" fmla="*/ 20 h 25"/>
                  <a:gd name="T32" fmla="*/ 17 w 21"/>
                  <a:gd name="T33" fmla="*/ 18 h 25"/>
                  <a:gd name="T34" fmla="*/ 20 w 21"/>
                  <a:gd name="T35" fmla="*/ 20 h 25"/>
                  <a:gd name="T36" fmla="*/ 19 w 21"/>
                  <a:gd name="T37" fmla="*/ 16 h 25"/>
                  <a:gd name="T38" fmla="*/ 17 w 21"/>
                  <a:gd name="T39" fmla="*/ 12 h 25"/>
                  <a:gd name="T40" fmla="*/ 12 w 21"/>
                  <a:gd name="T41" fmla="*/ 0 h 25"/>
                  <a:gd name="T42" fmla="*/ 5 w 21"/>
                  <a:gd name="T43" fmla="*/ 1 h 25"/>
                  <a:gd name="T44" fmla="*/ 5 w 21"/>
                  <a:gd name="T45" fmla="*/ 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 h="25">
                    <a:moveTo>
                      <a:pt x="5" y="1"/>
                    </a:moveTo>
                    <a:cubicBezTo>
                      <a:pt x="3" y="2"/>
                      <a:pt x="2" y="6"/>
                      <a:pt x="4" y="7"/>
                    </a:cubicBezTo>
                    <a:cubicBezTo>
                      <a:pt x="7" y="10"/>
                      <a:pt x="2" y="9"/>
                      <a:pt x="1" y="9"/>
                    </a:cubicBezTo>
                    <a:cubicBezTo>
                      <a:pt x="1" y="9"/>
                      <a:pt x="3" y="11"/>
                      <a:pt x="3" y="11"/>
                    </a:cubicBezTo>
                    <a:cubicBezTo>
                      <a:pt x="3" y="13"/>
                      <a:pt x="3" y="13"/>
                      <a:pt x="2" y="14"/>
                    </a:cubicBezTo>
                    <a:cubicBezTo>
                      <a:pt x="2" y="14"/>
                      <a:pt x="3" y="15"/>
                      <a:pt x="3" y="16"/>
                    </a:cubicBezTo>
                    <a:cubicBezTo>
                      <a:pt x="2" y="17"/>
                      <a:pt x="1" y="20"/>
                      <a:pt x="1" y="20"/>
                    </a:cubicBezTo>
                    <a:cubicBezTo>
                      <a:pt x="1" y="20"/>
                      <a:pt x="3" y="20"/>
                      <a:pt x="3" y="21"/>
                    </a:cubicBezTo>
                    <a:cubicBezTo>
                      <a:pt x="3" y="21"/>
                      <a:pt x="0" y="23"/>
                      <a:pt x="0" y="24"/>
                    </a:cubicBezTo>
                    <a:cubicBezTo>
                      <a:pt x="0" y="24"/>
                      <a:pt x="1" y="23"/>
                      <a:pt x="2" y="23"/>
                    </a:cubicBezTo>
                    <a:cubicBezTo>
                      <a:pt x="2" y="23"/>
                      <a:pt x="2" y="25"/>
                      <a:pt x="3" y="24"/>
                    </a:cubicBezTo>
                    <a:cubicBezTo>
                      <a:pt x="3" y="23"/>
                      <a:pt x="5" y="22"/>
                      <a:pt x="6" y="22"/>
                    </a:cubicBezTo>
                    <a:cubicBezTo>
                      <a:pt x="7" y="21"/>
                      <a:pt x="6" y="25"/>
                      <a:pt x="8" y="22"/>
                    </a:cubicBezTo>
                    <a:cubicBezTo>
                      <a:pt x="9" y="20"/>
                      <a:pt x="8" y="21"/>
                      <a:pt x="9" y="22"/>
                    </a:cubicBezTo>
                    <a:cubicBezTo>
                      <a:pt x="9" y="22"/>
                      <a:pt x="12" y="21"/>
                      <a:pt x="12" y="21"/>
                    </a:cubicBezTo>
                    <a:cubicBezTo>
                      <a:pt x="14" y="21"/>
                      <a:pt x="13" y="20"/>
                      <a:pt x="14" y="20"/>
                    </a:cubicBezTo>
                    <a:cubicBezTo>
                      <a:pt x="16" y="20"/>
                      <a:pt x="16" y="19"/>
                      <a:pt x="17" y="18"/>
                    </a:cubicBezTo>
                    <a:cubicBezTo>
                      <a:pt x="18" y="16"/>
                      <a:pt x="19" y="19"/>
                      <a:pt x="20" y="20"/>
                    </a:cubicBezTo>
                    <a:cubicBezTo>
                      <a:pt x="21" y="20"/>
                      <a:pt x="19" y="16"/>
                      <a:pt x="19" y="16"/>
                    </a:cubicBezTo>
                    <a:cubicBezTo>
                      <a:pt x="18" y="15"/>
                      <a:pt x="17" y="14"/>
                      <a:pt x="17" y="12"/>
                    </a:cubicBezTo>
                    <a:cubicBezTo>
                      <a:pt x="17" y="7"/>
                      <a:pt x="14" y="4"/>
                      <a:pt x="12" y="0"/>
                    </a:cubicBezTo>
                    <a:cubicBezTo>
                      <a:pt x="10" y="2"/>
                      <a:pt x="8" y="1"/>
                      <a:pt x="5" y="1"/>
                    </a:cubicBezTo>
                    <a:cubicBezTo>
                      <a:pt x="5" y="2"/>
                      <a:pt x="6" y="1"/>
                      <a:pt x="5" y="1"/>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456" name="Freeform 724">
                <a:extLst>
                  <a:ext uri="{FF2B5EF4-FFF2-40B4-BE49-F238E27FC236}">
                    <a16:creationId xmlns:a16="http://schemas.microsoft.com/office/drawing/2014/main" id="{9E224868-6BD4-654E-BE1A-411C93CF71F7}"/>
                  </a:ext>
                </a:extLst>
              </p:cNvPr>
              <p:cNvSpPr>
                <a:spLocks/>
              </p:cNvSpPr>
              <p:nvPr/>
            </p:nvSpPr>
            <p:spPr bwMode="auto">
              <a:xfrm>
                <a:off x="8702684" y="3450971"/>
                <a:ext cx="149721" cy="144943"/>
              </a:xfrm>
              <a:custGeom>
                <a:avLst/>
                <a:gdLst>
                  <a:gd name="T0" fmla="*/ 32 w 32"/>
                  <a:gd name="T1" fmla="*/ 3 h 31"/>
                  <a:gd name="T2" fmla="*/ 29 w 32"/>
                  <a:gd name="T3" fmla="*/ 1 h 31"/>
                  <a:gd name="T4" fmla="*/ 27 w 32"/>
                  <a:gd name="T5" fmla="*/ 4 h 31"/>
                  <a:gd name="T6" fmla="*/ 25 w 32"/>
                  <a:gd name="T7" fmla="*/ 5 h 31"/>
                  <a:gd name="T8" fmla="*/ 20 w 32"/>
                  <a:gd name="T9" fmla="*/ 6 h 31"/>
                  <a:gd name="T10" fmla="*/ 20 w 32"/>
                  <a:gd name="T11" fmla="*/ 10 h 31"/>
                  <a:gd name="T12" fmla="*/ 13 w 32"/>
                  <a:gd name="T13" fmla="*/ 9 h 31"/>
                  <a:gd name="T14" fmla="*/ 10 w 32"/>
                  <a:gd name="T15" fmla="*/ 12 h 31"/>
                  <a:gd name="T16" fmla="*/ 0 w 32"/>
                  <a:gd name="T17" fmla="*/ 19 h 31"/>
                  <a:gd name="T18" fmla="*/ 6 w 32"/>
                  <a:gd name="T19" fmla="*/ 21 h 31"/>
                  <a:gd name="T20" fmla="*/ 5 w 32"/>
                  <a:gd name="T21" fmla="*/ 24 h 31"/>
                  <a:gd name="T22" fmla="*/ 6 w 32"/>
                  <a:gd name="T23" fmla="*/ 26 h 31"/>
                  <a:gd name="T24" fmla="*/ 3 w 32"/>
                  <a:gd name="T25" fmla="*/ 29 h 31"/>
                  <a:gd name="T26" fmla="*/ 5 w 32"/>
                  <a:gd name="T27" fmla="*/ 30 h 31"/>
                  <a:gd name="T28" fmla="*/ 5 w 32"/>
                  <a:gd name="T29" fmla="*/ 31 h 31"/>
                  <a:gd name="T30" fmla="*/ 9 w 32"/>
                  <a:gd name="T31" fmla="*/ 31 h 31"/>
                  <a:gd name="T32" fmla="*/ 12 w 32"/>
                  <a:gd name="T33" fmla="*/ 31 h 31"/>
                  <a:gd name="T34" fmla="*/ 14 w 32"/>
                  <a:gd name="T35" fmla="*/ 28 h 31"/>
                  <a:gd name="T36" fmla="*/ 21 w 32"/>
                  <a:gd name="T37" fmla="*/ 27 h 31"/>
                  <a:gd name="T38" fmla="*/ 16 w 32"/>
                  <a:gd name="T39" fmla="*/ 22 h 31"/>
                  <a:gd name="T40" fmla="*/ 20 w 32"/>
                  <a:gd name="T41" fmla="*/ 19 h 31"/>
                  <a:gd name="T42" fmla="*/ 27 w 32"/>
                  <a:gd name="T43" fmla="*/ 14 h 31"/>
                  <a:gd name="T44" fmla="*/ 27 w 32"/>
                  <a:gd name="T45" fmla="*/ 8 h 31"/>
                  <a:gd name="T46" fmla="*/ 32 w 32"/>
                  <a:gd name="T47" fmla="*/ 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31">
                    <a:moveTo>
                      <a:pt x="32" y="3"/>
                    </a:moveTo>
                    <a:cubicBezTo>
                      <a:pt x="31" y="2"/>
                      <a:pt x="30" y="0"/>
                      <a:pt x="29" y="1"/>
                    </a:cubicBezTo>
                    <a:cubicBezTo>
                      <a:pt x="28" y="1"/>
                      <a:pt x="28" y="3"/>
                      <a:pt x="27" y="4"/>
                    </a:cubicBezTo>
                    <a:cubicBezTo>
                      <a:pt x="27" y="4"/>
                      <a:pt x="26" y="3"/>
                      <a:pt x="25" y="5"/>
                    </a:cubicBezTo>
                    <a:cubicBezTo>
                      <a:pt x="24" y="6"/>
                      <a:pt x="22" y="6"/>
                      <a:pt x="20" y="6"/>
                    </a:cubicBezTo>
                    <a:cubicBezTo>
                      <a:pt x="18" y="7"/>
                      <a:pt x="22" y="9"/>
                      <a:pt x="20" y="10"/>
                    </a:cubicBezTo>
                    <a:cubicBezTo>
                      <a:pt x="17" y="11"/>
                      <a:pt x="16" y="9"/>
                      <a:pt x="13" y="9"/>
                    </a:cubicBezTo>
                    <a:cubicBezTo>
                      <a:pt x="12" y="8"/>
                      <a:pt x="10" y="11"/>
                      <a:pt x="10" y="12"/>
                    </a:cubicBezTo>
                    <a:cubicBezTo>
                      <a:pt x="7" y="15"/>
                      <a:pt x="1" y="15"/>
                      <a:pt x="0" y="19"/>
                    </a:cubicBezTo>
                    <a:cubicBezTo>
                      <a:pt x="0" y="19"/>
                      <a:pt x="6" y="21"/>
                      <a:pt x="6" y="21"/>
                    </a:cubicBezTo>
                    <a:cubicBezTo>
                      <a:pt x="6" y="22"/>
                      <a:pt x="5" y="24"/>
                      <a:pt x="5" y="24"/>
                    </a:cubicBezTo>
                    <a:cubicBezTo>
                      <a:pt x="5" y="26"/>
                      <a:pt x="6" y="25"/>
                      <a:pt x="6" y="26"/>
                    </a:cubicBezTo>
                    <a:cubicBezTo>
                      <a:pt x="6" y="25"/>
                      <a:pt x="2" y="28"/>
                      <a:pt x="3" y="29"/>
                    </a:cubicBezTo>
                    <a:cubicBezTo>
                      <a:pt x="3" y="29"/>
                      <a:pt x="5" y="30"/>
                      <a:pt x="5" y="30"/>
                    </a:cubicBezTo>
                    <a:cubicBezTo>
                      <a:pt x="6" y="30"/>
                      <a:pt x="5" y="30"/>
                      <a:pt x="5" y="31"/>
                    </a:cubicBezTo>
                    <a:cubicBezTo>
                      <a:pt x="5" y="30"/>
                      <a:pt x="9" y="30"/>
                      <a:pt x="9" y="31"/>
                    </a:cubicBezTo>
                    <a:cubicBezTo>
                      <a:pt x="10" y="31"/>
                      <a:pt x="11" y="31"/>
                      <a:pt x="12" y="31"/>
                    </a:cubicBezTo>
                    <a:cubicBezTo>
                      <a:pt x="12" y="31"/>
                      <a:pt x="13" y="29"/>
                      <a:pt x="14" y="28"/>
                    </a:cubicBezTo>
                    <a:cubicBezTo>
                      <a:pt x="17" y="28"/>
                      <a:pt x="19" y="29"/>
                      <a:pt x="21" y="27"/>
                    </a:cubicBezTo>
                    <a:cubicBezTo>
                      <a:pt x="21" y="25"/>
                      <a:pt x="16" y="23"/>
                      <a:pt x="16" y="22"/>
                    </a:cubicBezTo>
                    <a:cubicBezTo>
                      <a:pt x="17" y="21"/>
                      <a:pt x="18" y="20"/>
                      <a:pt x="20" y="19"/>
                    </a:cubicBezTo>
                    <a:cubicBezTo>
                      <a:pt x="22" y="17"/>
                      <a:pt x="24" y="15"/>
                      <a:pt x="27" y="14"/>
                    </a:cubicBezTo>
                    <a:cubicBezTo>
                      <a:pt x="29" y="12"/>
                      <a:pt x="26" y="9"/>
                      <a:pt x="27" y="8"/>
                    </a:cubicBezTo>
                    <a:cubicBezTo>
                      <a:pt x="29" y="6"/>
                      <a:pt x="30" y="4"/>
                      <a:pt x="32" y="3"/>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457" name="Freeform 725">
                <a:extLst>
                  <a:ext uri="{FF2B5EF4-FFF2-40B4-BE49-F238E27FC236}">
                    <a16:creationId xmlns:a16="http://schemas.microsoft.com/office/drawing/2014/main" id="{21368EF3-A944-834F-A54F-70ED1C8CBD3F}"/>
                  </a:ext>
                </a:extLst>
              </p:cNvPr>
              <p:cNvSpPr>
                <a:spLocks/>
              </p:cNvSpPr>
              <p:nvPr/>
            </p:nvSpPr>
            <p:spPr bwMode="auto">
              <a:xfrm>
                <a:off x="5606334" y="3081447"/>
                <a:ext cx="111495" cy="116272"/>
              </a:xfrm>
              <a:custGeom>
                <a:avLst/>
                <a:gdLst>
                  <a:gd name="T0" fmla="*/ 21 w 24"/>
                  <a:gd name="T1" fmla="*/ 8 h 25"/>
                  <a:gd name="T2" fmla="*/ 18 w 24"/>
                  <a:gd name="T3" fmla="*/ 5 h 25"/>
                  <a:gd name="T4" fmla="*/ 15 w 24"/>
                  <a:gd name="T5" fmla="*/ 6 h 25"/>
                  <a:gd name="T6" fmla="*/ 16 w 24"/>
                  <a:gd name="T7" fmla="*/ 1 h 25"/>
                  <a:gd name="T8" fmla="*/ 10 w 24"/>
                  <a:gd name="T9" fmla="*/ 1 h 25"/>
                  <a:gd name="T10" fmla="*/ 10 w 24"/>
                  <a:gd name="T11" fmla="*/ 2 h 25"/>
                  <a:gd name="T12" fmla="*/ 9 w 24"/>
                  <a:gd name="T13" fmla="*/ 3 h 25"/>
                  <a:gd name="T14" fmla="*/ 11 w 24"/>
                  <a:gd name="T15" fmla="*/ 4 h 25"/>
                  <a:gd name="T16" fmla="*/ 9 w 24"/>
                  <a:gd name="T17" fmla="*/ 5 h 25"/>
                  <a:gd name="T18" fmla="*/ 2 w 24"/>
                  <a:gd name="T19" fmla="*/ 6 h 25"/>
                  <a:gd name="T20" fmla="*/ 3 w 24"/>
                  <a:gd name="T21" fmla="*/ 7 h 25"/>
                  <a:gd name="T22" fmla="*/ 2 w 24"/>
                  <a:gd name="T23" fmla="*/ 8 h 25"/>
                  <a:gd name="T24" fmla="*/ 2 w 24"/>
                  <a:gd name="T25" fmla="*/ 8 h 25"/>
                  <a:gd name="T26" fmla="*/ 1 w 24"/>
                  <a:gd name="T27" fmla="*/ 8 h 25"/>
                  <a:gd name="T28" fmla="*/ 3 w 24"/>
                  <a:gd name="T29" fmla="*/ 10 h 25"/>
                  <a:gd name="T30" fmla="*/ 6 w 24"/>
                  <a:gd name="T31" fmla="*/ 13 h 25"/>
                  <a:gd name="T32" fmla="*/ 5 w 24"/>
                  <a:gd name="T33" fmla="*/ 17 h 25"/>
                  <a:gd name="T34" fmla="*/ 1 w 24"/>
                  <a:gd name="T35" fmla="*/ 20 h 25"/>
                  <a:gd name="T36" fmla="*/ 3 w 24"/>
                  <a:gd name="T37" fmla="*/ 20 h 25"/>
                  <a:gd name="T38" fmla="*/ 0 w 24"/>
                  <a:gd name="T39" fmla="*/ 22 h 25"/>
                  <a:gd name="T40" fmla="*/ 3 w 24"/>
                  <a:gd name="T41" fmla="*/ 21 h 25"/>
                  <a:gd name="T42" fmla="*/ 2 w 24"/>
                  <a:gd name="T43" fmla="*/ 24 h 25"/>
                  <a:gd name="T44" fmla="*/ 4 w 24"/>
                  <a:gd name="T45" fmla="*/ 23 h 25"/>
                  <a:gd name="T46" fmla="*/ 4 w 24"/>
                  <a:gd name="T47" fmla="*/ 25 h 25"/>
                  <a:gd name="T48" fmla="*/ 8 w 24"/>
                  <a:gd name="T49" fmla="*/ 24 h 25"/>
                  <a:gd name="T50" fmla="*/ 17 w 24"/>
                  <a:gd name="T51" fmla="*/ 20 h 25"/>
                  <a:gd name="T52" fmla="*/ 22 w 24"/>
                  <a:gd name="T53" fmla="*/ 16 h 25"/>
                  <a:gd name="T54" fmla="*/ 21 w 24"/>
                  <a:gd name="T55" fmla="*/ 8 h 25"/>
                  <a:gd name="T56" fmla="*/ 21 w 24"/>
                  <a:gd name="T57"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4" h="25">
                    <a:moveTo>
                      <a:pt x="21" y="8"/>
                    </a:moveTo>
                    <a:cubicBezTo>
                      <a:pt x="20" y="8"/>
                      <a:pt x="19" y="5"/>
                      <a:pt x="18" y="5"/>
                    </a:cubicBezTo>
                    <a:cubicBezTo>
                      <a:pt x="16" y="6"/>
                      <a:pt x="17" y="7"/>
                      <a:pt x="15" y="6"/>
                    </a:cubicBezTo>
                    <a:cubicBezTo>
                      <a:pt x="11" y="5"/>
                      <a:pt x="15" y="3"/>
                      <a:pt x="16" y="1"/>
                    </a:cubicBezTo>
                    <a:cubicBezTo>
                      <a:pt x="14" y="1"/>
                      <a:pt x="11" y="0"/>
                      <a:pt x="10" y="1"/>
                    </a:cubicBezTo>
                    <a:cubicBezTo>
                      <a:pt x="10" y="1"/>
                      <a:pt x="12" y="1"/>
                      <a:pt x="10" y="2"/>
                    </a:cubicBezTo>
                    <a:cubicBezTo>
                      <a:pt x="10" y="2"/>
                      <a:pt x="8" y="3"/>
                      <a:pt x="9" y="3"/>
                    </a:cubicBezTo>
                    <a:cubicBezTo>
                      <a:pt x="9" y="4"/>
                      <a:pt x="11" y="3"/>
                      <a:pt x="11" y="4"/>
                    </a:cubicBezTo>
                    <a:cubicBezTo>
                      <a:pt x="12" y="5"/>
                      <a:pt x="9" y="5"/>
                      <a:pt x="9" y="5"/>
                    </a:cubicBezTo>
                    <a:cubicBezTo>
                      <a:pt x="7" y="6"/>
                      <a:pt x="3" y="5"/>
                      <a:pt x="2" y="6"/>
                    </a:cubicBezTo>
                    <a:cubicBezTo>
                      <a:pt x="2" y="6"/>
                      <a:pt x="3" y="6"/>
                      <a:pt x="3" y="7"/>
                    </a:cubicBezTo>
                    <a:cubicBezTo>
                      <a:pt x="3" y="7"/>
                      <a:pt x="1" y="7"/>
                      <a:pt x="2" y="8"/>
                    </a:cubicBezTo>
                    <a:cubicBezTo>
                      <a:pt x="2" y="8"/>
                      <a:pt x="2" y="8"/>
                      <a:pt x="2" y="8"/>
                    </a:cubicBezTo>
                    <a:cubicBezTo>
                      <a:pt x="3" y="8"/>
                      <a:pt x="1" y="8"/>
                      <a:pt x="1" y="8"/>
                    </a:cubicBezTo>
                    <a:cubicBezTo>
                      <a:pt x="1" y="9"/>
                      <a:pt x="5" y="9"/>
                      <a:pt x="3" y="10"/>
                    </a:cubicBezTo>
                    <a:cubicBezTo>
                      <a:pt x="0" y="12"/>
                      <a:pt x="4" y="13"/>
                      <a:pt x="6" y="13"/>
                    </a:cubicBezTo>
                    <a:cubicBezTo>
                      <a:pt x="7" y="13"/>
                      <a:pt x="5" y="16"/>
                      <a:pt x="5" y="17"/>
                    </a:cubicBezTo>
                    <a:cubicBezTo>
                      <a:pt x="4" y="17"/>
                      <a:pt x="2" y="21"/>
                      <a:pt x="1" y="20"/>
                    </a:cubicBezTo>
                    <a:cubicBezTo>
                      <a:pt x="1" y="20"/>
                      <a:pt x="3" y="20"/>
                      <a:pt x="3" y="20"/>
                    </a:cubicBezTo>
                    <a:cubicBezTo>
                      <a:pt x="2" y="21"/>
                      <a:pt x="1" y="20"/>
                      <a:pt x="0" y="22"/>
                    </a:cubicBezTo>
                    <a:cubicBezTo>
                      <a:pt x="0" y="22"/>
                      <a:pt x="3" y="21"/>
                      <a:pt x="3" y="21"/>
                    </a:cubicBezTo>
                    <a:cubicBezTo>
                      <a:pt x="3" y="21"/>
                      <a:pt x="2" y="23"/>
                      <a:pt x="2" y="24"/>
                    </a:cubicBezTo>
                    <a:cubicBezTo>
                      <a:pt x="2" y="24"/>
                      <a:pt x="4" y="23"/>
                      <a:pt x="4" y="23"/>
                    </a:cubicBezTo>
                    <a:cubicBezTo>
                      <a:pt x="4" y="23"/>
                      <a:pt x="4" y="24"/>
                      <a:pt x="4" y="25"/>
                    </a:cubicBezTo>
                    <a:cubicBezTo>
                      <a:pt x="5" y="25"/>
                      <a:pt x="7" y="24"/>
                      <a:pt x="8" y="24"/>
                    </a:cubicBezTo>
                    <a:cubicBezTo>
                      <a:pt x="11" y="23"/>
                      <a:pt x="14" y="20"/>
                      <a:pt x="17" y="20"/>
                    </a:cubicBezTo>
                    <a:cubicBezTo>
                      <a:pt x="21" y="20"/>
                      <a:pt x="20" y="19"/>
                      <a:pt x="22" y="16"/>
                    </a:cubicBezTo>
                    <a:cubicBezTo>
                      <a:pt x="24" y="13"/>
                      <a:pt x="21" y="11"/>
                      <a:pt x="21" y="8"/>
                    </a:cubicBezTo>
                    <a:cubicBezTo>
                      <a:pt x="20" y="8"/>
                      <a:pt x="21" y="9"/>
                      <a:pt x="21" y="8"/>
                    </a:cubicBezTo>
                    <a:close/>
                  </a:path>
                </a:pathLst>
              </a:custGeom>
              <a:solidFill>
                <a:schemeClr val="accent2"/>
              </a:solid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458" name="Freeform 726">
                <a:extLst>
                  <a:ext uri="{FF2B5EF4-FFF2-40B4-BE49-F238E27FC236}">
                    <a16:creationId xmlns:a16="http://schemas.microsoft.com/office/drawing/2014/main" id="{D70A28A2-48BE-C143-8ED9-582951DAE7C2}"/>
                  </a:ext>
                </a:extLst>
              </p:cNvPr>
              <p:cNvSpPr>
                <a:spLocks/>
              </p:cNvSpPr>
              <p:nvPr/>
            </p:nvSpPr>
            <p:spPr bwMode="auto">
              <a:xfrm>
                <a:off x="5662080" y="3076670"/>
                <a:ext cx="74861" cy="46190"/>
              </a:xfrm>
              <a:custGeom>
                <a:avLst/>
                <a:gdLst>
                  <a:gd name="T0" fmla="*/ 1 w 16"/>
                  <a:gd name="T1" fmla="*/ 6 h 10"/>
                  <a:gd name="T2" fmla="*/ 4 w 16"/>
                  <a:gd name="T3" fmla="*/ 8 h 10"/>
                  <a:gd name="T4" fmla="*/ 5 w 16"/>
                  <a:gd name="T5" fmla="*/ 7 h 10"/>
                  <a:gd name="T6" fmla="*/ 8 w 16"/>
                  <a:gd name="T7" fmla="*/ 8 h 10"/>
                  <a:gd name="T8" fmla="*/ 11 w 16"/>
                  <a:gd name="T9" fmla="*/ 4 h 10"/>
                  <a:gd name="T10" fmla="*/ 11 w 16"/>
                  <a:gd name="T11" fmla="*/ 2 h 10"/>
                  <a:gd name="T12" fmla="*/ 7 w 16"/>
                  <a:gd name="T13" fmla="*/ 1 h 10"/>
                  <a:gd name="T14" fmla="*/ 4 w 16"/>
                  <a:gd name="T15" fmla="*/ 2 h 10"/>
                  <a:gd name="T16" fmla="*/ 1 w 16"/>
                  <a:gd name="T17" fmla="*/ 6 h 10"/>
                  <a:gd name="T18" fmla="*/ 1 w 16"/>
                  <a:gd name="T19"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0">
                    <a:moveTo>
                      <a:pt x="1" y="6"/>
                    </a:moveTo>
                    <a:cubicBezTo>
                      <a:pt x="0" y="7"/>
                      <a:pt x="3" y="8"/>
                      <a:pt x="4" y="8"/>
                    </a:cubicBezTo>
                    <a:cubicBezTo>
                      <a:pt x="4" y="8"/>
                      <a:pt x="5" y="7"/>
                      <a:pt x="5" y="7"/>
                    </a:cubicBezTo>
                    <a:cubicBezTo>
                      <a:pt x="6" y="6"/>
                      <a:pt x="7" y="7"/>
                      <a:pt x="8" y="8"/>
                    </a:cubicBezTo>
                    <a:cubicBezTo>
                      <a:pt x="10" y="10"/>
                      <a:pt x="16" y="5"/>
                      <a:pt x="11" y="4"/>
                    </a:cubicBezTo>
                    <a:cubicBezTo>
                      <a:pt x="12" y="4"/>
                      <a:pt x="11" y="2"/>
                      <a:pt x="11" y="2"/>
                    </a:cubicBezTo>
                    <a:cubicBezTo>
                      <a:pt x="10" y="0"/>
                      <a:pt x="9" y="0"/>
                      <a:pt x="7" y="1"/>
                    </a:cubicBezTo>
                    <a:cubicBezTo>
                      <a:pt x="6" y="1"/>
                      <a:pt x="4" y="1"/>
                      <a:pt x="4" y="2"/>
                    </a:cubicBezTo>
                    <a:cubicBezTo>
                      <a:pt x="3" y="3"/>
                      <a:pt x="1" y="4"/>
                      <a:pt x="1" y="6"/>
                    </a:cubicBezTo>
                    <a:cubicBezTo>
                      <a:pt x="1" y="6"/>
                      <a:pt x="1" y="5"/>
                      <a:pt x="1" y="6"/>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459" name="Freeform 727">
                <a:extLst>
                  <a:ext uri="{FF2B5EF4-FFF2-40B4-BE49-F238E27FC236}">
                    <a16:creationId xmlns:a16="http://schemas.microsoft.com/office/drawing/2014/main" id="{72CB4AEB-EA35-D34A-AB8D-D3B229B30418}"/>
                  </a:ext>
                </a:extLst>
              </p:cNvPr>
              <p:cNvSpPr>
                <a:spLocks/>
              </p:cNvSpPr>
              <p:nvPr/>
            </p:nvSpPr>
            <p:spPr bwMode="auto">
              <a:xfrm>
                <a:off x="5635003" y="3427079"/>
                <a:ext cx="293070" cy="215025"/>
              </a:xfrm>
              <a:custGeom>
                <a:avLst/>
                <a:gdLst>
                  <a:gd name="T0" fmla="*/ 58 w 63"/>
                  <a:gd name="T1" fmla="*/ 8 h 46"/>
                  <a:gd name="T2" fmla="*/ 52 w 63"/>
                  <a:gd name="T3" fmla="*/ 6 h 46"/>
                  <a:gd name="T4" fmla="*/ 49 w 63"/>
                  <a:gd name="T5" fmla="*/ 6 h 46"/>
                  <a:gd name="T6" fmla="*/ 45 w 63"/>
                  <a:gd name="T7" fmla="*/ 6 h 46"/>
                  <a:gd name="T8" fmla="*/ 40 w 63"/>
                  <a:gd name="T9" fmla="*/ 4 h 46"/>
                  <a:gd name="T10" fmla="*/ 38 w 63"/>
                  <a:gd name="T11" fmla="*/ 2 h 46"/>
                  <a:gd name="T12" fmla="*/ 35 w 63"/>
                  <a:gd name="T13" fmla="*/ 2 h 46"/>
                  <a:gd name="T14" fmla="*/ 31 w 63"/>
                  <a:gd name="T15" fmla="*/ 2 h 46"/>
                  <a:gd name="T16" fmla="*/ 27 w 63"/>
                  <a:gd name="T17" fmla="*/ 2 h 46"/>
                  <a:gd name="T18" fmla="*/ 17 w 63"/>
                  <a:gd name="T19" fmla="*/ 1 h 46"/>
                  <a:gd name="T20" fmla="*/ 8 w 63"/>
                  <a:gd name="T21" fmla="*/ 0 h 46"/>
                  <a:gd name="T22" fmla="*/ 2 w 63"/>
                  <a:gd name="T23" fmla="*/ 3 h 46"/>
                  <a:gd name="T24" fmla="*/ 2 w 63"/>
                  <a:gd name="T25" fmla="*/ 6 h 46"/>
                  <a:gd name="T26" fmla="*/ 2 w 63"/>
                  <a:gd name="T27" fmla="*/ 11 h 46"/>
                  <a:gd name="T28" fmla="*/ 5 w 63"/>
                  <a:gd name="T29" fmla="*/ 10 h 46"/>
                  <a:gd name="T30" fmla="*/ 7 w 63"/>
                  <a:gd name="T31" fmla="*/ 12 h 46"/>
                  <a:gd name="T32" fmla="*/ 12 w 63"/>
                  <a:gd name="T33" fmla="*/ 11 h 46"/>
                  <a:gd name="T34" fmla="*/ 14 w 63"/>
                  <a:gd name="T35" fmla="*/ 14 h 46"/>
                  <a:gd name="T36" fmla="*/ 13 w 63"/>
                  <a:gd name="T37" fmla="*/ 20 h 46"/>
                  <a:gd name="T38" fmla="*/ 12 w 63"/>
                  <a:gd name="T39" fmla="*/ 25 h 46"/>
                  <a:gd name="T40" fmla="*/ 12 w 63"/>
                  <a:gd name="T41" fmla="*/ 28 h 46"/>
                  <a:gd name="T42" fmla="*/ 10 w 63"/>
                  <a:gd name="T43" fmla="*/ 33 h 46"/>
                  <a:gd name="T44" fmla="*/ 10 w 63"/>
                  <a:gd name="T45" fmla="*/ 38 h 46"/>
                  <a:gd name="T46" fmla="*/ 17 w 63"/>
                  <a:gd name="T47" fmla="*/ 44 h 46"/>
                  <a:gd name="T48" fmla="*/ 20 w 63"/>
                  <a:gd name="T49" fmla="*/ 45 h 46"/>
                  <a:gd name="T50" fmla="*/ 21 w 63"/>
                  <a:gd name="T51" fmla="*/ 43 h 46"/>
                  <a:gd name="T52" fmla="*/ 24 w 63"/>
                  <a:gd name="T53" fmla="*/ 42 h 46"/>
                  <a:gd name="T54" fmla="*/ 36 w 63"/>
                  <a:gd name="T55" fmla="*/ 41 h 46"/>
                  <a:gd name="T56" fmla="*/ 39 w 63"/>
                  <a:gd name="T57" fmla="*/ 38 h 46"/>
                  <a:gd name="T58" fmla="*/ 43 w 63"/>
                  <a:gd name="T59" fmla="*/ 35 h 46"/>
                  <a:gd name="T60" fmla="*/ 47 w 63"/>
                  <a:gd name="T61" fmla="*/ 30 h 46"/>
                  <a:gd name="T62" fmla="*/ 45 w 63"/>
                  <a:gd name="T63" fmla="*/ 26 h 46"/>
                  <a:gd name="T64" fmla="*/ 48 w 63"/>
                  <a:gd name="T65" fmla="*/ 21 h 46"/>
                  <a:gd name="T66" fmla="*/ 50 w 63"/>
                  <a:gd name="T67" fmla="*/ 19 h 46"/>
                  <a:gd name="T68" fmla="*/ 51 w 63"/>
                  <a:gd name="T69" fmla="*/ 17 h 46"/>
                  <a:gd name="T70" fmla="*/ 60 w 63"/>
                  <a:gd name="T71" fmla="*/ 13 h 46"/>
                  <a:gd name="T72" fmla="*/ 63 w 63"/>
                  <a:gd name="T73" fmla="*/ 9 h 46"/>
                  <a:gd name="T74" fmla="*/ 58 w 63"/>
                  <a:gd name="T75" fmla="*/ 8 h 46"/>
                  <a:gd name="T76" fmla="*/ 58 w 63"/>
                  <a:gd name="T77" fmla="*/ 8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3" h="46">
                    <a:moveTo>
                      <a:pt x="58" y="8"/>
                    </a:moveTo>
                    <a:cubicBezTo>
                      <a:pt x="55" y="8"/>
                      <a:pt x="54" y="7"/>
                      <a:pt x="52" y="6"/>
                    </a:cubicBezTo>
                    <a:cubicBezTo>
                      <a:pt x="51" y="5"/>
                      <a:pt x="50" y="6"/>
                      <a:pt x="49" y="6"/>
                    </a:cubicBezTo>
                    <a:cubicBezTo>
                      <a:pt x="48" y="6"/>
                      <a:pt x="46" y="6"/>
                      <a:pt x="45" y="6"/>
                    </a:cubicBezTo>
                    <a:cubicBezTo>
                      <a:pt x="43" y="5"/>
                      <a:pt x="41" y="4"/>
                      <a:pt x="40" y="4"/>
                    </a:cubicBezTo>
                    <a:cubicBezTo>
                      <a:pt x="39" y="3"/>
                      <a:pt x="39" y="3"/>
                      <a:pt x="38" y="2"/>
                    </a:cubicBezTo>
                    <a:cubicBezTo>
                      <a:pt x="37" y="3"/>
                      <a:pt x="36" y="2"/>
                      <a:pt x="35" y="2"/>
                    </a:cubicBezTo>
                    <a:cubicBezTo>
                      <a:pt x="33" y="1"/>
                      <a:pt x="32" y="2"/>
                      <a:pt x="31" y="2"/>
                    </a:cubicBezTo>
                    <a:cubicBezTo>
                      <a:pt x="29" y="2"/>
                      <a:pt x="28" y="2"/>
                      <a:pt x="27" y="2"/>
                    </a:cubicBezTo>
                    <a:cubicBezTo>
                      <a:pt x="24" y="2"/>
                      <a:pt x="21" y="1"/>
                      <a:pt x="17" y="1"/>
                    </a:cubicBezTo>
                    <a:cubicBezTo>
                      <a:pt x="15" y="1"/>
                      <a:pt x="11" y="0"/>
                      <a:pt x="8" y="0"/>
                    </a:cubicBezTo>
                    <a:cubicBezTo>
                      <a:pt x="7" y="1"/>
                      <a:pt x="4" y="2"/>
                      <a:pt x="2" y="3"/>
                    </a:cubicBezTo>
                    <a:cubicBezTo>
                      <a:pt x="0" y="4"/>
                      <a:pt x="1" y="5"/>
                      <a:pt x="2" y="6"/>
                    </a:cubicBezTo>
                    <a:cubicBezTo>
                      <a:pt x="2" y="8"/>
                      <a:pt x="2" y="9"/>
                      <a:pt x="2" y="11"/>
                    </a:cubicBezTo>
                    <a:cubicBezTo>
                      <a:pt x="3" y="11"/>
                      <a:pt x="5" y="10"/>
                      <a:pt x="5" y="10"/>
                    </a:cubicBezTo>
                    <a:cubicBezTo>
                      <a:pt x="6" y="10"/>
                      <a:pt x="5" y="12"/>
                      <a:pt x="7" y="12"/>
                    </a:cubicBezTo>
                    <a:cubicBezTo>
                      <a:pt x="9" y="12"/>
                      <a:pt x="10" y="11"/>
                      <a:pt x="12" y="11"/>
                    </a:cubicBezTo>
                    <a:cubicBezTo>
                      <a:pt x="14" y="10"/>
                      <a:pt x="16" y="13"/>
                      <a:pt x="14" y="14"/>
                    </a:cubicBezTo>
                    <a:cubicBezTo>
                      <a:pt x="12" y="16"/>
                      <a:pt x="13" y="17"/>
                      <a:pt x="13" y="20"/>
                    </a:cubicBezTo>
                    <a:cubicBezTo>
                      <a:pt x="12" y="21"/>
                      <a:pt x="13" y="24"/>
                      <a:pt x="12" y="25"/>
                    </a:cubicBezTo>
                    <a:cubicBezTo>
                      <a:pt x="9" y="25"/>
                      <a:pt x="10" y="26"/>
                      <a:pt x="12" y="28"/>
                    </a:cubicBezTo>
                    <a:cubicBezTo>
                      <a:pt x="13" y="29"/>
                      <a:pt x="10" y="31"/>
                      <a:pt x="10" y="33"/>
                    </a:cubicBezTo>
                    <a:cubicBezTo>
                      <a:pt x="12" y="35"/>
                      <a:pt x="10" y="36"/>
                      <a:pt x="10" y="38"/>
                    </a:cubicBezTo>
                    <a:cubicBezTo>
                      <a:pt x="13" y="37"/>
                      <a:pt x="15" y="42"/>
                      <a:pt x="17" y="44"/>
                    </a:cubicBezTo>
                    <a:cubicBezTo>
                      <a:pt x="17" y="45"/>
                      <a:pt x="19" y="46"/>
                      <a:pt x="20" y="45"/>
                    </a:cubicBezTo>
                    <a:cubicBezTo>
                      <a:pt x="20" y="45"/>
                      <a:pt x="21" y="44"/>
                      <a:pt x="21" y="43"/>
                    </a:cubicBezTo>
                    <a:cubicBezTo>
                      <a:pt x="22" y="43"/>
                      <a:pt x="24" y="42"/>
                      <a:pt x="24" y="42"/>
                    </a:cubicBezTo>
                    <a:cubicBezTo>
                      <a:pt x="28" y="41"/>
                      <a:pt x="32" y="42"/>
                      <a:pt x="36" y="41"/>
                    </a:cubicBezTo>
                    <a:cubicBezTo>
                      <a:pt x="37" y="40"/>
                      <a:pt x="37" y="39"/>
                      <a:pt x="39" y="38"/>
                    </a:cubicBezTo>
                    <a:cubicBezTo>
                      <a:pt x="41" y="37"/>
                      <a:pt x="42" y="36"/>
                      <a:pt x="43" y="35"/>
                    </a:cubicBezTo>
                    <a:cubicBezTo>
                      <a:pt x="44" y="32"/>
                      <a:pt x="45" y="31"/>
                      <a:pt x="47" y="30"/>
                    </a:cubicBezTo>
                    <a:cubicBezTo>
                      <a:pt x="48" y="29"/>
                      <a:pt x="46" y="27"/>
                      <a:pt x="45" y="26"/>
                    </a:cubicBezTo>
                    <a:cubicBezTo>
                      <a:pt x="45" y="25"/>
                      <a:pt x="47" y="22"/>
                      <a:pt x="48" y="21"/>
                    </a:cubicBezTo>
                    <a:cubicBezTo>
                      <a:pt x="48" y="21"/>
                      <a:pt x="49" y="20"/>
                      <a:pt x="50" y="19"/>
                    </a:cubicBezTo>
                    <a:cubicBezTo>
                      <a:pt x="50" y="19"/>
                      <a:pt x="50" y="17"/>
                      <a:pt x="51" y="17"/>
                    </a:cubicBezTo>
                    <a:cubicBezTo>
                      <a:pt x="54" y="15"/>
                      <a:pt x="57" y="14"/>
                      <a:pt x="60" y="13"/>
                    </a:cubicBezTo>
                    <a:cubicBezTo>
                      <a:pt x="61" y="12"/>
                      <a:pt x="63" y="11"/>
                      <a:pt x="63" y="9"/>
                    </a:cubicBezTo>
                    <a:cubicBezTo>
                      <a:pt x="62" y="7"/>
                      <a:pt x="60" y="9"/>
                      <a:pt x="58" y="8"/>
                    </a:cubicBezTo>
                    <a:cubicBezTo>
                      <a:pt x="55" y="8"/>
                      <a:pt x="60" y="9"/>
                      <a:pt x="58" y="8"/>
                    </a:cubicBezTo>
                    <a:close/>
                  </a:path>
                </a:pathLst>
              </a:custGeom>
              <a:solidFill>
                <a:schemeClr val="accent2"/>
              </a:solid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460" name="Freeform 728">
                <a:extLst>
                  <a:ext uri="{FF2B5EF4-FFF2-40B4-BE49-F238E27FC236}">
                    <a16:creationId xmlns:a16="http://schemas.microsoft.com/office/drawing/2014/main" id="{037E2087-456D-E549-BB49-DF3B29BD0511}"/>
                  </a:ext>
                </a:extLst>
              </p:cNvPr>
              <p:cNvSpPr>
                <a:spLocks/>
              </p:cNvSpPr>
              <p:nvPr/>
            </p:nvSpPr>
            <p:spPr bwMode="auto">
              <a:xfrm>
                <a:off x="5635003" y="3473271"/>
                <a:ext cx="74861" cy="141758"/>
              </a:xfrm>
              <a:custGeom>
                <a:avLst/>
                <a:gdLst>
                  <a:gd name="T0" fmla="*/ 11 w 16"/>
                  <a:gd name="T1" fmla="*/ 25 h 30"/>
                  <a:gd name="T2" fmla="*/ 11 w 16"/>
                  <a:gd name="T3" fmla="*/ 21 h 30"/>
                  <a:gd name="T4" fmla="*/ 10 w 16"/>
                  <a:gd name="T5" fmla="*/ 16 h 30"/>
                  <a:gd name="T6" fmla="*/ 12 w 16"/>
                  <a:gd name="T7" fmla="*/ 14 h 30"/>
                  <a:gd name="T8" fmla="*/ 13 w 16"/>
                  <a:gd name="T9" fmla="*/ 9 h 30"/>
                  <a:gd name="T10" fmla="*/ 14 w 16"/>
                  <a:gd name="T11" fmla="*/ 4 h 30"/>
                  <a:gd name="T12" fmla="*/ 12 w 16"/>
                  <a:gd name="T13" fmla="*/ 1 h 30"/>
                  <a:gd name="T14" fmla="*/ 7 w 16"/>
                  <a:gd name="T15" fmla="*/ 2 h 30"/>
                  <a:gd name="T16" fmla="*/ 5 w 16"/>
                  <a:gd name="T17" fmla="*/ 0 h 30"/>
                  <a:gd name="T18" fmla="*/ 4 w 16"/>
                  <a:gd name="T19" fmla="*/ 0 h 30"/>
                  <a:gd name="T20" fmla="*/ 3 w 16"/>
                  <a:gd name="T21" fmla="*/ 4 h 30"/>
                  <a:gd name="T22" fmla="*/ 3 w 16"/>
                  <a:gd name="T23" fmla="*/ 8 h 30"/>
                  <a:gd name="T24" fmla="*/ 2 w 16"/>
                  <a:gd name="T25" fmla="*/ 13 h 30"/>
                  <a:gd name="T26" fmla="*/ 0 w 16"/>
                  <a:gd name="T27" fmla="*/ 20 h 30"/>
                  <a:gd name="T28" fmla="*/ 2 w 16"/>
                  <a:gd name="T29" fmla="*/ 22 h 30"/>
                  <a:gd name="T30" fmla="*/ 2 w 16"/>
                  <a:gd name="T31" fmla="*/ 28 h 30"/>
                  <a:gd name="T32" fmla="*/ 6 w 16"/>
                  <a:gd name="T33" fmla="*/ 30 h 30"/>
                  <a:gd name="T34" fmla="*/ 11 w 16"/>
                  <a:gd name="T35" fmla="*/ 25 h 30"/>
                  <a:gd name="T36" fmla="*/ 11 w 16"/>
                  <a:gd name="T37" fmla="*/ 2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 h="30">
                    <a:moveTo>
                      <a:pt x="11" y="25"/>
                    </a:moveTo>
                    <a:cubicBezTo>
                      <a:pt x="12" y="23"/>
                      <a:pt x="10" y="22"/>
                      <a:pt x="11" y="21"/>
                    </a:cubicBezTo>
                    <a:cubicBezTo>
                      <a:pt x="12" y="18"/>
                      <a:pt x="12" y="18"/>
                      <a:pt x="10" y="16"/>
                    </a:cubicBezTo>
                    <a:cubicBezTo>
                      <a:pt x="9" y="14"/>
                      <a:pt x="11" y="15"/>
                      <a:pt x="12" y="14"/>
                    </a:cubicBezTo>
                    <a:cubicBezTo>
                      <a:pt x="13" y="13"/>
                      <a:pt x="13" y="10"/>
                      <a:pt x="13" y="9"/>
                    </a:cubicBezTo>
                    <a:cubicBezTo>
                      <a:pt x="13" y="6"/>
                      <a:pt x="12" y="6"/>
                      <a:pt x="14" y="4"/>
                    </a:cubicBezTo>
                    <a:cubicBezTo>
                      <a:pt x="16" y="3"/>
                      <a:pt x="14" y="0"/>
                      <a:pt x="12" y="1"/>
                    </a:cubicBezTo>
                    <a:cubicBezTo>
                      <a:pt x="10" y="1"/>
                      <a:pt x="9" y="2"/>
                      <a:pt x="7" y="2"/>
                    </a:cubicBezTo>
                    <a:cubicBezTo>
                      <a:pt x="5" y="2"/>
                      <a:pt x="6" y="0"/>
                      <a:pt x="5" y="0"/>
                    </a:cubicBezTo>
                    <a:cubicBezTo>
                      <a:pt x="6" y="0"/>
                      <a:pt x="3" y="0"/>
                      <a:pt x="4" y="0"/>
                    </a:cubicBezTo>
                    <a:cubicBezTo>
                      <a:pt x="2" y="1"/>
                      <a:pt x="3" y="2"/>
                      <a:pt x="3" y="4"/>
                    </a:cubicBezTo>
                    <a:cubicBezTo>
                      <a:pt x="3" y="5"/>
                      <a:pt x="3" y="7"/>
                      <a:pt x="3" y="8"/>
                    </a:cubicBezTo>
                    <a:cubicBezTo>
                      <a:pt x="2" y="10"/>
                      <a:pt x="2" y="12"/>
                      <a:pt x="2" y="13"/>
                    </a:cubicBezTo>
                    <a:cubicBezTo>
                      <a:pt x="1" y="16"/>
                      <a:pt x="0" y="17"/>
                      <a:pt x="0" y="20"/>
                    </a:cubicBezTo>
                    <a:cubicBezTo>
                      <a:pt x="1" y="21"/>
                      <a:pt x="2" y="20"/>
                      <a:pt x="2" y="22"/>
                    </a:cubicBezTo>
                    <a:cubicBezTo>
                      <a:pt x="3" y="23"/>
                      <a:pt x="2" y="26"/>
                      <a:pt x="2" y="28"/>
                    </a:cubicBezTo>
                    <a:cubicBezTo>
                      <a:pt x="2" y="30"/>
                      <a:pt x="4" y="30"/>
                      <a:pt x="6" y="30"/>
                    </a:cubicBezTo>
                    <a:cubicBezTo>
                      <a:pt x="10" y="30"/>
                      <a:pt x="9" y="27"/>
                      <a:pt x="11" y="25"/>
                    </a:cubicBezTo>
                    <a:cubicBezTo>
                      <a:pt x="12" y="23"/>
                      <a:pt x="10" y="26"/>
                      <a:pt x="11" y="25"/>
                    </a:cubicBezTo>
                    <a:close/>
                  </a:path>
                </a:pathLst>
              </a:custGeom>
              <a:solidFill>
                <a:srgbClr val="87C452"/>
              </a:solid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461" name="Freeform 729">
                <a:extLst>
                  <a:ext uri="{FF2B5EF4-FFF2-40B4-BE49-F238E27FC236}">
                    <a16:creationId xmlns:a16="http://schemas.microsoft.com/office/drawing/2014/main" id="{ED3DA3F2-4BB8-8B44-A2F2-3E5F5114AA62}"/>
                  </a:ext>
                </a:extLst>
              </p:cNvPr>
              <p:cNvSpPr>
                <a:spLocks/>
              </p:cNvSpPr>
              <p:nvPr/>
            </p:nvSpPr>
            <p:spPr bwMode="auto">
              <a:xfrm>
                <a:off x="6536512" y="4755451"/>
                <a:ext cx="246881" cy="412529"/>
              </a:xfrm>
              <a:custGeom>
                <a:avLst/>
                <a:gdLst>
                  <a:gd name="T0" fmla="*/ 52 w 53"/>
                  <a:gd name="T1" fmla="*/ 23 h 88"/>
                  <a:gd name="T2" fmla="*/ 50 w 53"/>
                  <a:gd name="T3" fmla="*/ 3 h 88"/>
                  <a:gd name="T4" fmla="*/ 46 w 53"/>
                  <a:gd name="T5" fmla="*/ 3 h 88"/>
                  <a:gd name="T6" fmla="*/ 41 w 53"/>
                  <a:gd name="T7" fmla="*/ 6 h 88"/>
                  <a:gd name="T8" fmla="*/ 38 w 53"/>
                  <a:gd name="T9" fmla="*/ 7 h 88"/>
                  <a:gd name="T10" fmla="*/ 32 w 53"/>
                  <a:gd name="T11" fmla="*/ 7 h 88"/>
                  <a:gd name="T12" fmla="*/ 28 w 53"/>
                  <a:gd name="T13" fmla="*/ 7 h 88"/>
                  <a:gd name="T14" fmla="*/ 23 w 53"/>
                  <a:gd name="T15" fmla="*/ 7 h 88"/>
                  <a:gd name="T16" fmla="*/ 24 w 53"/>
                  <a:gd name="T17" fmla="*/ 18 h 88"/>
                  <a:gd name="T18" fmla="*/ 25 w 53"/>
                  <a:gd name="T19" fmla="*/ 20 h 88"/>
                  <a:gd name="T20" fmla="*/ 27 w 53"/>
                  <a:gd name="T21" fmla="*/ 22 h 88"/>
                  <a:gd name="T22" fmla="*/ 27 w 53"/>
                  <a:gd name="T23" fmla="*/ 28 h 88"/>
                  <a:gd name="T24" fmla="*/ 25 w 53"/>
                  <a:gd name="T25" fmla="*/ 31 h 88"/>
                  <a:gd name="T26" fmla="*/ 24 w 53"/>
                  <a:gd name="T27" fmla="*/ 35 h 88"/>
                  <a:gd name="T28" fmla="*/ 20 w 53"/>
                  <a:gd name="T29" fmla="*/ 31 h 88"/>
                  <a:gd name="T30" fmla="*/ 21 w 53"/>
                  <a:gd name="T31" fmla="*/ 25 h 88"/>
                  <a:gd name="T32" fmla="*/ 16 w 53"/>
                  <a:gd name="T33" fmla="*/ 22 h 88"/>
                  <a:gd name="T34" fmla="*/ 13 w 53"/>
                  <a:gd name="T35" fmla="*/ 20 h 88"/>
                  <a:gd name="T36" fmla="*/ 2 w 53"/>
                  <a:gd name="T37" fmla="*/ 24 h 88"/>
                  <a:gd name="T38" fmla="*/ 0 w 53"/>
                  <a:gd name="T39" fmla="*/ 26 h 88"/>
                  <a:gd name="T40" fmla="*/ 1 w 53"/>
                  <a:gd name="T41" fmla="*/ 30 h 88"/>
                  <a:gd name="T42" fmla="*/ 12 w 53"/>
                  <a:gd name="T43" fmla="*/ 35 h 88"/>
                  <a:gd name="T44" fmla="*/ 13 w 53"/>
                  <a:gd name="T45" fmla="*/ 44 h 88"/>
                  <a:gd name="T46" fmla="*/ 12 w 53"/>
                  <a:gd name="T47" fmla="*/ 52 h 88"/>
                  <a:gd name="T48" fmla="*/ 6 w 53"/>
                  <a:gd name="T49" fmla="*/ 62 h 88"/>
                  <a:gd name="T50" fmla="*/ 6 w 53"/>
                  <a:gd name="T51" fmla="*/ 69 h 88"/>
                  <a:gd name="T52" fmla="*/ 8 w 53"/>
                  <a:gd name="T53" fmla="*/ 78 h 88"/>
                  <a:gd name="T54" fmla="*/ 9 w 53"/>
                  <a:gd name="T55" fmla="*/ 87 h 88"/>
                  <a:gd name="T56" fmla="*/ 12 w 53"/>
                  <a:gd name="T57" fmla="*/ 86 h 88"/>
                  <a:gd name="T58" fmla="*/ 13 w 53"/>
                  <a:gd name="T59" fmla="*/ 83 h 88"/>
                  <a:gd name="T60" fmla="*/ 11 w 53"/>
                  <a:gd name="T61" fmla="*/ 83 h 88"/>
                  <a:gd name="T62" fmla="*/ 16 w 53"/>
                  <a:gd name="T63" fmla="*/ 77 h 88"/>
                  <a:gd name="T64" fmla="*/ 25 w 53"/>
                  <a:gd name="T65" fmla="*/ 72 h 88"/>
                  <a:gd name="T66" fmla="*/ 25 w 53"/>
                  <a:gd name="T67" fmla="*/ 64 h 88"/>
                  <a:gd name="T68" fmla="*/ 21 w 53"/>
                  <a:gd name="T69" fmla="*/ 48 h 88"/>
                  <a:gd name="T70" fmla="*/ 24 w 53"/>
                  <a:gd name="T71" fmla="*/ 48 h 88"/>
                  <a:gd name="T72" fmla="*/ 29 w 53"/>
                  <a:gd name="T73" fmla="*/ 44 h 88"/>
                  <a:gd name="T74" fmla="*/ 35 w 53"/>
                  <a:gd name="T75" fmla="*/ 38 h 88"/>
                  <a:gd name="T76" fmla="*/ 40 w 53"/>
                  <a:gd name="T77" fmla="*/ 36 h 88"/>
                  <a:gd name="T78" fmla="*/ 46 w 53"/>
                  <a:gd name="T79" fmla="*/ 32 h 88"/>
                  <a:gd name="T80" fmla="*/ 52 w 53"/>
                  <a:gd name="T81" fmla="*/ 23 h 88"/>
                  <a:gd name="T82" fmla="*/ 52 w 53"/>
                  <a:gd name="T83" fmla="*/ 2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3" h="88">
                    <a:moveTo>
                      <a:pt x="52" y="23"/>
                    </a:moveTo>
                    <a:cubicBezTo>
                      <a:pt x="49" y="17"/>
                      <a:pt x="50" y="9"/>
                      <a:pt x="50" y="3"/>
                    </a:cubicBezTo>
                    <a:cubicBezTo>
                      <a:pt x="50" y="0"/>
                      <a:pt x="48" y="2"/>
                      <a:pt x="46" y="3"/>
                    </a:cubicBezTo>
                    <a:cubicBezTo>
                      <a:pt x="45" y="4"/>
                      <a:pt x="43" y="6"/>
                      <a:pt x="41" y="6"/>
                    </a:cubicBezTo>
                    <a:cubicBezTo>
                      <a:pt x="40" y="6"/>
                      <a:pt x="38" y="5"/>
                      <a:pt x="38" y="7"/>
                    </a:cubicBezTo>
                    <a:cubicBezTo>
                      <a:pt x="36" y="10"/>
                      <a:pt x="34" y="7"/>
                      <a:pt x="32" y="7"/>
                    </a:cubicBezTo>
                    <a:cubicBezTo>
                      <a:pt x="30" y="7"/>
                      <a:pt x="30" y="9"/>
                      <a:pt x="28" y="7"/>
                    </a:cubicBezTo>
                    <a:cubicBezTo>
                      <a:pt x="27" y="7"/>
                      <a:pt x="24" y="7"/>
                      <a:pt x="23" y="7"/>
                    </a:cubicBezTo>
                    <a:cubicBezTo>
                      <a:pt x="20" y="7"/>
                      <a:pt x="21" y="16"/>
                      <a:pt x="24" y="18"/>
                    </a:cubicBezTo>
                    <a:cubicBezTo>
                      <a:pt x="24" y="18"/>
                      <a:pt x="24" y="20"/>
                      <a:pt x="25" y="20"/>
                    </a:cubicBezTo>
                    <a:cubicBezTo>
                      <a:pt x="25" y="21"/>
                      <a:pt x="26" y="21"/>
                      <a:pt x="27" y="22"/>
                    </a:cubicBezTo>
                    <a:cubicBezTo>
                      <a:pt x="27" y="24"/>
                      <a:pt x="27" y="27"/>
                      <a:pt x="27" y="28"/>
                    </a:cubicBezTo>
                    <a:cubicBezTo>
                      <a:pt x="27" y="30"/>
                      <a:pt x="28" y="31"/>
                      <a:pt x="25" y="31"/>
                    </a:cubicBezTo>
                    <a:cubicBezTo>
                      <a:pt x="24" y="31"/>
                      <a:pt x="24" y="34"/>
                      <a:pt x="24" y="35"/>
                    </a:cubicBezTo>
                    <a:cubicBezTo>
                      <a:pt x="23" y="34"/>
                      <a:pt x="21" y="32"/>
                      <a:pt x="20" y="31"/>
                    </a:cubicBezTo>
                    <a:cubicBezTo>
                      <a:pt x="19" y="29"/>
                      <a:pt x="21" y="27"/>
                      <a:pt x="21" y="25"/>
                    </a:cubicBezTo>
                    <a:cubicBezTo>
                      <a:pt x="22" y="20"/>
                      <a:pt x="19" y="24"/>
                      <a:pt x="16" y="22"/>
                    </a:cubicBezTo>
                    <a:cubicBezTo>
                      <a:pt x="15" y="21"/>
                      <a:pt x="15" y="19"/>
                      <a:pt x="13" y="20"/>
                    </a:cubicBezTo>
                    <a:cubicBezTo>
                      <a:pt x="9" y="22"/>
                      <a:pt x="6" y="23"/>
                      <a:pt x="2" y="24"/>
                    </a:cubicBezTo>
                    <a:cubicBezTo>
                      <a:pt x="1" y="25"/>
                      <a:pt x="0" y="25"/>
                      <a:pt x="0" y="26"/>
                    </a:cubicBezTo>
                    <a:cubicBezTo>
                      <a:pt x="0" y="27"/>
                      <a:pt x="1" y="29"/>
                      <a:pt x="1" y="30"/>
                    </a:cubicBezTo>
                    <a:cubicBezTo>
                      <a:pt x="4" y="30"/>
                      <a:pt x="12" y="32"/>
                      <a:pt x="12" y="35"/>
                    </a:cubicBezTo>
                    <a:cubicBezTo>
                      <a:pt x="13" y="38"/>
                      <a:pt x="13" y="41"/>
                      <a:pt x="13" y="44"/>
                    </a:cubicBezTo>
                    <a:cubicBezTo>
                      <a:pt x="12" y="46"/>
                      <a:pt x="14" y="49"/>
                      <a:pt x="12" y="52"/>
                    </a:cubicBezTo>
                    <a:cubicBezTo>
                      <a:pt x="10" y="55"/>
                      <a:pt x="8" y="59"/>
                      <a:pt x="6" y="62"/>
                    </a:cubicBezTo>
                    <a:cubicBezTo>
                      <a:pt x="4" y="64"/>
                      <a:pt x="6" y="68"/>
                      <a:pt x="6" y="69"/>
                    </a:cubicBezTo>
                    <a:cubicBezTo>
                      <a:pt x="8" y="73"/>
                      <a:pt x="8" y="75"/>
                      <a:pt x="8" y="78"/>
                    </a:cubicBezTo>
                    <a:cubicBezTo>
                      <a:pt x="8" y="81"/>
                      <a:pt x="8" y="84"/>
                      <a:pt x="9" y="87"/>
                    </a:cubicBezTo>
                    <a:cubicBezTo>
                      <a:pt x="9" y="88"/>
                      <a:pt x="12" y="87"/>
                      <a:pt x="12" y="86"/>
                    </a:cubicBezTo>
                    <a:cubicBezTo>
                      <a:pt x="13" y="85"/>
                      <a:pt x="13" y="83"/>
                      <a:pt x="13" y="83"/>
                    </a:cubicBezTo>
                    <a:cubicBezTo>
                      <a:pt x="12" y="83"/>
                      <a:pt x="11" y="83"/>
                      <a:pt x="11" y="83"/>
                    </a:cubicBezTo>
                    <a:cubicBezTo>
                      <a:pt x="11" y="80"/>
                      <a:pt x="14" y="78"/>
                      <a:pt x="16" y="77"/>
                    </a:cubicBezTo>
                    <a:cubicBezTo>
                      <a:pt x="19" y="76"/>
                      <a:pt x="23" y="75"/>
                      <a:pt x="25" y="72"/>
                    </a:cubicBezTo>
                    <a:cubicBezTo>
                      <a:pt x="25" y="71"/>
                      <a:pt x="25" y="66"/>
                      <a:pt x="25" y="64"/>
                    </a:cubicBezTo>
                    <a:cubicBezTo>
                      <a:pt x="25" y="62"/>
                      <a:pt x="21" y="48"/>
                      <a:pt x="21" y="48"/>
                    </a:cubicBezTo>
                    <a:cubicBezTo>
                      <a:pt x="22" y="47"/>
                      <a:pt x="22" y="50"/>
                      <a:pt x="24" y="48"/>
                    </a:cubicBezTo>
                    <a:cubicBezTo>
                      <a:pt x="26" y="46"/>
                      <a:pt x="27" y="45"/>
                      <a:pt x="29" y="44"/>
                    </a:cubicBezTo>
                    <a:cubicBezTo>
                      <a:pt x="31" y="43"/>
                      <a:pt x="32" y="37"/>
                      <a:pt x="35" y="38"/>
                    </a:cubicBezTo>
                    <a:cubicBezTo>
                      <a:pt x="36" y="38"/>
                      <a:pt x="38" y="36"/>
                      <a:pt x="40" y="36"/>
                    </a:cubicBezTo>
                    <a:cubicBezTo>
                      <a:pt x="42" y="35"/>
                      <a:pt x="44" y="34"/>
                      <a:pt x="46" y="32"/>
                    </a:cubicBezTo>
                    <a:cubicBezTo>
                      <a:pt x="47" y="31"/>
                      <a:pt x="53" y="25"/>
                      <a:pt x="52" y="23"/>
                    </a:cubicBezTo>
                    <a:cubicBezTo>
                      <a:pt x="51" y="22"/>
                      <a:pt x="52" y="24"/>
                      <a:pt x="52" y="23"/>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462" name="Freeform 730">
                <a:extLst>
                  <a:ext uri="{FF2B5EF4-FFF2-40B4-BE49-F238E27FC236}">
                    <a16:creationId xmlns:a16="http://schemas.microsoft.com/office/drawing/2014/main" id="{A60C87E6-CFFB-5B42-A00B-979F55653F2E}"/>
                  </a:ext>
                </a:extLst>
              </p:cNvPr>
              <p:cNvSpPr>
                <a:spLocks/>
              </p:cNvSpPr>
              <p:nvPr/>
            </p:nvSpPr>
            <p:spPr bwMode="auto">
              <a:xfrm>
                <a:off x="6592259" y="4742709"/>
                <a:ext cx="74861" cy="176799"/>
              </a:xfrm>
              <a:custGeom>
                <a:avLst/>
                <a:gdLst>
                  <a:gd name="T0" fmla="*/ 4 w 16"/>
                  <a:gd name="T1" fmla="*/ 25 h 38"/>
                  <a:gd name="T2" fmla="*/ 9 w 16"/>
                  <a:gd name="T3" fmla="*/ 26 h 38"/>
                  <a:gd name="T4" fmla="*/ 8 w 16"/>
                  <a:gd name="T5" fmla="*/ 31 h 38"/>
                  <a:gd name="T6" fmla="*/ 12 w 16"/>
                  <a:gd name="T7" fmla="*/ 38 h 38"/>
                  <a:gd name="T8" fmla="*/ 12 w 16"/>
                  <a:gd name="T9" fmla="*/ 34 h 38"/>
                  <a:gd name="T10" fmla="*/ 15 w 16"/>
                  <a:gd name="T11" fmla="*/ 33 h 38"/>
                  <a:gd name="T12" fmla="*/ 15 w 16"/>
                  <a:gd name="T13" fmla="*/ 27 h 38"/>
                  <a:gd name="T14" fmla="*/ 12 w 16"/>
                  <a:gd name="T15" fmla="*/ 22 h 38"/>
                  <a:gd name="T16" fmla="*/ 8 w 16"/>
                  <a:gd name="T17" fmla="*/ 20 h 38"/>
                  <a:gd name="T18" fmla="*/ 8 w 16"/>
                  <a:gd name="T19" fmla="*/ 16 h 38"/>
                  <a:gd name="T20" fmla="*/ 7 w 16"/>
                  <a:gd name="T21" fmla="*/ 14 h 38"/>
                  <a:gd name="T22" fmla="*/ 8 w 16"/>
                  <a:gd name="T23" fmla="*/ 8 h 38"/>
                  <a:gd name="T24" fmla="*/ 7 w 16"/>
                  <a:gd name="T25" fmla="*/ 3 h 38"/>
                  <a:gd name="T26" fmla="*/ 7 w 16"/>
                  <a:gd name="T27" fmla="*/ 1 h 38"/>
                  <a:gd name="T28" fmla="*/ 2 w 16"/>
                  <a:gd name="T29" fmla="*/ 0 h 38"/>
                  <a:gd name="T30" fmla="*/ 4 w 16"/>
                  <a:gd name="T31" fmla="*/ 6 h 38"/>
                  <a:gd name="T32" fmla="*/ 4 w 16"/>
                  <a:gd name="T33" fmla="*/ 14 h 38"/>
                  <a:gd name="T34" fmla="*/ 2 w 16"/>
                  <a:gd name="T35" fmla="*/ 16 h 38"/>
                  <a:gd name="T36" fmla="*/ 1 w 16"/>
                  <a:gd name="T37" fmla="*/ 20 h 38"/>
                  <a:gd name="T38" fmla="*/ 4 w 16"/>
                  <a:gd name="T39" fmla="*/ 25 h 38"/>
                  <a:gd name="T40" fmla="*/ 4 w 16"/>
                  <a:gd name="T41" fmla="*/ 2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38">
                    <a:moveTo>
                      <a:pt x="4" y="25"/>
                    </a:moveTo>
                    <a:cubicBezTo>
                      <a:pt x="6" y="26"/>
                      <a:pt x="9" y="24"/>
                      <a:pt x="9" y="26"/>
                    </a:cubicBezTo>
                    <a:cubicBezTo>
                      <a:pt x="10" y="28"/>
                      <a:pt x="9" y="29"/>
                      <a:pt x="8" y="31"/>
                    </a:cubicBezTo>
                    <a:cubicBezTo>
                      <a:pt x="6" y="33"/>
                      <a:pt x="10" y="36"/>
                      <a:pt x="12" y="38"/>
                    </a:cubicBezTo>
                    <a:cubicBezTo>
                      <a:pt x="13" y="37"/>
                      <a:pt x="12" y="35"/>
                      <a:pt x="12" y="34"/>
                    </a:cubicBezTo>
                    <a:cubicBezTo>
                      <a:pt x="13" y="33"/>
                      <a:pt x="16" y="35"/>
                      <a:pt x="15" y="33"/>
                    </a:cubicBezTo>
                    <a:cubicBezTo>
                      <a:pt x="15" y="31"/>
                      <a:pt x="15" y="29"/>
                      <a:pt x="15" y="27"/>
                    </a:cubicBezTo>
                    <a:cubicBezTo>
                      <a:pt x="14" y="25"/>
                      <a:pt x="13" y="24"/>
                      <a:pt x="12" y="22"/>
                    </a:cubicBezTo>
                    <a:cubicBezTo>
                      <a:pt x="11" y="25"/>
                      <a:pt x="8" y="21"/>
                      <a:pt x="8" y="20"/>
                    </a:cubicBezTo>
                    <a:cubicBezTo>
                      <a:pt x="8" y="18"/>
                      <a:pt x="8" y="17"/>
                      <a:pt x="8" y="16"/>
                    </a:cubicBezTo>
                    <a:cubicBezTo>
                      <a:pt x="8" y="14"/>
                      <a:pt x="8" y="15"/>
                      <a:pt x="7" y="14"/>
                    </a:cubicBezTo>
                    <a:cubicBezTo>
                      <a:pt x="6" y="14"/>
                      <a:pt x="8" y="8"/>
                      <a:pt x="8" y="8"/>
                    </a:cubicBezTo>
                    <a:cubicBezTo>
                      <a:pt x="8" y="6"/>
                      <a:pt x="7" y="5"/>
                      <a:pt x="7" y="3"/>
                    </a:cubicBezTo>
                    <a:cubicBezTo>
                      <a:pt x="6" y="2"/>
                      <a:pt x="5" y="0"/>
                      <a:pt x="7" y="1"/>
                    </a:cubicBezTo>
                    <a:cubicBezTo>
                      <a:pt x="6" y="0"/>
                      <a:pt x="3" y="0"/>
                      <a:pt x="2" y="0"/>
                    </a:cubicBezTo>
                    <a:cubicBezTo>
                      <a:pt x="2" y="1"/>
                      <a:pt x="6" y="5"/>
                      <a:pt x="4" y="6"/>
                    </a:cubicBezTo>
                    <a:cubicBezTo>
                      <a:pt x="1" y="7"/>
                      <a:pt x="2" y="12"/>
                      <a:pt x="4" y="14"/>
                    </a:cubicBezTo>
                    <a:cubicBezTo>
                      <a:pt x="4" y="15"/>
                      <a:pt x="2" y="15"/>
                      <a:pt x="2" y="16"/>
                    </a:cubicBezTo>
                    <a:cubicBezTo>
                      <a:pt x="1" y="16"/>
                      <a:pt x="1" y="19"/>
                      <a:pt x="1" y="20"/>
                    </a:cubicBezTo>
                    <a:cubicBezTo>
                      <a:pt x="0" y="22"/>
                      <a:pt x="3" y="24"/>
                      <a:pt x="4" y="25"/>
                    </a:cubicBezTo>
                    <a:cubicBezTo>
                      <a:pt x="5" y="26"/>
                      <a:pt x="4" y="24"/>
                      <a:pt x="4" y="25"/>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463" name="Freeform 731">
                <a:extLst>
                  <a:ext uri="{FF2B5EF4-FFF2-40B4-BE49-F238E27FC236}">
                    <a16:creationId xmlns:a16="http://schemas.microsoft.com/office/drawing/2014/main" id="{185264F2-3A99-1B40-9C3D-0C2B7F0FB59C}"/>
                  </a:ext>
                </a:extLst>
              </p:cNvPr>
              <p:cNvSpPr>
                <a:spLocks/>
              </p:cNvSpPr>
              <p:nvPr/>
            </p:nvSpPr>
            <p:spPr bwMode="auto">
              <a:xfrm>
                <a:off x="6339008" y="4709261"/>
                <a:ext cx="280328" cy="234139"/>
              </a:xfrm>
              <a:custGeom>
                <a:avLst/>
                <a:gdLst>
                  <a:gd name="T0" fmla="*/ 56 w 60"/>
                  <a:gd name="T1" fmla="*/ 30 h 50"/>
                  <a:gd name="T2" fmla="*/ 55 w 60"/>
                  <a:gd name="T3" fmla="*/ 24 h 50"/>
                  <a:gd name="T4" fmla="*/ 57 w 60"/>
                  <a:gd name="T5" fmla="*/ 22 h 50"/>
                  <a:gd name="T6" fmla="*/ 57 w 60"/>
                  <a:gd name="T7" fmla="*/ 19 h 50"/>
                  <a:gd name="T8" fmla="*/ 58 w 60"/>
                  <a:gd name="T9" fmla="*/ 13 h 50"/>
                  <a:gd name="T10" fmla="*/ 56 w 60"/>
                  <a:gd name="T11" fmla="*/ 8 h 50"/>
                  <a:gd name="T12" fmla="*/ 51 w 60"/>
                  <a:gd name="T13" fmla="*/ 5 h 50"/>
                  <a:gd name="T14" fmla="*/ 48 w 60"/>
                  <a:gd name="T15" fmla="*/ 3 h 50"/>
                  <a:gd name="T16" fmla="*/ 45 w 60"/>
                  <a:gd name="T17" fmla="*/ 0 h 50"/>
                  <a:gd name="T18" fmla="*/ 38 w 60"/>
                  <a:gd name="T19" fmla="*/ 1 h 50"/>
                  <a:gd name="T20" fmla="*/ 34 w 60"/>
                  <a:gd name="T21" fmla="*/ 4 h 50"/>
                  <a:gd name="T22" fmla="*/ 35 w 60"/>
                  <a:gd name="T23" fmla="*/ 10 h 50"/>
                  <a:gd name="T24" fmla="*/ 33 w 60"/>
                  <a:gd name="T25" fmla="*/ 17 h 50"/>
                  <a:gd name="T26" fmla="*/ 37 w 60"/>
                  <a:gd name="T27" fmla="*/ 21 h 50"/>
                  <a:gd name="T28" fmla="*/ 40 w 60"/>
                  <a:gd name="T29" fmla="*/ 23 h 50"/>
                  <a:gd name="T30" fmla="*/ 39 w 60"/>
                  <a:gd name="T31" fmla="*/ 26 h 50"/>
                  <a:gd name="T32" fmla="*/ 35 w 60"/>
                  <a:gd name="T33" fmla="*/ 26 h 50"/>
                  <a:gd name="T34" fmla="*/ 31 w 60"/>
                  <a:gd name="T35" fmla="*/ 22 h 50"/>
                  <a:gd name="T36" fmla="*/ 27 w 60"/>
                  <a:gd name="T37" fmla="*/ 17 h 50"/>
                  <a:gd name="T38" fmla="*/ 20 w 60"/>
                  <a:gd name="T39" fmla="*/ 18 h 50"/>
                  <a:gd name="T40" fmla="*/ 16 w 60"/>
                  <a:gd name="T41" fmla="*/ 16 h 50"/>
                  <a:gd name="T42" fmla="*/ 14 w 60"/>
                  <a:gd name="T43" fmla="*/ 16 h 50"/>
                  <a:gd name="T44" fmla="*/ 11 w 60"/>
                  <a:gd name="T45" fmla="*/ 14 h 50"/>
                  <a:gd name="T46" fmla="*/ 11 w 60"/>
                  <a:gd name="T47" fmla="*/ 20 h 50"/>
                  <a:gd name="T48" fmla="*/ 10 w 60"/>
                  <a:gd name="T49" fmla="*/ 24 h 50"/>
                  <a:gd name="T50" fmla="*/ 2 w 60"/>
                  <a:gd name="T51" fmla="*/ 24 h 50"/>
                  <a:gd name="T52" fmla="*/ 1 w 60"/>
                  <a:gd name="T53" fmla="*/ 29 h 50"/>
                  <a:gd name="T54" fmla="*/ 3 w 60"/>
                  <a:gd name="T55" fmla="*/ 43 h 50"/>
                  <a:gd name="T56" fmla="*/ 8 w 60"/>
                  <a:gd name="T57" fmla="*/ 48 h 50"/>
                  <a:gd name="T58" fmla="*/ 16 w 60"/>
                  <a:gd name="T59" fmla="*/ 50 h 50"/>
                  <a:gd name="T60" fmla="*/ 18 w 60"/>
                  <a:gd name="T61" fmla="*/ 50 h 50"/>
                  <a:gd name="T62" fmla="*/ 22 w 60"/>
                  <a:gd name="T63" fmla="*/ 50 h 50"/>
                  <a:gd name="T64" fmla="*/ 28 w 60"/>
                  <a:gd name="T65" fmla="*/ 47 h 50"/>
                  <a:gd name="T66" fmla="*/ 31 w 60"/>
                  <a:gd name="T67" fmla="*/ 44 h 50"/>
                  <a:gd name="T68" fmla="*/ 35 w 60"/>
                  <a:gd name="T69" fmla="*/ 41 h 50"/>
                  <a:gd name="T70" fmla="*/ 37 w 60"/>
                  <a:gd name="T71" fmla="*/ 38 h 50"/>
                  <a:gd name="T72" fmla="*/ 43 w 60"/>
                  <a:gd name="T73" fmla="*/ 38 h 50"/>
                  <a:gd name="T74" fmla="*/ 42 w 60"/>
                  <a:gd name="T75" fmla="*/ 35 h 50"/>
                  <a:gd name="T76" fmla="*/ 46 w 60"/>
                  <a:gd name="T77" fmla="*/ 33 h 50"/>
                  <a:gd name="T78" fmla="*/ 56 w 60"/>
                  <a:gd name="T79" fmla="*/ 30 h 50"/>
                  <a:gd name="T80" fmla="*/ 56 w 60"/>
                  <a:gd name="T81" fmla="*/ 3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0" h="50">
                    <a:moveTo>
                      <a:pt x="56" y="30"/>
                    </a:moveTo>
                    <a:cubicBezTo>
                      <a:pt x="54" y="27"/>
                      <a:pt x="56" y="27"/>
                      <a:pt x="55" y="24"/>
                    </a:cubicBezTo>
                    <a:cubicBezTo>
                      <a:pt x="55" y="23"/>
                      <a:pt x="56" y="23"/>
                      <a:pt x="57" y="22"/>
                    </a:cubicBezTo>
                    <a:cubicBezTo>
                      <a:pt x="58" y="21"/>
                      <a:pt x="57" y="20"/>
                      <a:pt x="57" y="19"/>
                    </a:cubicBezTo>
                    <a:cubicBezTo>
                      <a:pt x="56" y="17"/>
                      <a:pt x="56" y="14"/>
                      <a:pt x="58" y="13"/>
                    </a:cubicBezTo>
                    <a:cubicBezTo>
                      <a:pt x="60" y="12"/>
                      <a:pt x="57" y="9"/>
                      <a:pt x="56" y="8"/>
                    </a:cubicBezTo>
                    <a:cubicBezTo>
                      <a:pt x="55" y="6"/>
                      <a:pt x="53" y="5"/>
                      <a:pt x="51" y="5"/>
                    </a:cubicBezTo>
                    <a:cubicBezTo>
                      <a:pt x="50" y="4"/>
                      <a:pt x="49" y="3"/>
                      <a:pt x="48" y="3"/>
                    </a:cubicBezTo>
                    <a:cubicBezTo>
                      <a:pt x="47" y="2"/>
                      <a:pt x="46" y="1"/>
                      <a:pt x="45" y="0"/>
                    </a:cubicBezTo>
                    <a:cubicBezTo>
                      <a:pt x="45" y="0"/>
                      <a:pt x="39" y="1"/>
                      <a:pt x="38" y="1"/>
                    </a:cubicBezTo>
                    <a:cubicBezTo>
                      <a:pt x="36" y="1"/>
                      <a:pt x="36" y="3"/>
                      <a:pt x="34" y="4"/>
                    </a:cubicBezTo>
                    <a:cubicBezTo>
                      <a:pt x="33" y="6"/>
                      <a:pt x="34" y="9"/>
                      <a:pt x="35" y="10"/>
                    </a:cubicBezTo>
                    <a:cubicBezTo>
                      <a:pt x="35" y="13"/>
                      <a:pt x="33" y="14"/>
                      <a:pt x="33" y="17"/>
                    </a:cubicBezTo>
                    <a:cubicBezTo>
                      <a:pt x="33" y="18"/>
                      <a:pt x="35" y="21"/>
                      <a:pt x="37" y="21"/>
                    </a:cubicBezTo>
                    <a:cubicBezTo>
                      <a:pt x="39" y="21"/>
                      <a:pt x="40" y="20"/>
                      <a:pt x="40" y="23"/>
                    </a:cubicBezTo>
                    <a:cubicBezTo>
                      <a:pt x="40" y="25"/>
                      <a:pt x="40" y="26"/>
                      <a:pt x="39" y="26"/>
                    </a:cubicBezTo>
                    <a:cubicBezTo>
                      <a:pt x="37" y="27"/>
                      <a:pt x="36" y="28"/>
                      <a:pt x="35" y="26"/>
                    </a:cubicBezTo>
                    <a:cubicBezTo>
                      <a:pt x="34" y="24"/>
                      <a:pt x="33" y="22"/>
                      <a:pt x="31" y="22"/>
                    </a:cubicBezTo>
                    <a:cubicBezTo>
                      <a:pt x="29" y="21"/>
                      <a:pt x="28" y="19"/>
                      <a:pt x="27" y="17"/>
                    </a:cubicBezTo>
                    <a:cubicBezTo>
                      <a:pt x="25" y="21"/>
                      <a:pt x="23" y="19"/>
                      <a:pt x="20" y="18"/>
                    </a:cubicBezTo>
                    <a:cubicBezTo>
                      <a:pt x="18" y="18"/>
                      <a:pt x="18" y="16"/>
                      <a:pt x="16" y="16"/>
                    </a:cubicBezTo>
                    <a:cubicBezTo>
                      <a:pt x="16" y="16"/>
                      <a:pt x="15" y="17"/>
                      <a:pt x="14" y="16"/>
                    </a:cubicBezTo>
                    <a:cubicBezTo>
                      <a:pt x="13" y="16"/>
                      <a:pt x="13" y="14"/>
                      <a:pt x="11" y="14"/>
                    </a:cubicBezTo>
                    <a:cubicBezTo>
                      <a:pt x="11" y="16"/>
                      <a:pt x="11" y="18"/>
                      <a:pt x="11" y="20"/>
                    </a:cubicBezTo>
                    <a:cubicBezTo>
                      <a:pt x="11" y="22"/>
                      <a:pt x="12" y="24"/>
                      <a:pt x="10" y="24"/>
                    </a:cubicBezTo>
                    <a:cubicBezTo>
                      <a:pt x="7" y="24"/>
                      <a:pt x="4" y="24"/>
                      <a:pt x="2" y="24"/>
                    </a:cubicBezTo>
                    <a:cubicBezTo>
                      <a:pt x="1" y="24"/>
                      <a:pt x="1" y="28"/>
                      <a:pt x="1" y="29"/>
                    </a:cubicBezTo>
                    <a:cubicBezTo>
                      <a:pt x="1" y="33"/>
                      <a:pt x="0" y="40"/>
                      <a:pt x="3" y="43"/>
                    </a:cubicBezTo>
                    <a:cubicBezTo>
                      <a:pt x="4" y="44"/>
                      <a:pt x="7" y="48"/>
                      <a:pt x="8" y="48"/>
                    </a:cubicBezTo>
                    <a:cubicBezTo>
                      <a:pt x="10" y="47"/>
                      <a:pt x="19" y="47"/>
                      <a:pt x="16" y="50"/>
                    </a:cubicBezTo>
                    <a:cubicBezTo>
                      <a:pt x="18" y="50"/>
                      <a:pt x="17" y="50"/>
                      <a:pt x="18" y="50"/>
                    </a:cubicBezTo>
                    <a:cubicBezTo>
                      <a:pt x="20" y="49"/>
                      <a:pt x="21" y="50"/>
                      <a:pt x="22" y="50"/>
                    </a:cubicBezTo>
                    <a:cubicBezTo>
                      <a:pt x="25" y="50"/>
                      <a:pt x="27" y="50"/>
                      <a:pt x="28" y="47"/>
                    </a:cubicBezTo>
                    <a:cubicBezTo>
                      <a:pt x="29" y="46"/>
                      <a:pt x="30" y="45"/>
                      <a:pt x="31" y="44"/>
                    </a:cubicBezTo>
                    <a:cubicBezTo>
                      <a:pt x="32" y="43"/>
                      <a:pt x="34" y="43"/>
                      <a:pt x="35" y="41"/>
                    </a:cubicBezTo>
                    <a:cubicBezTo>
                      <a:pt x="36" y="40"/>
                      <a:pt x="36" y="39"/>
                      <a:pt x="37" y="38"/>
                    </a:cubicBezTo>
                    <a:cubicBezTo>
                      <a:pt x="39" y="38"/>
                      <a:pt x="41" y="38"/>
                      <a:pt x="43" y="38"/>
                    </a:cubicBezTo>
                    <a:cubicBezTo>
                      <a:pt x="42" y="37"/>
                      <a:pt x="42" y="35"/>
                      <a:pt x="42" y="35"/>
                    </a:cubicBezTo>
                    <a:cubicBezTo>
                      <a:pt x="44" y="34"/>
                      <a:pt x="45" y="34"/>
                      <a:pt x="46" y="33"/>
                    </a:cubicBezTo>
                    <a:cubicBezTo>
                      <a:pt x="49" y="32"/>
                      <a:pt x="53" y="31"/>
                      <a:pt x="56" y="30"/>
                    </a:cubicBezTo>
                    <a:cubicBezTo>
                      <a:pt x="55" y="29"/>
                      <a:pt x="55" y="30"/>
                      <a:pt x="56" y="30"/>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464" name="Freeform 732">
                <a:extLst>
                  <a:ext uri="{FF2B5EF4-FFF2-40B4-BE49-F238E27FC236}">
                    <a16:creationId xmlns:a16="http://schemas.microsoft.com/office/drawing/2014/main" id="{ED5F9868-F8E3-7144-AC54-4696A2609F2D}"/>
                  </a:ext>
                </a:extLst>
              </p:cNvPr>
              <p:cNvSpPr>
                <a:spLocks/>
              </p:cNvSpPr>
              <p:nvPr/>
            </p:nvSpPr>
            <p:spPr bwMode="auto">
              <a:xfrm>
                <a:off x="6125578" y="4919507"/>
                <a:ext cx="297849" cy="294664"/>
              </a:xfrm>
              <a:custGeom>
                <a:avLst/>
                <a:gdLst>
                  <a:gd name="T0" fmla="*/ 33 w 64"/>
                  <a:gd name="T1" fmla="*/ 5 h 63"/>
                  <a:gd name="T2" fmla="*/ 31 w 64"/>
                  <a:gd name="T3" fmla="*/ 2 h 63"/>
                  <a:gd name="T4" fmla="*/ 28 w 64"/>
                  <a:gd name="T5" fmla="*/ 2 h 63"/>
                  <a:gd name="T6" fmla="*/ 18 w 64"/>
                  <a:gd name="T7" fmla="*/ 2 h 63"/>
                  <a:gd name="T8" fmla="*/ 10 w 64"/>
                  <a:gd name="T9" fmla="*/ 2 h 63"/>
                  <a:gd name="T10" fmla="*/ 7 w 64"/>
                  <a:gd name="T11" fmla="*/ 0 h 63"/>
                  <a:gd name="T12" fmla="*/ 4 w 64"/>
                  <a:gd name="T13" fmla="*/ 2 h 63"/>
                  <a:gd name="T14" fmla="*/ 1 w 64"/>
                  <a:gd name="T15" fmla="*/ 2 h 63"/>
                  <a:gd name="T16" fmla="*/ 6 w 64"/>
                  <a:gd name="T17" fmla="*/ 14 h 63"/>
                  <a:gd name="T18" fmla="*/ 9 w 64"/>
                  <a:gd name="T19" fmla="*/ 21 h 63"/>
                  <a:gd name="T20" fmla="*/ 13 w 64"/>
                  <a:gd name="T21" fmla="*/ 29 h 63"/>
                  <a:gd name="T22" fmla="*/ 13 w 64"/>
                  <a:gd name="T23" fmla="*/ 34 h 63"/>
                  <a:gd name="T24" fmla="*/ 14 w 64"/>
                  <a:gd name="T25" fmla="*/ 42 h 63"/>
                  <a:gd name="T26" fmla="*/ 16 w 64"/>
                  <a:gd name="T27" fmla="*/ 51 h 63"/>
                  <a:gd name="T28" fmla="*/ 22 w 64"/>
                  <a:gd name="T29" fmla="*/ 61 h 63"/>
                  <a:gd name="T30" fmla="*/ 28 w 64"/>
                  <a:gd name="T31" fmla="*/ 62 h 63"/>
                  <a:gd name="T32" fmla="*/ 33 w 64"/>
                  <a:gd name="T33" fmla="*/ 62 h 63"/>
                  <a:gd name="T34" fmla="*/ 38 w 64"/>
                  <a:gd name="T35" fmla="*/ 58 h 63"/>
                  <a:gd name="T36" fmla="*/ 38 w 64"/>
                  <a:gd name="T37" fmla="*/ 40 h 63"/>
                  <a:gd name="T38" fmla="*/ 38 w 64"/>
                  <a:gd name="T39" fmla="*/ 28 h 63"/>
                  <a:gd name="T40" fmla="*/ 39 w 64"/>
                  <a:gd name="T41" fmla="*/ 26 h 63"/>
                  <a:gd name="T42" fmla="*/ 43 w 64"/>
                  <a:gd name="T43" fmla="*/ 26 h 63"/>
                  <a:gd name="T44" fmla="*/ 43 w 64"/>
                  <a:gd name="T45" fmla="*/ 7 h 63"/>
                  <a:gd name="T46" fmla="*/ 51 w 64"/>
                  <a:gd name="T47" fmla="*/ 6 h 63"/>
                  <a:gd name="T48" fmla="*/ 53 w 64"/>
                  <a:gd name="T49" fmla="*/ 5 h 63"/>
                  <a:gd name="T50" fmla="*/ 56 w 64"/>
                  <a:gd name="T51" fmla="*/ 8 h 63"/>
                  <a:gd name="T52" fmla="*/ 58 w 64"/>
                  <a:gd name="T53" fmla="*/ 6 h 63"/>
                  <a:gd name="T54" fmla="*/ 62 w 64"/>
                  <a:gd name="T55" fmla="*/ 5 h 63"/>
                  <a:gd name="T56" fmla="*/ 59 w 64"/>
                  <a:gd name="T57" fmla="*/ 2 h 63"/>
                  <a:gd name="T58" fmla="*/ 45 w 64"/>
                  <a:gd name="T59" fmla="*/ 5 h 63"/>
                  <a:gd name="T60" fmla="*/ 33 w 64"/>
                  <a:gd name="T61" fmla="*/ 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4" h="63">
                    <a:moveTo>
                      <a:pt x="33" y="5"/>
                    </a:moveTo>
                    <a:cubicBezTo>
                      <a:pt x="32" y="5"/>
                      <a:pt x="31" y="2"/>
                      <a:pt x="31" y="2"/>
                    </a:cubicBezTo>
                    <a:cubicBezTo>
                      <a:pt x="30" y="2"/>
                      <a:pt x="29" y="2"/>
                      <a:pt x="28" y="2"/>
                    </a:cubicBezTo>
                    <a:cubicBezTo>
                      <a:pt x="25" y="2"/>
                      <a:pt x="21" y="2"/>
                      <a:pt x="18" y="2"/>
                    </a:cubicBezTo>
                    <a:cubicBezTo>
                      <a:pt x="15" y="2"/>
                      <a:pt x="13" y="2"/>
                      <a:pt x="10" y="2"/>
                    </a:cubicBezTo>
                    <a:cubicBezTo>
                      <a:pt x="9" y="2"/>
                      <a:pt x="9" y="0"/>
                      <a:pt x="7" y="0"/>
                    </a:cubicBezTo>
                    <a:cubicBezTo>
                      <a:pt x="6" y="0"/>
                      <a:pt x="5" y="2"/>
                      <a:pt x="4" y="2"/>
                    </a:cubicBezTo>
                    <a:cubicBezTo>
                      <a:pt x="3" y="2"/>
                      <a:pt x="2" y="2"/>
                      <a:pt x="1" y="2"/>
                    </a:cubicBezTo>
                    <a:cubicBezTo>
                      <a:pt x="0" y="7"/>
                      <a:pt x="4" y="9"/>
                      <a:pt x="6" y="14"/>
                    </a:cubicBezTo>
                    <a:cubicBezTo>
                      <a:pt x="7" y="16"/>
                      <a:pt x="8" y="19"/>
                      <a:pt x="9" y="21"/>
                    </a:cubicBezTo>
                    <a:cubicBezTo>
                      <a:pt x="10" y="24"/>
                      <a:pt x="12" y="26"/>
                      <a:pt x="13" y="29"/>
                    </a:cubicBezTo>
                    <a:cubicBezTo>
                      <a:pt x="13" y="30"/>
                      <a:pt x="13" y="33"/>
                      <a:pt x="13" y="34"/>
                    </a:cubicBezTo>
                    <a:cubicBezTo>
                      <a:pt x="13" y="37"/>
                      <a:pt x="14" y="39"/>
                      <a:pt x="14" y="42"/>
                    </a:cubicBezTo>
                    <a:cubicBezTo>
                      <a:pt x="15" y="45"/>
                      <a:pt x="15" y="48"/>
                      <a:pt x="16" y="51"/>
                    </a:cubicBezTo>
                    <a:cubicBezTo>
                      <a:pt x="17" y="55"/>
                      <a:pt x="20" y="58"/>
                      <a:pt x="22" y="61"/>
                    </a:cubicBezTo>
                    <a:cubicBezTo>
                      <a:pt x="25" y="58"/>
                      <a:pt x="25" y="60"/>
                      <a:pt x="28" y="62"/>
                    </a:cubicBezTo>
                    <a:cubicBezTo>
                      <a:pt x="29" y="63"/>
                      <a:pt x="32" y="63"/>
                      <a:pt x="33" y="62"/>
                    </a:cubicBezTo>
                    <a:cubicBezTo>
                      <a:pt x="36" y="62"/>
                      <a:pt x="38" y="61"/>
                      <a:pt x="38" y="58"/>
                    </a:cubicBezTo>
                    <a:cubicBezTo>
                      <a:pt x="38" y="52"/>
                      <a:pt x="38" y="46"/>
                      <a:pt x="38" y="40"/>
                    </a:cubicBezTo>
                    <a:cubicBezTo>
                      <a:pt x="38" y="36"/>
                      <a:pt x="38" y="32"/>
                      <a:pt x="38" y="28"/>
                    </a:cubicBezTo>
                    <a:cubicBezTo>
                      <a:pt x="38" y="27"/>
                      <a:pt x="38" y="26"/>
                      <a:pt x="39" y="26"/>
                    </a:cubicBezTo>
                    <a:cubicBezTo>
                      <a:pt x="39" y="26"/>
                      <a:pt x="43" y="26"/>
                      <a:pt x="43" y="26"/>
                    </a:cubicBezTo>
                    <a:cubicBezTo>
                      <a:pt x="43" y="20"/>
                      <a:pt x="43" y="13"/>
                      <a:pt x="43" y="7"/>
                    </a:cubicBezTo>
                    <a:cubicBezTo>
                      <a:pt x="46" y="8"/>
                      <a:pt x="48" y="6"/>
                      <a:pt x="51" y="6"/>
                    </a:cubicBezTo>
                    <a:cubicBezTo>
                      <a:pt x="51" y="5"/>
                      <a:pt x="52" y="5"/>
                      <a:pt x="53" y="5"/>
                    </a:cubicBezTo>
                    <a:cubicBezTo>
                      <a:pt x="53" y="5"/>
                      <a:pt x="55" y="8"/>
                      <a:pt x="56" y="8"/>
                    </a:cubicBezTo>
                    <a:cubicBezTo>
                      <a:pt x="57" y="7"/>
                      <a:pt x="56" y="6"/>
                      <a:pt x="58" y="6"/>
                    </a:cubicBezTo>
                    <a:cubicBezTo>
                      <a:pt x="59" y="6"/>
                      <a:pt x="60" y="5"/>
                      <a:pt x="62" y="5"/>
                    </a:cubicBezTo>
                    <a:cubicBezTo>
                      <a:pt x="64" y="4"/>
                      <a:pt x="60" y="2"/>
                      <a:pt x="59" y="2"/>
                    </a:cubicBezTo>
                    <a:cubicBezTo>
                      <a:pt x="54" y="2"/>
                      <a:pt x="50" y="5"/>
                      <a:pt x="45" y="5"/>
                    </a:cubicBezTo>
                    <a:cubicBezTo>
                      <a:pt x="41" y="5"/>
                      <a:pt x="37" y="5"/>
                      <a:pt x="33" y="5"/>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465" name="Freeform 733">
                <a:extLst>
                  <a:ext uri="{FF2B5EF4-FFF2-40B4-BE49-F238E27FC236}">
                    <a16:creationId xmlns:a16="http://schemas.microsoft.com/office/drawing/2014/main" id="{F9888E0C-0560-A94D-9701-3B8E112A4D24}"/>
                  </a:ext>
                </a:extLst>
              </p:cNvPr>
              <p:cNvSpPr>
                <a:spLocks/>
              </p:cNvSpPr>
              <p:nvPr/>
            </p:nvSpPr>
            <p:spPr bwMode="auto">
              <a:xfrm>
                <a:off x="6133541" y="4390707"/>
                <a:ext cx="425271" cy="444384"/>
              </a:xfrm>
              <a:custGeom>
                <a:avLst/>
                <a:gdLst>
                  <a:gd name="T0" fmla="*/ 89 w 91"/>
                  <a:gd name="T1" fmla="*/ 10 h 95"/>
                  <a:gd name="T2" fmla="*/ 83 w 91"/>
                  <a:gd name="T3" fmla="*/ 4 h 95"/>
                  <a:gd name="T4" fmla="*/ 77 w 91"/>
                  <a:gd name="T5" fmla="*/ 6 h 95"/>
                  <a:gd name="T6" fmla="*/ 72 w 91"/>
                  <a:gd name="T7" fmla="*/ 1 h 95"/>
                  <a:gd name="T8" fmla="*/ 65 w 91"/>
                  <a:gd name="T9" fmla="*/ 1 h 95"/>
                  <a:gd name="T10" fmla="*/ 57 w 91"/>
                  <a:gd name="T11" fmla="*/ 2 h 95"/>
                  <a:gd name="T12" fmla="*/ 48 w 91"/>
                  <a:gd name="T13" fmla="*/ 6 h 95"/>
                  <a:gd name="T14" fmla="*/ 35 w 91"/>
                  <a:gd name="T15" fmla="*/ 2 h 95"/>
                  <a:gd name="T16" fmla="*/ 30 w 91"/>
                  <a:gd name="T17" fmla="*/ 12 h 95"/>
                  <a:gd name="T18" fmla="*/ 19 w 91"/>
                  <a:gd name="T19" fmla="*/ 35 h 95"/>
                  <a:gd name="T20" fmla="*/ 17 w 91"/>
                  <a:gd name="T21" fmla="*/ 48 h 95"/>
                  <a:gd name="T22" fmla="*/ 10 w 91"/>
                  <a:gd name="T23" fmla="*/ 49 h 95"/>
                  <a:gd name="T24" fmla="*/ 2 w 91"/>
                  <a:gd name="T25" fmla="*/ 55 h 95"/>
                  <a:gd name="T26" fmla="*/ 1 w 91"/>
                  <a:gd name="T27" fmla="*/ 59 h 95"/>
                  <a:gd name="T28" fmla="*/ 18 w 91"/>
                  <a:gd name="T29" fmla="*/ 57 h 95"/>
                  <a:gd name="T30" fmla="*/ 26 w 91"/>
                  <a:gd name="T31" fmla="*/ 68 h 95"/>
                  <a:gd name="T32" fmla="*/ 35 w 91"/>
                  <a:gd name="T33" fmla="*/ 63 h 95"/>
                  <a:gd name="T34" fmla="*/ 41 w 91"/>
                  <a:gd name="T35" fmla="*/ 64 h 95"/>
                  <a:gd name="T36" fmla="*/ 46 w 91"/>
                  <a:gd name="T37" fmla="*/ 70 h 95"/>
                  <a:gd name="T38" fmla="*/ 47 w 91"/>
                  <a:gd name="T39" fmla="*/ 78 h 95"/>
                  <a:gd name="T40" fmla="*/ 53 w 91"/>
                  <a:gd name="T41" fmla="*/ 82 h 95"/>
                  <a:gd name="T42" fmla="*/ 60 w 91"/>
                  <a:gd name="T43" fmla="*/ 84 h 95"/>
                  <a:gd name="T44" fmla="*/ 66 w 91"/>
                  <a:gd name="T45" fmla="*/ 87 h 95"/>
                  <a:gd name="T46" fmla="*/ 76 w 91"/>
                  <a:gd name="T47" fmla="*/ 90 h 95"/>
                  <a:gd name="T48" fmla="*/ 84 w 91"/>
                  <a:gd name="T49" fmla="*/ 94 h 95"/>
                  <a:gd name="T50" fmla="*/ 77 w 91"/>
                  <a:gd name="T51" fmla="*/ 85 h 95"/>
                  <a:gd name="T52" fmla="*/ 78 w 91"/>
                  <a:gd name="T53" fmla="*/ 73 h 95"/>
                  <a:gd name="T54" fmla="*/ 80 w 91"/>
                  <a:gd name="T55" fmla="*/ 70 h 95"/>
                  <a:gd name="T56" fmla="*/ 84 w 91"/>
                  <a:gd name="T57" fmla="*/ 63 h 95"/>
                  <a:gd name="T58" fmla="*/ 81 w 91"/>
                  <a:gd name="T59" fmla="*/ 55 h 95"/>
                  <a:gd name="T60" fmla="*/ 81 w 91"/>
                  <a:gd name="T61" fmla="*/ 45 h 95"/>
                  <a:gd name="T62" fmla="*/ 83 w 91"/>
                  <a:gd name="T63" fmla="*/ 28 h 95"/>
                  <a:gd name="T64" fmla="*/ 90 w 91"/>
                  <a:gd name="T65" fmla="*/ 18 h 95"/>
                  <a:gd name="T66" fmla="*/ 90 w 91"/>
                  <a:gd name="T67" fmla="*/ 1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1" h="95">
                    <a:moveTo>
                      <a:pt x="90" y="15"/>
                    </a:moveTo>
                    <a:cubicBezTo>
                      <a:pt x="89" y="14"/>
                      <a:pt x="89" y="12"/>
                      <a:pt x="89" y="10"/>
                    </a:cubicBezTo>
                    <a:cubicBezTo>
                      <a:pt x="89" y="9"/>
                      <a:pt x="87" y="8"/>
                      <a:pt x="86" y="7"/>
                    </a:cubicBezTo>
                    <a:cubicBezTo>
                      <a:pt x="86" y="6"/>
                      <a:pt x="84" y="4"/>
                      <a:pt x="83" y="4"/>
                    </a:cubicBezTo>
                    <a:cubicBezTo>
                      <a:pt x="82" y="4"/>
                      <a:pt x="82" y="6"/>
                      <a:pt x="80" y="5"/>
                    </a:cubicBezTo>
                    <a:cubicBezTo>
                      <a:pt x="78" y="4"/>
                      <a:pt x="79" y="5"/>
                      <a:pt x="77" y="6"/>
                    </a:cubicBezTo>
                    <a:cubicBezTo>
                      <a:pt x="77" y="6"/>
                      <a:pt x="75" y="5"/>
                      <a:pt x="75" y="4"/>
                    </a:cubicBezTo>
                    <a:cubicBezTo>
                      <a:pt x="74" y="3"/>
                      <a:pt x="73" y="2"/>
                      <a:pt x="72" y="1"/>
                    </a:cubicBezTo>
                    <a:cubicBezTo>
                      <a:pt x="71" y="0"/>
                      <a:pt x="70" y="2"/>
                      <a:pt x="69" y="2"/>
                    </a:cubicBezTo>
                    <a:cubicBezTo>
                      <a:pt x="68" y="3"/>
                      <a:pt x="66" y="2"/>
                      <a:pt x="65" y="1"/>
                    </a:cubicBezTo>
                    <a:cubicBezTo>
                      <a:pt x="63" y="0"/>
                      <a:pt x="63" y="1"/>
                      <a:pt x="61" y="2"/>
                    </a:cubicBezTo>
                    <a:cubicBezTo>
                      <a:pt x="60" y="3"/>
                      <a:pt x="58" y="2"/>
                      <a:pt x="57" y="2"/>
                    </a:cubicBezTo>
                    <a:cubicBezTo>
                      <a:pt x="56" y="3"/>
                      <a:pt x="53" y="3"/>
                      <a:pt x="52" y="3"/>
                    </a:cubicBezTo>
                    <a:cubicBezTo>
                      <a:pt x="49" y="1"/>
                      <a:pt x="51" y="6"/>
                      <a:pt x="48" y="6"/>
                    </a:cubicBezTo>
                    <a:cubicBezTo>
                      <a:pt x="46" y="7"/>
                      <a:pt x="42" y="6"/>
                      <a:pt x="40" y="5"/>
                    </a:cubicBezTo>
                    <a:cubicBezTo>
                      <a:pt x="38" y="4"/>
                      <a:pt x="37" y="2"/>
                      <a:pt x="35" y="2"/>
                    </a:cubicBezTo>
                    <a:cubicBezTo>
                      <a:pt x="34" y="1"/>
                      <a:pt x="32" y="3"/>
                      <a:pt x="31" y="4"/>
                    </a:cubicBezTo>
                    <a:cubicBezTo>
                      <a:pt x="29" y="6"/>
                      <a:pt x="31" y="9"/>
                      <a:pt x="30" y="12"/>
                    </a:cubicBezTo>
                    <a:cubicBezTo>
                      <a:pt x="27" y="17"/>
                      <a:pt x="27" y="23"/>
                      <a:pt x="24" y="27"/>
                    </a:cubicBezTo>
                    <a:cubicBezTo>
                      <a:pt x="22" y="30"/>
                      <a:pt x="21" y="32"/>
                      <a:pt x="19" y="35"/>
                    </a:cubicBezTo>
                    <a:cubicBezTo>
                      <a:pt x="18" y="37"/>
                      <a:pt x="18" y="39"/>
                      <a:pt x="18" y="41"/>
                    </a:cubicBezTo>
                    <a:cubicBezTo>
                      <a:pt x="18" y="44"/>
                      <a:pt x="19" y="46"/>
                      <a:pt x="17" y="48"/>
                    </a:cubicBezTo>
                    <a:cubicBezTo>
                      <a:pt x="16" y="48"/>
                      <a:pt x="11" y="51"/>
                      <a:pt x="11" y="51"/>
                    </a:cubicBezTo>
                    <a:cubicBezTo>
                      <a:pt x="10" y="51"/>
                      <a:pt x="12" y="48"/>
                      <a:pt x="10" y="49"/>
                    </a:cubicBezTo>
                    <a:cubicBezTo>
                      <a:pt x="7" y="51"/>
                      <a:pt x="7" y="53"/>
                      <a:pt x="5" y="50"/>
                    </a:cubicBezTo>
                    <a:cubicBezTo>
                      <a:pt x="4" y="51"/>
                      <a:pt x="2" y="53"/>
                      <a:pt x="2" y="55"/>
                    </a:cubicBezTo>
                    <a:cubicBezTo>
                      <a:pt x="2" y="55"/>
                      <a:pt x="2" y="56"/>
                      <a:pt x="1" y="56"/>
                    </a:cubicBezTo>
                    <a:cubicBezTo>
                      <a:pt x="0" y="57"/>
                      <a:pt x="1" y="58"/>
                      <a:pt x="1" y="59"/>
                    </a:cubicBezTo>
                    <a:cubicBezTo>
                      <a:pt x="5" y="56"/>
                      <a:pt x="8" y="57"/>
                      <a:pt x="13" y="57"/>
                    </a:cubicBezTo>
                    <a:cubicBezTo>
                      <a:pt x="15" y="57"/>
                      <a:pt x="16" y="57"/>
                      <a:pt x="18" y="57"/>
                    </a:cubicBezTo>
                    <a:cubicBezTo>
                      <a:pt x="20" y="57"/>
                      <a:pt x="21" y="60"/>
                      <a:pt x="22" y="62"/>
                    </a:cubicBezTo>
                    <a:cubicBezTo>
                      <a:pt x="23" y="64"/>
                      <a:pt x="24" y="67"/>
                      <a:pt x="26" y="68"/>
                    </a:cubicBezTo>
                    <a:cubicBezTo>
                      <a:pt x="27" y="69"/>
                      <a:pt x="31" y="68"/>
                      <a:pt x="33" y="67"/>
                    </a:cubicBezTo>
                    <a:cubicBezTo>
                      <a:pt x="34" y="67"/>
                      <a:pt x="34" y="64"/>
                      <a:pt x="35" y="63"/>
                    </a:cubicBezTo>
                    <a:cubicBezTo>
                      <a:pt x="35" y="61"/>
                      <a:pt x="38" y="62"/>
                      <a:pt x="39" y="62"/>
                    </a:cubicBezTo>
                    <a:cubicBezTo>
                      <a:pt x="39" y="64"/>
                      <a:pt x="39" y="64"/>
                      <a:pt x="41" y="64"/>
                    </a:cubicBezTo>
                    <a:cubicBezTo>
                      <a:pt x="42" y="64"/>
                      <a:pt x="45" y="63"/>
                      <a:pt x="45" y="65"/>
                    </a:cubicBezTo>
                    <a:cubicBezTo>
                      <a:pt x="45" y="67"/>
                      <a:pt x="46" y="68"/>
                      <a:pt x="46" y="70"/>
                    </a:cubicBezTo>
                    <a:cubicBezTo>
                      <a:pt x="46" y="71"/>
                      <a:pt x="46" y="72"/>
                      <a:pt x="45" y="74"/>
                    </a:cubicBezTo>
                    <a:cubicBezTo>
                      <a:pt x="45" y="75"/>
                      <a:pt x="46" y="77"/>
                      <a:pt x="47" y="78"/>
                    </a:cubicBezTo>
                    <a:cubicBezTo>
                      <a:pt x="48" y="79"/>
                      <a:pt x="47" y="81"/>
                      <a:pt x="47" y="82"/>
                    </a:cubicBezTo>
                    <a:cubicBezTo>
                      <a:pt x="47" y="85"/>
                      <a:pt x="52" y="82"/>
                      <a:pt x="53" y="82"/>
                    </a:cubicBezTo>
                    <a:cubicBezTo>
                      <a:pt x="55" y="82"/>
                      <a:pt x="56" y="82"/>
                      <a:pt x="57" y="83"/>
                    </a:cubicBezTo>
                    <a:cubicBezTo>
                      <a:pt x="59" y="85"/>
                      <a:pt x="58" y="84"/>
                      <a:pt x="60" y="84"/>
                    </a:cubicBezTo>
                    <a:cubicBezTo>
                      <a:pt x="62" y="84"/>
                      <a:pt x="62" y="85"/>
                      <a:pt x="63" y="86"/>
                    </a:cubicBezTo>
                    <a:cubicBezTo>
                      <a:pt x="64" y="86"/>
                      <a:pt x="65" y="87"/>
                      <a:pt x="66" y="87"/>
                    </a:cubicBezTo>
                    <a:cubicBezTo>
                      <a:pt x="69" y="88"/>
                      <a:pt x="70" y="88"/>
                      <a:pt x="71" y="85"/>
                    </a:cubicBezTo>
                    <a:cubicBezTo>
                      <a:pt x="72" y="88"/>
                      <a:pt x="73" y="89"/>
                      <a:pt x="76" y="90"/>
                    </a:cubicBezTo>
                    <a:cubicBezTo>
                      <a:pt x="78" y="91"/>
                      <a:pt x="78" y="94"/>
                      <a:pt x="80" y="95"/>
                    </a:cubicBezTo>
                    <a:cubicBezTo>
                      <a:pt x="80" y="95"/>
                      <a:pt x="84" y="94"/>
                      <a:pt x="84" y="94"/>
                    </a:cubicBezTo>
                    <a:cubicBezTo>
                      <a:pt x="84" y="92"/>
                      <a:pt x="85" y="88"/>
                      <a:pt x="83" y="89"/>
                    </a:cubicBezTo>
                    <a:cubicBezTo>
                      <a:pt x="80" y="90"/>
                      <a:pt x="78" y="88"/>
                      <a:pt x="77" y="85"/>
                    </a:cubicBezTo>
                    <a:cubicBezTo>
                      <a:pt x="77" y="83"/>
                      <a:pt x="79" y="80"/>
                      <a:pt x="78" y="77"/>
                    </a:cubicBezTo>
                    <a:cubicBezTo>
                      <a:pt x="78" y="76"/>
                      <a:pt x="77" y="74"/>
                      <a:pt x="78" y="73"/>
                    </a:cubicBezTo>
                    <a:cubicBezTo>
                      <a:pt x="78" y="73"/>
                      <a:pt x="78" y="72"/>
                      <a:pt x="79" y="72"/>
                    </a:cubicBezTo>
                    <a:cubicBezTo>
                      <a:pt x="80" y="72"/>
                      <a:pt x="79" y="70"/>
                      <a:pt x="80" y="70"/>
                    </a:cubicBezTo>
                    <a:cubicBezTo>
                      <a:pt x="81" y="68"/>
                      <a:pt x="86" y="68"/>
                      <a:pt x="87" y="68"/>
                    </a:cubicBezTo>
                    <a:cubicBezTo>
                      <a:pt x="85" y="67"/>
                      <a:pt x="86" y="64"/>
                      <a:pt x="84" y="63"/>
                    </a:cubicBezTo>
                    <a:cubicBezTo>
                      <a:pt x="83" y="62"/>
                      <a:pt x="82" y="61"/>
                      <a:pt x="82" y="60"/>
                    </a:cubicBezTo>
                    <a:cubicBezTo>
                      <a:pt x="82" y="58"/>
                      <a:pt x="82" y="56"/>
                      <a:pt x="81" y="55"/>
                    </a:cubicBezTo>
                    <a:cubicBezTo>
                      <a:pt x="81" y="53"/>
                      <a:pt x="80" y="52"/>
                      <a:pt x="80" y="50"/>
                    </a:cubicBezTo>
                    <a:cubicBezTo>
                      <a:pt x="80" y="49"/>
                      <a:pt x="80" y="44"/>
                      <a:pt x="81" y="45"/>
                    </a:cubicBezTo>
                    <a:cubicBezTo>
                      <a:pt x="80" y="41"/>
                      <a:pt x="80" y="39"/>
                      <a:pt x="82" y="35"/>
                    </a:cubicBezTo>
                    <a:cubicBezTo>
                      <a:pt x="83" y="32"/>
                      <a:pt x="83" y="31"/>
                      <a:pt x="83" y="28"/>
                    </a:cubicBezTo>
                    <a:cubicBezTo>
                      <a:pt x="83" y="25"/>
                      <a:pt x="85" y="23"/>
                      <a:pt x="87" y="21"/>
                    </a:cubicBezTo>
                    <a:cubicBezTo>
                      <a:pt x="88" y="20"/>
                      <a:pt x="89" y="19"/>
                      <a:pt x="90" y="18"/>
                    </a:cubicBezTo>
                    <a:cubicBezTo>
                      <a:pt x="91" y="17"/>
                      <a:pt x="91" y="17"/>
                      <a:pt x="90" y="15"/>
                    </a:cubicBezTo>
                    <a:cubicBezTo>
                      <a:pt x="89" y="15"/>
                      <a:pt x="91" y="16"/>
                      <a:pt x="90" y="15"/>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466" name="Freeform 734">
                <a:extLst>
                  <a:ext uri="{FF2B5EF4-FFF2-40B4-BE49-F238E27FC236}">
                    <a16:creationId xmlns:a16="http://schemas.microsoft.com/office/drawing/2014/main" id="{B446F7DD-CDA8-A247-98AC-AA80CE8BA6BE}"/>
                  </a:ext>
                </a:extLst>
              </p:cNvPr>
              <p:cNvSpPr>
                <a:spLocks/>
              </p:cNvSpPr>
              <p:nvPr/>
            </p:nvSpPr>
            <p:spPr bwMode="auto">
              <a:xfrm>
                <a:off x="6128762" y="4653515"/>
                <a:ext cx="262808" cy="294664"/>
              </a:xfrm>
              <a:custGeom>
                <a:avLst/>
                <a:gdLst>
                  <a:gd name="T0" fmla="*/ 51 w 56"/>
                  <a:gd name="T1" fmla="*/ 27 h 63"/>
                  <a:gd name="T2" fmla="*/ 48 w 56"/>
                  <a:gd name="T3" fmla="*/ 26 h 63"/>
                  <a:gd name="T4" fmla="*/ 47 w 56"/>
                  <a:gd name="T5" fmla="*/ 21 h 63"/>
                  <a:gd name="T6" fmla="*/ 46 w 56"/>
                  <a:gd name="T7" fmla="*/ 12 h 63"/>
                  <a:gd name="T8" fmla="*/ 46 w 56"/>
                  <a:gd name="T9" fmla="*/ 8 h 63"/>
                  <a:gd name="T10" fmla="*/ 43 w 56"/>
                  <a:gd name="T11" fmla="*/ 8 h 63"/>
                  <a:gd name="T12" fmla="*/ 40 w 56"/>
                  <a:gd name="T13" fmla="*/ 6 h 63"/>
                  <a:gd name="T14" fmla="*/ 35 w 56"/>
                  <a:gd name="T15" fmla="*/ 8 h 63"/>
                  <a:gd name="T16" fmla="*/ 34 w 56"/>
                  <a:gd name="T17" fmla="*/ 11 h 63"/>
                  <a:gd name="T18" fmla="*/ 29 w 56"/>
                  <a:gd name="T19" fmla="*/ 12 h 63"/>
                  <a:gd name="T20" fmla="*/ 18 w 56"/>
                  <a:gd name="T21" fmla="*/ 1 h 63"/>
                  <a:gd name="T22" fmla="*/ 3 w 56"/>
                  <a:gd name="T23" fmla="*/ 2 h 63"/>
                  <a:gd name="T24" fmla="*/ 6 w 56"/>
                  <a:gd name="T25" fmla="*/ 12 h 63"/>
                  <a:gd name="T26" fmla="*/ 6 w 56"/>
                  <a:gd name="T27" fmla="*/ 16 h 63"/>
                  <a:gd name="T28" fmla="*/ 6 w 56"/>
                  <a:gd name="T29" fmla="*/ 20 h 63"/>
                  <a:gd name="T30" fmla="*/ 8 w 56"/>
                  <a:gd name="T31" fmla="*/ 33 h 63"/>
                  <a:gd name="T32" fmla="*/ 3 w 56"/>
                  <a:gd name="T33" fmla="*/ 41 h 63"/>
                  <a:gd name="T34" fmla="*/ 0 w 56"/>
                  <a:gd name="T35" fmla="*/ 50 h 63"/>
                  <a:gd name="T36" fmla="*/ 0 w 56"/>
                  <a:gd name="T37" fmla="*/ 55 h 63"/>
                  <a:gd name="T38" fmla="*/ 0 w 56"/>
                  <a:gd name="T39" fmla="*/ 59 h 63"/>
                  <a:gd name="T40" fmla="*/ 3 w 56"/>
                  <a:gd name="T41" fmla="*/ 59 h 63"/>
                  <a:gd name="T42" fmla="*/ 8 w 56"/>
                  <a:gd name="T43" fmla="*/ 58 h 63"/>
                  <a:gd name="T44" fmla="*/ 9 w 56"/>
                  <a:gd name="T45" fmla="*/ 59 h 63"/>
                  <a:gd name="T46" fmla="*/ 16 w 56"/>
                  <a:gd name="T47" fmla="*/ 59 h 63"/>
                  <a:gd name="T48" fmla="*/ 25 w 56"/>
                  <a:gd name="T49" fmla="*/ 59 h 63"/>
                  <a:gd name="T50" fmla="*/ 30 w 56"/>
                  <a:gd name="T51" fmla="*/ 59 h 63"/>
                  <a:gd name="T52" fmla="*/ 39 w 56"/>
                  <a:gd name="T53" fmla="*/ 62 h 63"/>
                  <a:gd name="T54" fmla="*/ 53 w 56"/>
                  <a:gd name="T55" fmla="*/ 60 h 63"/>
                  <a:gd name="T56" fmla="*/ 46 w 56"/>
                  <a:gd name="T57" fmla="*/ 51 h 63"/>
                  <a:gd name="T58" fmla="*/ 46 w 56"/>
                  <a:gd name="T59" fmla="*/ 37 h 63"/>
                  <a:gd name="T60" fmla="*/ 56 w 56"/>
                  <a:gd name="T61" fmla="*/ 35 h 63"/>
                  <a:gd name="T62" fmla="*/ 56 w 56"/>
                  <a:gd name="T63" fmla="*/ 27 h 63"/>
                  <a:gd name="T64" fmla="*/ 51 w 56"/>
                  <a:gd name="T6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63">
                    <a:moveTo>
                      <a:pt x="51" y="27"/>
                    </a:moveTo>
                    <a:cubicBezTo>
                      <a:pt x="49" y="27"/>
                      <a:pt x="48" y="28"/>
                      <a:pt x="48" y="26"/>
                    </a:cubicBezTo>
                    <a:cubicBezTo>
                      <a:pt x="48" y="24"/>
                      <a:pt x="48" y="23"/>
                      <a:pt x="47" y="21"/>
                    </a:cubicBezTo>
                    <a:cubicBezTo>
                      <a:pt x="45" y="18"/>
                      <a:pt x="48" y="15"/>
                      <a:pt x="46" y="12"/>
                    </a:cubicBezTo>
                    <a:cubicBezTo>
                      <a:pt x="46" y="11"/>
                      <a:pt x="46" y="8"/>
                      <a:pt x="46" y="8"/>
                    </a:cubicBezTo>
                    <a:cubicBezTo>
                      <a:pt x="46" y="8"/>
                      <a:pt x="43" y="8"/>
                      <a:pt x="43" y="8"/>
                    </a:cubicBezTo>
                    <a:cubicBezTo>
                      <a:pt x="40" y="8"/>
                      <a:pt x="40" y="9"/>
                      <a:pt x="40" y="6"/>
                    </a:cubicBezTo>
                    <a:cubicBezTo>
                      <a:pt x="37" y="6"/>
                      <a:pt x="36" y="5"/>
                      <a:pt x="35" y="8"/>
                    </a:cubicBezTo>
                    <a:cubicBezTo>
                      <a:pt x="35" y="8"/>
                      <a:pt x="35" y="11"/>
                      <a:pt x="34" y="11"/>
                    </a:cubicBezTo>
                    <a:cubicBezTo>
                      <a:pt x="33" y="12"/>
                      <a:pt x="31" y="12"/>
                      <a:pt x="29" y="12"/>
                    </a:cubicBezTo>
                    <a:cubicBezTo>
                      <a:pt x="22" y="13"/>
                      <a:pt x="24" y="1"/>
                      <a:pt x="18" y="1"/>
                    </a:cubicBezTo>
                    <a:cubicBezTo>
                      <a:pt x="13" y="1"/>
                      <a:pt x="7" y="0"/>
                      <a:pt x="3" y="2"/>
                    </a:cubicBezTo>
                    <a:cubicBezTo>
                      <a:pt x="1" y="4"/>
                      <a:pt x="6" y="10"/>
                      <a:pt x="6" y="12"/>
                    </a:cubicBezTo>
                    <a:cubicBezTo>
                      <a:pt x="7" y="13"/>
                      <a:pt x="7" y="15"/>
                      <a:pt x="6" y="16"/>
                    </a:cubicBezTo>
                    <a:cubicBezTo>
                      <a:pt x="4" y="17"/>
                      <a:pt x="6" y="19"/>
                      <a:pt x="6" y="20"/>
                    </a:cubicBezTo>
                    <a:cubicBezTo>
                      <a:pt x="9" y="24"/>
                      <a:pt x="11" y="29"/>
                      <a:pt x="8" y="33"/>
                    </a:cubicBezTo>
                    <a:cubicBezTo>
                      <a:pt x="6" y="36"/>
                      <a:pt x="4" y="38"/>
                      <a:pt x="3" y="41"/>
                    </a:cubicBezTo>
                    <a:cubicBezTo>
                      <a:pt x="2" y="44"/>
                      <a:pt x="1" y="47"/>
                      <a:pt x="0" y="50"/>
                    </a:cubicBezTo>
                    <a:cubicBezTo>
                      <a:pt x="0" y="52"/>
                      <a:pt x="0" y="54"/>
                      <a:pt x="0" y="55"/>
                    </a:cubicBezTo>
                    <a:cubicBezTo>
                      <a:pt x="0" y="56"/>
                      <a:pt x="0" y="58"/>
                      <a:pt x="0" y="59"/>
                    </a:cubicBezTo>
                    <a:cubicBezTo>
                      <a:pt x="1" y="59"/>
                      <a:pt x="2" y="59"/>
                      <a:pt x="3" y="59"/>
                    </a:cubicBezTo>
                    <a:cubicBezTo>
                      <a:pt x="5" y="59"/>
                      <a:pt x="5" y="56"/>
                      <a:pt x="8" y="58"/>
                    </a:cubicBezTo>
                    <a:cubicBezTo>
                      <a:pt x="8" y="58"/>
                      <a:pt x="9" y="59"/>
                      <a:pt x="9" y="59"/>
                    </a:cubicBezTo>
                    <a:cubicBezTo>
                      <a:pt x="12" y="59"/>
                      <a:pt x="14" y="59"/>
                      <a:pt x="16" y="59"/>
                    </a:cubicBezTo>
                    <a:cubicBezTo>
                      <a:pt x="19" y="59"/>
                      <a:pt x="22" y="59"/>
                      <a:pt x="25" y="59"/>
                    </a:cubicBezTo>
                    <a:cubicBezTo>
                      <a:pt x="26" y="59"/>
                      <a:pt x="29" y="59"/>
                      <a:pt x="30" y="59"/>
                    </a:cubicBezTo>
                    <a:cubicBezTo>
                      <a:pt x="32" y="63"/>
                      <a:pt x="36" y="62"/>
                      <a:pt x="39" y="62"/>
                    </a:cubicBezTo>
                    <a:cubicBezTo>
                      <a:pt x="44" y="62"/>
                      <a:pt x="48" y="61"/>
                      <a:pt x="53" y="60"/>
                    </a:cubicBezTo>
                    <a:cubicBezTo>
                      <a:pt x="50" y="57"/>
                      <a:pt x="46" y="55"/>
                      <a:pt x="46" y="51"/>
                    </a:cubicBezTo>
                    <a:cubicBezTo>
                      <a:pt x="46" y="46"/>
                      <a:pt x="46" y="41"/>
                      <a:pt x="46" y="37"/>
                    </a:cubicBezTo>
                    <a:cubicBezTo>
                      <a:pt x="46" y="36"/>
                      <a:pt x="56" y="38"/>
                      <a:pt x="56" y="35"/>
                    </a:cubicBezTo>
                    <a:cubicBezTo>
                      <a:pt x="56" y="33"/>
                      <a:pt x="56" y="30"/>
                      <a:pt x="56" y="27"/>
                    </a:cubicBezTo>
                    <a:cubicBezTo>
                      <a:pt x="56" y="24"/>
                      <a:pt x="53" y="27"/>
                      <a:pt x="51" y="27"/>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467" name="Freeform 735">
                <a:extLst>
                  <a:ext uri="{FF2B5EF4-FFF2-40B4-BE49-F238E27FC236}">
                    <a16:creationId xmlns:a16="http://schemas.microsoft.com/office/drawing/2014/main" id="{BB8892B0-6A6F-BF45-B1E0-36CBA607B037}"/>
                  </a:ext>
                </a:extLst>
              </p:cNvPr>
              <p:cNvSpPr>
                <a:spLocks/>
              </p:cNvSpPr>
              <p:nvPr/>
            </p:nvSpPr>
            <p:spPr bwMode="auto">
              <a:xfrm>
                <a:off x="6297597" y="4933843"/>
                <a:ext cx="215025" cy="224582"/>
              </a:xfrm>
              <a:custGeom>
                <a:avLst/>
                <a:gdLst>
                  <a:gd name="T0" fmla="*/ 25 w 46"/>
                  <a:gd name="T1" fmla="*/ 2 h 48"/>
                  <a:gd name="T2" fmla="*/ 21 w 46"/>
                  <a:gd name="T3" fmla="*/ 3 h 48"/>
                  <a:gd name="T4" fmla="*/ 18 w 46"/>
                  <a:gd name="T5" fmla="*/ 4 h 48"/>
                  <a:gd name="T6" fmla="*/ 6 w 46"/>
                  <a:gd name="T7" fmla="*/ 4 h 48"/>
                  <a:gd name="T8" fmla="*/ 6 w 46"/>
                  <a:gd name="T9" fmla="*/ 18 h 48"/>
                  <a:gd name="T10" fmla="*/ 6 w 46"/>
                  <a:gd name="T11" fmla="*/ 23 h 48"/>
                  <a:gd name="T12" fmla="*/ 1 w 46"/>
                  <a:gd name="T13" fmla="*/ 24 h 48"/>
                  <a:gd name="T14" fmla="*/ 1 w 46"/>
                  <a:gd name="T15" fmla="*/ 31 h 48"/>
                  <a:gd name="T16" fmla="*/ 1 w 46"/>
                  <a:gd name="T17" fmla="*/ 38 h 48"/>
                  <a:gd name="T18" fmla="*/ 4 w 46"/>
                  <a:gd name="T19" fmla="*/ 47 h 48"/>
                  <a:gd name="T20" fmla="*/ 8 w 46"/>
                  <a:gd name="T21" fmla="*/ 48 h 48"/>
                  <a:gd name="T22" fmla="*/ 13 w 46"/>
                  <a:gd name="T23" fmla="*/ 44 h 48"/>
                  <a:gd name="T24" fmla="*/ 19 w 46"/>
                  <a:gd name="T25" fmla="*/ 41 h 48"/>
                  <a:gd name="T26" fmla="*/ 29 w 46"/>
                  <a:gd name="T27" fmla="*/ 39 h 48"/>
                  <a:gd name="T28" fmla="*/ 31 w 46"/>
                  <a:gd name="T29" fmla="*/ 37 h 48"/>
                  <a:gd name="T30" fmla="*/ 34 w 46"/>
                  <a:gd name="T31" fmla="*/ 34 h 48"/>
                  <a:gd name="T32" fmla="*/ 43 w 46"/>
                  <a:gd name="T33" fmla="*/ 26 h 48"/>
                  <a:gd name="T34" fmla="*/ 44 w 46"/>
                  <a:gd name="T35" fmla="*/ 22 h 48"/>
                  <a:gd name="T36" fmla="*/ 40 w 46"/>
                  <a:gd name="T37" fmla="*/ 21 h 48"/>
                  <a:gd name="T38" fmla="*/ 38 w 46"/>
                  <a:gd name="T39" fmla="*/ 17 h 48"/>
                  <a:gd name="T40" fmla="*/ 39 w 46"/>
                  <a:gd name="T41" fmla="*/ 15 h 48"/>
                  <a:gd name="T42" fmla="*/ 36 w 46"/>
                  <a:gd name="T43" fmla="*/ 14 h 48"/>
                  <a:gd name="T44" fmla="*/ 36 w 46"/>
                  <a:gd name="T45" fmla="*/ 13 h 48"/>
                  <a:gd name="T46" fmla="*/ 34 w 46"/>
                  <a:gd name="T47" fmla="*/ 12 h 48"/>
                  <a:gd name="T48" fmla="*/ 30 w 46"/>
                  <a:gd name="T49" fmla="*/ 7 h 48"/>
                  <a:gd name="T50" fmla="*/ 25 w 46"/>
                  <a:gd name="T51" fmla="*/ 2 h 48"/>
                  <a:gd name="T52" fmla="*/ 25 w 46"/>
                  <a:gd name="T53" fmla="*/ 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6" h="48">
                    <a:moveTo>
                      <a:pt x="25" y="2"/>
                    </a:moveTo>
                    <a:cubicBezTo>
                      <a:pt x="24" y="3"/>
                      <a:pt x="22" y="3"/>
                      <a:pt x="21" y="3"/>
                    </a:cubicBezTo>
                    <a:cubicBezTo>
                      <a:pt x="19" y="3"/>
                      <a:pt x="20" y="6"/>
                      <a:pt x="18" y="4"/>
                    </a:cubicBezTo>
                    <a:cubicBezTo>
                      <a:pt x="15" y="0"/>
                      <a:pt x="10" y="5"/>
                      <a:pt x="6" y="4"/>
                    </a:cubicBezTo>
                    <a:cubicBezTo>
                      <a:pt x="6" y="9"/>
                      <a:pt x="6" y="14"/>
                      <a:pt x="6" y="18"/>
                    </a:cubicBezTo>
                    <a:cubicBezTo>
                      <a:pt x="6" y="19"/>
                      <a:pt x="7" y="23"/>
                      <a:pt x="6" y="23"/>
                    </a:cubicBezTo>
                    <a:cubicBezTo>
                      <a:pt x="5" y="24"/>
                      <a:pt x="1" y="22"/>
                      <a:pt x="1" y="24"/>
                    </a:cubicBezTo>
                    <a:cubicBezTo>
                      <a:pt x="1" y="26"/>
                      <a:pt x="1" y="29"/>
                      <a:pt x="1" y="31"/>
                    </a:cubicBezTo>
                    <a:cubicBezTo>
                      <a:pt x="1" y="33"/>
                      <a:pt x="0" y="36"/>
                      <a:pt x="1" y="38"/>
                    </a:cubicBezTo>
                    <a:cubicBezTo>
                      <a:pt x="5" y="39"/>
                      <a:pt x="6" y="44"/>
                      <a:pt x="4" y="47"/>
                    </a:cubicBezTo>
                    <a:cubicBezTo>
                      <a:pt x="4" y="48"/>
                      <a:pt x="8" y="48"/>
                      <a:pt x="8" y="48"/>
                    </a:cubicBezTo>
                    <a:cubicBezTo>
                      <a:pt x="10" y="48"/>
                      <a:pt x="11" y="46"/>
                      <a:pt x="13" y="44"/>
                    </a:cubicBezTo>
                    <a:cubicBezTo>
                      <a:pt x="15" y="42"/>
                      <a:pt x="15" y="39"/>
                      <a:pt x="19" y="41"/>
                    </a:cubicBezTo>
                    <a:cubicBezTo>
                      <a:pt x="23" y="43"/>
                      <a:pt x="27" y="44"/>
                      <a:pt x="29" y="39"/>
                    </a:cubicBezTo>
                    <a:cubicBezTo>
                      <a:pt x="29" y="38"/>
                      <a:pt x="29" y="37"/>
                      <a:pt x="31" y="37"/>
                    </a:cubicBezTo>
                    <a:cubicBezTo>
                      <a:pt x="33" y="37"/>
                      <a:pt x="34" y="35"/>
                      <a:pt x="34" y="34"/>
                    </a:cubicBezTo>
                    <a:cubicBezTo>
                      <a:pt x="36" y="31"/>
                      <a:pt x="40" y="28"/>
                      <a:pt x="43" y="26"/>
                    </a:cubicBezTo>
                    <a:cubicBezTo>
                      <a:pt x="45" y="25"/>
                      <a:pt x="46" y="24"/>
                      <a:pt x="44" y="22"/>
                    </a:cubicBezTo>
                    <a:cubicBezTo>
                      <a:pt x="43" y="21"/>
                      <a:pt x="40" y="22"/>
                      <a:pt x="40" y="21"/>
                    </a:cubicBezTo>
                    <a:cubicBezTo>
                      <a:pt x="39" y="20"/>
                      <a:pt x="38" y="19"/>
                      <a:pt x="38" y="17"/>
                    </a:cubicBezTo>
                    <a:cubicBezTo>
                      <a:pt x="38" y="17"/>
                      <a:pt x="39" y="16"/>
                      <a:pt x="39" y="15"/>
                    </a:cubicBezTo>
                    <a:cubicBezTo>
                      <a:pt x="38" y="15"/>
                      <a:pt x="37" y="15"/>
                      <a:pt x="36" y="14"/>
                    </a:cubicBezTo>
                    <a:cubicBezTo>
                      <a:pt x="36" y="14"/>
                      <a:pt x="37" y="13"/>
                      <a:pt x="36" y="13"/>
                    </a:cubicBezTo>
                    <a:cubicBezTo>
                      <a:pt x="35" y="13"/>
                      <a:pt x="35" y="12"/>
                      <a:pt x="34" y="12"/>
                    </a:cubicBezTo>
                    <a:cubicBezTo>
                      <a:pt x="32" y="11"/>
                      <a:pt x="31" y="10"/>
                      <a:pt x="30" y="7"/>
                    </a:cubicBezTo>
                    <a:cubicBezTo>
                      <a:pt x="30" y="6"/>
                      <a:pt x="27" y="2"/>
                      <a:pt x="25" y="2"/>
                    </a:cubicBezTo>
                    <a:cubicBezTo>
                      <a:pt x="25" y="2"/>
                      <a:pt x="26" y="2"/>
                      <a:pt x="25" y="2"/>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468" name="Freeform 736">
                <a:extLst>
                  <a:ext uri="{FF2B5EF4-FFF2-40B4-BE49-F238E27FC236}">
                    <a16:creationId xmlns:a16="http://schemas.microsoft.com/office/drawing/2014/main" id="{6BA26932-FD2B-4748-A0F2-CFDEA9BA852C}"/>
                  </a:ext>
                </a:extLst>
              </p:cNvPr>
              <p:cNvSpPr>
                <a:spLocks/>
              </p:cNvSpPr>
              <p:nvPr/>
            </p:nvSpPr>
            <p:spPr bwMode="auto">
              <a:xfrm>
                <a:off x="6413869" y="4887651"/>
                <a:ext cx="183169" cy="162463"/>
              </a:xfrm>
              <a:custGeom>
                <a:avLst/>
                <a:gdLst>
                  <a:gd name="T0" fmla="*/ 39 w 39"/>
                  <a:gd name="T1" fmla="*/ 22 h 35"/>
                  <a:gd name="T2" fmla="*/ 38 w 39"/>
                  <a:gd name="T3" fmla="*/ 18 h 35"/>
                  <a:gd name="T4" fmla="*/ 39 w 39"/>
                  <a:gd name="T5" fmla="*/ 14 h 35"/>
                  <a:gd name="T6" fmla="*/ 38 w 39"/>
                  <a:gd name="T7" fmla="*/ 7 h 35"/>
                  <a:gd name="T8" fmla="*/ 27 w 39"/>
                  <a:gd name="T9" fmla="*/ 2 h 35"/>
                  <a:gd name="T10" fmla="*/ 24 w 39"/>
                  <a:gd name="T11" fmla="*/ 0 h 35"/>
                  <a:gd name="T12" fmla="*/ 19 w 39"/>
                  <a:gd name="T13" fmla="*/ 3 h 35"/>
                  <a:gd name="T14" fmla="*/ 13 w 39"/>
                  <a:gd name="T15" fmla="*/ 7 h 35"/>
                  <a:gd name="T16" fmla="*/ 9 w 39"/>
                  <a:gd name="T17" fmla="*/ 12 h 35"/>
                  <a:gd name="T18" fmla="*/ 2 w 39"/>
                  <a:gd name="T19" fmla="*/ 12 h 35"/>
                  <a:gd name="T20" fmla="*/ 5 w 39"/>
                  <a:gd name="T21" fmla="*/ 16 h 35"/>
                  <a:gd name="T22" fmla="*/ 8 w 39"/>
                  <a:gd name="T23" fmla="*/ 21 h 35"/>
                  <a:gd name="T24" fmla="*/ 11 w 39"/>
                  <a:gd name="T25" fmla="*/ 23 h 35"/>
                  <a:gd name="T26" fmla="*/ 11 w 39"/>
                  <a:gd name="T27" fmla="*/ 24 h 35"/>
                  <a:gd name="T28" fmla="*/ 14 w 39"/>
                  <a:gd name="T29" fmla="*/ 25 h 35"/>
                  <a:gd name="T30" fmla="*/ 13 w 39"/>
                  <a:gd name="T31" fmla="*/ 28 h 35"/>
                  <a:gd name="T32" fmla="*/ 15 w 39"/>
                  <a:gd name="T33" fmla="*/ 31 h 35"/>
                  <a:gd name="T34" fmla="*/ 20 w 39"/>
                  <a:gd name="T35" fmla="*/ 34 h 35"/>
                  <a:gd name="T36" fmla="*/ 25 w 39"/>
                  <a:gd name="T37" fmla="*/ 35 h 35"/>
                  <a:gd name="T38" fmla="*/ 27 w 39"/>
                  <a:gd name="T39" fmla="*/ 35 h 35"/>
                  <a:gd name="T40" fmla="*/ 34 w 39"/>
                  <a:gd name="T41" fmla="*/ 31 h 35"/>
                  <a:gd name="T42" fmla="*/ 36 w 39"/>
                  <a:gd name="T43" fmla="*/ 27 h 35"/>
                  <a:gd name="T44" fmla="*/ 39 w 39"/>
                  <a:gd name="T45"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9" h="35">
                    <a:moveTo>
                      <a:pt x="39" y="22"/>
                    </a:moveTo>
                    <a:cubicBezTo>
                      <a:pt x="39" y="21"/>
                      <a:pt x="38" y="19"/>
                      <a:pt x="38" y="18"/>
                    </a:cubicBezTo>
                    <a:cubicBezTo>
                      <a:pt x="38" y="16"/>
                      <a:pt x="39" y="15"/>
                      <a:pt x="39" y="14"/>
                    </a:cubicBezTo>
                    <a:cubicBezTo>
                      <a:pt x="39" y="11"/>
                      <a:pt x="39" y="9"/>
                      <a:pt x="38" y="7"/>
                    </a:cubicBezTo>
                    <a:cubicBezTo>
                      <a:pt x="38" y="4"/>
                      <a:pt x="29" y="2"/>
                      <a:pt x="27" y="2"/>
                    </a:cubicBezTo>
                    <a:cubicBezTo>
                      <a:pt x="27" y="0"/>
                      <a:pt x="27" y="0"/>
                      <a:pt x="24" y="0"/>
                    </a:cubicBezTo>
                    <a:cubicBezTo>
                      <a:pt x="21" y="0"/>
                      <a:pt x="21" y="1"/>
                      <a:pt x="19" y="3"/>
                    </a:cubicBezTo>
                    <a:cubicBezTo>
                      <a:pt x="18" y="5"/>
                      <a:pt x="15" y="6"/>
                      <a:pt x="13" y="7"/>
                    </a:cubicBezTo>
                    <a:cubicBezTo>
                      <a:pt x="12" y="9"/>
                      <a:pt x="11" y="12"/>
                      <a:pt x="9" y="12"/>
                    </a:cubicBezTo>
                    <a:cubicBezTo>
                      <a:pt x="7" y="12"/>
                      <a:pt x="5" y="11"/>
                      <a:pt x="2" y="12"/>
                    </a:cubicBezTo>
                    <a:cubicBezTo>
                      <a:pt x="0" y="13"/>
                      <a:pt x="4" y="15"/>
                      <a:pt x="5" y="16"/>
                    </a:cubicBezTo>
                    <a:cubicBezTo>
                      <a:pt x="6" y="18"/>
                      <a:pt x="6" y="20"/>
                      <a:pt x="8" y="21"/>
                    </a:cubicBezTo>
                    <a:cubicBezTo>
                      <a:pt x="9" y="22"/>
                      <a:pt x="10" y="23"/>
                      <a:pt x="11" y="23"/>
                    </a:cubicBezTo>
                    <a:cubicBezTo>
                      <a:pt x="12" y="23"/>
                      <a:pt x="11" y="24"/>
                      <a:pt x="11" y="24"/>
                    </a:cubicBezTo>
                    <a:cubicBezTo>
                      <a:pt x="12" y="24"/>
                      <a:pt x="13" y="25"/>
                      <a:pt x="14" y="25"/>
                    </a:cubicBezTo>
                    <a:cubicBezTo>
                      <a:pt x="14" y="26"/>
                      <a:pt x="13" y="27"/>
                      <a:pt x="13" y="28"/>
                    </a:cubicBezTo>
                    <a:cubicBezTo>
                      <a:pt x="13" y="29"/>
                      <a:pt x="14" y="31"/>
                      <a:pt x="15" y="31"/>
                    </a:cubicBezTo>
                    <a:cubicBezTo>
                      <a:pt x="18" y="31"/>
                      <a:pt x="19" y="31"/>
                      <a:pt x="20" y="34"/>
                    </a:cubicBezTo>
                    <a:cubicBezTo>
                      <a:pt x="21" y="35"/>
                      <a:pt x="23" y="34"/>
                      <a:pt x="25" y="35"/>
                    </a:cubicBezTo>
                    <a:cubicBezTo>
                      <a:pt x="26" y="35"/>
                      <a:pt x="26" y="35"/>
                      <a:pt x="27" y="35"/>
                    </a:cubicBezTo>
                    <a:cubicBezTo>
                      <a:pt x="31" y="35"/>
                      <a:pt x="32" y="34"/>
                      <a:pt x="34" y="31"/>
                    </a:cubicBezTo>
                    <a:cubicBezTo>
                      <a:pt x="35" y="30"/>
                      <a:pt x="36" y="28"/>
                      <a:pt x="36" y="27"/>
                    </a:cubicBezTo>
                    <a:cubicBezTo>
                      <a:pt x="37" y="25"/>
                      <a:pt x="39" y="24"/>
                      <a:pt x="39" y="22"/>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469" name="Freeform 737">
                <a:extLst>
                  <a:ext uri="{FF2B5EF4-FFF2-40B4-BE49-F238E27FC236}">
                    <a16:creationId xmlns:a16="http://schemas.microsoft.com/office/drawing/2014/main" id="{0EFA0AF5-4ED6-164A-90A6-7F73F2242EDC}"/>
                  </a:ext>
                </a:extLst>
              </p:cNvPr>
              <p:cNvSpPr>
                <a:spLocks/>
              </p:cNvSpPr>
              <p:nvPr/>
            </p:nvSpPr>
            <p:spPr bwMode="auto">
              <a:xfrm>
                <a:off x="6536512" y="5129753"/>
                <a:ext cx="46190" cy="52562"/>
              </a:xfrm>
              <a:custGeom>
                <a:avLst/>
                <a:gdLst>
                  <a:gd name="T0" fmla="*/ 5 w 10"/>
                  <a:gd name="T1" fmla="*/ 1 h 11"/>
                  <a:gd name="T2" fmla="*/ 7 w 10"/>
                  <a:gd name="T3" fmla="*/ 9 h 11"/>
                  <a:gd name="T4" fmla="*/ 5 w 10"/>
                  <a:gd name="T5" fmla="*/ 1 h 11"/>
                  <a:gd name="T6" fmla="*/ 5 w 10"/>
                  <a:gd name="T7" fmla="*/ 1 h 11"/>
                </a:gdLst>
                <a:ahLst/>
                <a:cxnLst>
                  <a:cxn ang="0">
                    <a:pos x="T0" y="T1"/>
                  </a:cxn>
                  <a:cxn ang="0">
                    <a:pos x="T2" y="T3"/>
                  </a:cxn>
                  <a:cxn ang="0">
                    <a:pos x="T4" y="T5"/>
                  </a:cxn>
                  <a:cxn ang="0">
                    <a:pos x="T6" y="T7"/>
                  </a:cxn>
                </a:cxnLst>
                <a:rect l="0" t="0" r="r" b="b"/>
                <a:pathLst>
                  <a:path w="10" h="11">
                    <a:moveTo>
                      <a:pt x="5" y="1"/>
                    </a:moveTo>
                    <a:cubicBezTo>
                      <a:pt x="0" y="2"/>
                      <a:pt x="3" y="11"/>
                      <a:pt x="7" y="9"/>
                    </a:cubicBezTo>
                    <a:cubicBezTo>
                      <a:pt x="10" y="8"/>
                      <a:pt x="9" y="0"/>
                      <a:pt x="5" y="1"/>
                    </a:cubicBezTo>
                    <a:cubicBezTo>
                      <a:pt x="3" y="1"/>
                      <a:pt x="6" y="1"/>
                      <a:pt x="5" y="1"/>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470" name="Freeform 738">
                <a:extLst>
                  <a:ext uri="{FF2B5EF4-FFF2-40B4-BE49-F238E27FC236}">
                    <a16:creationId xmlns:a16="http://schemas.microsoft.com/office/drawing/2014/main" id="{8D1C31A5-4AA4-704F-8D62-8DC24F782E78}"/>
                  </a:ext>
                </a:extLst>
              </p:cNvPr>
              <p:cNvSpPr>
                <a:spLocks noEditPoints="1"/>
              </p:cNvSpPr>
              <p:nvPr/>
            </p:nvSpPr>
            <p:spPr bwMode="auto">
              <a:xfrm>
                <a:off x="6222737" y="5045337"/>
                <a:ext cx="369523" cy="323332"/>
              </a:xfrm>
              <a:custGeom>
                <a:avLst/>
                <a:gdLst>
                  <a:gd name="T0" fmla="*/ 74 w 79"/>
                  <a:gd name="T1" fmla="*/ 27 h 69"/>
                  <a:gd name="T2" fmla="*/ 69 w 79"/>
                  <a:gd name="T3" fmla="*/ 22 h 69"/>
                  <a:gd name="T4" fmla="*/ 72 w 79"/>
                  <a:gd name="T5" fmla="*/ 19 h 69"/>
                  <a:gd name="T6" fmla="*/ 75 w 79"/>
                  <a:gd name="T7" fmla="*/ 20 h 69"/>
                  <a:gd name="T8" fmla="*/ 75 w 79"/>
                  <a:gd name="T9" fmla="*/ 11 h 69"/>
                  <a:gd name="T10" fmla="*/ 73 w 79"/>
                  <a:gd name="T11" fmla="*/ 7 h 69"/>
                  <a:gd name="T12" fmla="*/ 72 w 79"/>
                  <a:gd name="T13" fmla="*/ 1 h 69"/>
                  <a:gd name="T14" fmla="*/ 66 w 79"/>
                  <a:gd name="T15" fmla="*/ 1 h 69"/>
                  <a:gd name="T16" fmla="*/ 60 w 79"/>
                  <a:gd name="T17" fmla="*/ 2 h 69"/>
                  <a:gd name="T18" fmla="*/ 55 w 79"/>
                  <a:gd name="T19" fmla="*/ 5 h 69"/>
                  <a:gd name="T20" fmla="*/ 51 w 79"/>
                  <a:gd name="T21" fmla="*/ 8 h 69"/>
                  <a:gd name="T22" fmla="*/ 49 w 79"/>
                  <a:gd name="T23" fmla="*/ 12 h 69"/>
                  <a:gd name="T24" fmla="*/ 45 w 79"/>
                  <a:gd name="T25" fmla="*/ 14 h 69"/>
                  <a:gd name="T26" fmla="*/ 44 w 79"/>
                  <a:gd name="T27" fmla="*/ 17 h 69"/>
                  <a:gd name="T28" fmla="*/ 34 w 79"/>
                  <a:gd name="T29" fmla="*/ 17 h 69"/>
                  <a:gd name="T30" fmla="*/ 28 w 79"/>
                  <a:gd name="T31" fmla="*/ 21 h 69"/>
                  <a:gd name="T32" fmla="*/ 24 w 79"/>
                  <a:gd name="T33" fmla="*/ 24 h 69"/>
                  <a:gd name="T34" fmla="*/ 20 w 79"/>
                  <a:gd name="T35" fmla="*/ 23 h 69"/>
                  <a:gd name="T36" fmla="*/ 17 w 79"/>
                  <a:gd name="T37" fmla="*/ 14 h 69"/>
                  <a:gd name="T38" fmla="*/ 17 w 79"/>
                  <a:gd name="T39" fmla="*/ 29 h 69"/>
                  <a:gd name="T40" fmla="*/ 17 w 79"/>
                  <a:gd name="T41" fmla="*/ 33 h 69"/>
                  <a:gd name="T42" fmla="*/ 9 w 79"/>
                  <a:gd name="T43" fmla="*/ 35 h 69"/>
                  <a:gd name="T44" fmla="*/ 6 w 79"/>
                  <a:gd name="T45" fmla="*/ 34 h 69"/>
                  <a:gd name="T46" fmla="*/ 2 w 79"/>
                  <a:gd name="T47" fmla="*/ 33 h 69"/>
                  <a:gd name="T48" fmla="*/ 3 w 79"/>
                  <a:gd name="T49" fmla="*/ 40 h 69"/>
                  <a:gd name="T50" fmla="*/ 5 w 79"/>
                  <a:gd name="T51" fmla="*/ 45 h 69"/>
                  <a:gd name="T52" fmla="*/ 9 w 79"/>
                  <a:gd name="T53" fmla="*/ 56 h 69"/>
                  <a:gd name="T54" fmla="*/ 8 w 79"/>
                  <a:gd name="T55" fmla="*/ 60 h 69"/>
                  <a:gd name="T56" fmla="*/ 9 w 79"/>
                  <a:gd name="T57" fmla="*/ 62 h 69"/>
                  <a:gd name="T58" fmla="*/ 10 w 79"/>
                  <a:gd name="T59" fmla="*/ 66 h 69"/>
                  <a:gd name="T60" fmla="*/ 11 w 79"/>
                  <a:gd name="T61" fmla="*/ 64 h 69"/>
                  <a:gd name="T62" fmla="*/ 15 w 79"/>
                  <a:gd name="T63" fmla="*/ 68 h 69"/>
                  <a:gd name="T64" fmla="*/ 21 w 79"/>
                  <a:gd name="T65" fmla="*/ 66 h 69"/>
                  <a:gd name="T66" fmla="*/ 26 w 79"/>
                  <a:gd name="T67" fmla="*/ 65 h 69"/>
                  <a:gd name="T68" fmla="*/ 31 w 79"/>
                  <a:gd name="T69" fmla="*/ 64 h 69"/>
                  <a:gd name="T70" fmla="*/ 38 w 79"/>
                  <a:gd name="T71" fmla="*/ 64 h 69"/>
                  <a:gd name="T72" fmla="*/ 39 w 79"/>
                  <a:gd name="T73" fmla="*/ 64 h 69"/>
                  <a:gd name="T74" fmla="*/ 41 w 79"/>
                  <a:gd name="T75" fmla="*/ 63 h 69"/>
                  <a:gd name="T76" fmla="*/ 42 w 79"/>
                  <a:gd name="T77" fmla="*/ 62 h 69"/>
                  <a:gd name="T78" fmla="*/ 44 w 79"/>
                  <a:gd name="T79" fmla="*/ 65 h 69"/>
                  <a:gd name="T80" fmla="*/ 46 w 79"/>
                  <a:gd name="T81" fmla="*/ 62 h 69"/>
                  <a:gd name="T82" fmla="*/ 57 w 79"/>
                  <a:gd name="T83" fmla="*/ 56 h 69"/>
                  <a:gd name="T84" fmla="*/ 65 w 79"/>
                  <a:gd name="T85" fmla="*/ 48 h 69"/>
                  <a:gd name="T86" fmla="*/ 72 w 79"/>
                  <a:gd name="T87" fmla="*/ 37 h 69"/>
                  <a:gd name="T88" fmla="*/ 77 w 79"/>
                  <a:gd name="T89" fmla="*/ 33 h 69"/>
                  <a:gd name="T90" fmla="*/ 79 w 79"/>
                  <a:gd name="T91" fmla="*/ 25 h 69"/>
                  <a:gd name="T92" fmla="*/ 76 w 79"/>
                  <a:gd name="T93" fmla="*/ 25 h 69"/>
                  <a:gd name="T94" fmla="*/ 74 w 79"/>
                  <a:gd name="T95" fmla="*/ 27 h 69"/>
                  <a:gd name="T96" fmla="*/ 62 w 79"/>
                  <a:gd name="T97" fmla="*/ 39 h 69"/>
                  <a:gd name="T98" fmla="*/ 61 w 79"/>
                  <a:gd name="T99" fmla="*/ 41 h 69"/>
                  <a:gd name="T100" fmla="*/ 57 w 79"/>
                  <a:gd name="T101" fmla="*/ 43 h 69"/>
                  <a:gd name="T102" fmla="*/ 55 w 79"/>
                  <a:gd name="T103" fmla="*/ 44 h 69"/>
                  <a:gd name="T104" fmla="*/ 52 w 79"/>
                  <a:gd name="T105" fmla="*/ 41 h 69"/>
                  <a:gd name="T106" fmla="*/ 56 w 79"/>
                  <a:gd name="T107" fmla="*/ 35 h 69"/>
                  <a:gd name="T108" fmla="*/ 60 w 79"/>
                  <a:gd name="T109" fmla="*/ 35 h 69"/>
                  <a:gd name="T110" fmla="*/ 62 w 79"/>
                  <a:gd name="T111" fmla="*/ 39 h 69"/>
                  <a:gd name="T112" fmla="*/ 62 w 79"/>
                  <a:gd name="T113" fmla="*/ 3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9" h="69">
                    <a:moveTo>
                      <a:pt x="74" y="27"/>
                    </a:moveTo>
                    <a:cubicBezTo>
                      <a:pt x="71" y="27"/>
                      <a:pt x="68" y="24"/>
                      <a:pt x="69" y="22"/>
                    </a:cubicBezTo>
                    <a:cubicBezTo>
                      <a:pt x="69" y="20"/>
                      <a:pt x="71" y="19"/>
                      <a:pt x="72" y="19"/>
                    </a:cubicBezTo>
                    <a:cubicBezTo>
                      <a:pt x="73" y="19"/>
                      <a:pt x="74" y="20"/>
                      <a:pt x="75" y="20"/>
                    </a:cubicBezTo>
                    <a:cubicBezTo>
                      <a:pt x="75" y="17"/>
                      <a:pt x="76" y="14"/>
                      <a:pt x="75" y="11"/>
                    </a:cubicBezTo>
                    <a:cubicBezTo>
                      <a:pt x="74" y="10"/>
                      <a:pt x="73" y="8"/>
                      <a:pt x="73" y="7"/>
                    </a:cubicBezTo>
                    <a:cubicBezTo>
                      <a:pt x="72" y="5"/>
                      <a:pt x="72" y="3"/>
                      <a:pt x="72" y="1"/>
                    </a:cubicBezTo>
                    <a:cubicBezTo>
                      <a:pt x="70" y="2"/>
                      <a:pt x="67" y="1"/>
                      <a:pt x="66" y="1"/>
                    </a:cubicBezTo>
                    <a:cubicBezTo>
                      <a:pt x="63" y="0"/>
                      <a:pt x="61" y="0"/>
                      <a:pt x="60" y="2"/>
                    </a:cubicBezTo>
                    <a:cubicBezTo>
                      <a:pt x="58" y="3"/>
                      <a:pt x="56" y="3"/>
                      <a:pt x="55" y="5"/>
                    </a:cubicBezTo>
                    <a:cubicBezTo>
                      <a:pt x="54" y="6"/>
                      <a:pt x="52" y="7"/>
                      <a:pt x="51" y="8"/>
                    </a:cubicBezTo>
                    <a:cubicBezTo>
                      <a:pt x="50" y="9"/>
                      <a:pt x="50" y="11"/>
                      <a:pt x="49" y="12"/>
                    </a:cubicBezTo>
                    <a:cubicBezTo>
                      <a:pt x="48" y="14"/>
                      <a:pt x="46" y="12"/>
                      <a:pt x="45" y="14"/>
                    </a:cubicBezTo>
                    <a:cubicBezTo>
                      <a:pt x="44" y="15"/>
                      <a:pt x="45" y="16"/>
                      <a:pt x="44" y="17"/>
                    </a:cubicBezTo>
                    <a:cubicBezTo>
                      <a:pt x="42" y="21"/>
                      <a:pt x="37" y="18"/>
                      <a:pt x="34" y="17"/>
                    </a:cubicBezTo>
                    <a:cubicBezTo>
                      <a:pt x="31" y="15"/>
                      <a:pt x="30" y="19"/>
                      <a:pt x="28" y="21"/>
                    </a:cubicBezTo>
                    <a:cubicBezTo>
                      <a:pt x="27" y="22"/>
                      <a:pt x="26" y="24"/>
                      <a:pt x="24" y="24"/>
                    </a:cubicBezTo>
                    <a:cubicBezTo>
                      <a:pt x="24" y="24"/>
                      <a:pt x="20" y="24"/>
                      <a:pt x="20" y="23"/>
                    </a:cubicBezTo>
                    <a:cubicBezTo>
                      <a:pt x="22" y="20"/>
                      <a:pt x="21" y="15"/>
                      <a:pt x="17" y="14"/>
                    </a:cubicBezTo>
                    <a:cubicBezTo>
                      <a:pt x="17" y="19"/>
                      <a:pt x="17" y="24"/>
                      <a:pt x="17" y="29"/>
                    </a:cubicBezTo>
                    <a:cubicBezTo>
                      <a:pt x="17" y="29"/>
                      <a:pt x="18" y="32"/>
                      <a:pt x="17" y="33"/>
                    </a:cubicBezTo>
                    <a:cubicBezTo>
                      <a:pt x="14" y="35"/>
                      <a:pt x="13" y="36"/>
                      <a:pt x="9" y="35"/>
                    </a:cubicBezTo>
                    <a:cubicBezTo>
                      <a:pt x="8" y="35"/>
                      <a:pt x="7" y="35"/>
                      <a:pt x="6" y="34"/>
                    </a:cubicBezTo>
                    <a:cubicBezTo>
                      <a:pt x="5" y="32"/>
                      <a:pt x="4" y="31"/>
                      <a:pt x="2" y="33"/>
                    </a:cubicBezTo>
                    <a:cubicBezTo>
                      <a:pt x="0" y="35"/>
                      <a:pt x="2" y="38"/>
                      <a:pt x="3" y="40"/>
                    </a:cubicBezTo>
                    <a:cubicBezTo>
                      <a:pt x="4" y="41"/>
                      <a:pt x="5" y="43"/>
                      <a:pt x="5" y="45"/>
                    </a:cubicBezTo>
                    <a:cubicBezTo>
                      <a:pt x="7" y="49"/>
                      <a:pt x="11" y="51"/>
                      <a:pt x="9" y="56"/>
                    </a:cubicBezTo>
                    <a:cubicBezTo>
                      <a:pt x="8" y="58"/>
                      <a:pt x="7" y="58"/>
                      <a:pt x="8" y="60"/>
                    </a:cubicBezTo>
                    <a:cubicBezTo>
                      <a:pt x="9" y="61"/>
                      <a:pt x="9" y="62"/>
                      <a:pt x="9" y="62"/>
                    </a:cubicBezTo>
                    <a:cubicBezTo>
                      <a:pt x="10" y="63"/>
                      <a:pt x="9" y="65"/>
                      <a:pt x="10" y="66"/>
                    </a:cubicBezTo>
                    <a:cubicBezTo>
                      <a:pt x="10" y="66"/>
                      <a:pt x="10" y="64"/>
                      <a:pt x="11" y="64"/>
                    </a:cubicBezTo>
                    <a:cubicBezTo>
                      <a:pt x="11" y="64"/>
                      <a:pt x="14" y="67"/>
                      <a:pt x="15" y="68"/>
                    </a:cubicBezTo>
                    <a:cubicBezTo>
                      <a:pt x="17" y="69"/>
                      <a:pt x="19" y="66"/>
                      <a:pt x="21" y="66"/>
                    </a:cubicBezTo>
                    <a:cubicBezTo>
                      <a:pt x="23" y="65"/>
                      <a:pt x="25" y="67"/>
                      <a:pt x="26" y="65"/>
                    </a:cubicBezTo>
                    <a:cubicBezTo>
                      <a:pt x="28" y="64"/>
                      <a:pt x="29" y="64"/>
                      <a:pt x="31" y="64"/>
                    </a:cubicBezTo>
                    <a:cubicBezTo>
                      <a:pt x="33" y="64"/>
                      <a:pt x="35" y="64"/>
                      <a:pt x="38" y="64"/>
                    </a:cubicBezTo>
                    <a:cubicBezTo>
                      <a:pt x="38" y="64"/>
                      <a:pt x="39" y="64"/>
                      <a:pt x="39" y="64"/>
                    </a:cubicBezTo>
                    <a:cubicBezTo>
                      <a:pt x="40" y="64"/>
                      <a:pt x="40" y="63"/>
                      <a:pt x="41" y="63"/>
                    </a:cubicBezTo>
                    <a:cubicBezTo>
                      <a:pt x="41" y="63"/>
                      <a:pt x="41" y="62"/>
                      <a:pt x="42" y="62"/>
                    </a:cubicBezTo>
                    <a:cubicBezTo>
                      <a:pt x="42" y="63"/>
                      <a:pt x="42" y="65"/>
                      <a:pt x="44" y="65"/>
                    </a:cubicBezTo>
                    <a:cubicBezTo>
                      <a:pt x="44" y="65"/>
                      <a:pt x="43" y="61"/>
                      <a:pt x="46" y="62"/>
                    </a:cubicBezTo>
                    <a:cubicBezTo>
                      <a:pt x="50" y="63"/>
                      <a:pt x="54" y="59"/>
                      <a:pt x="57" y="56"/>
                    </a:cubicBezTo>
                    <a:cubicBezTo>
                      <a:pt x="60" y="54"/>
                      <a:pt x="62" y="51"/>
                      <a:pt x="65" y="48"/>
                    </a:cubicBezTo>
                    <a:cubicBezTo>
                      <a:pt x="68" y="45"/>
                      <a:pt x="69" y="41"/>
                      <a:pt x="72" y="37"/>
                    </a:cubicBezTo>
                    <a:cubicBezTo>
                      <a:pt x="73" y="36"/>
                      <a:pt x="76" y="35"/>
                      <a:pt x="77" y="33"/>
                    </a:cubicBezTo>
                    <a:cubicBezTo>
                      <a:pt x="78" y="31"/>
                      <a:pt x="79" y="27"/>
                      <a:pt x="79" y="25"/>
                    </a:cubicBezTo>
                    <a:cubicBezTo>
                      <a:pt x="78" y="25"/>
                      <a:pt x="77" y="25"/>
                      <a:pt x="76" y="25"/>
                    </a:cubicBezTo>
                    <a:cubicBezTo>
                      <a:pt x="75" y="25"/>
                      <a:pt x="75" y="27"/>
                      <a:pt x="74" y="27"/>
                    </a:cubicBezTo>
                    <a:close/>
                    <a:moveTo>
                      <a:pt x="62" y="39"/>
                    </a:moveTo>
                    <a:cubicBezTo>
                      <a:pt x="61" y="39"/>
                      <a:pt x="61" y="41"/>
                      <a:pt x="61" y="41"/>
                    </a:cubicBezTo>
                    <a:cubicBezTo>
                      <a:pt x="60" y="43"/>
                      <a:pt x="58" y="42"/>
                      <a:pt x="57" y="43"/>
                    </a:cubicBezTo>
                    <a:cubicBezTo>
                      <a:pt x="56" y="43"/>
                      <a:pt x="56" y="44"/>
                      <a:pt x="55" y="44"/>
                    </a:cubicBezTo>
                    <a:cubicBezTo>
                      <a:pt x="53" y="44"/>
                      <a:pt x="52" y="42"/>
                      <a:pt x="52" y="41"/>
                    </a:cubicBezTo>
                    <a:cubicBezTo>
                      <a:pt x="51" y="39"/>
                      <a:pt x="54" y="36"/>
                      <a:pt x="56" y="35"/>
                    </a:cubicBezTo>
                    <a:cubicBezTo>
                      <a:pt x="57" y="34"/>
                      <a:pt x="59" y="34"/>
                      <a:pt x="60" y="35"/>
                    </a:cubicBezTo>
                    <a:cubicBezTo>
                      <a:pt x="61" y="36"/>
                      <a:pt x="64" y="38"/>
                      <a:pt x="62" y="39"/>
                    </a:cubicBezTo>
                    <a:cubicBezTo>
                      <a:pt x="61" y="39"/>
                      <a:pt x="63" y="38"/>
                      <a:pt x="62" y="39"/>
                    </a:cubicBezTo>
                    <a:close/>
                  </a:path>
                </a:pathLst>
              </a:custGeom>
              <a:solidFill>
                <a:schemeClr val="accent2"/>
              </a:solidFill>
              <a:ln w="9525"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471" name="Freeform 739">
                <a:extLst>
                  <a:ext uri="{FF2B5EF4-FFF2-40B4-BE49-F238E27FC236}">
                    <a16:creationId xmlns:a16="http://schemas.microsoft.com/office/drawing/2014/main" id="{7FE76315-FF4A-3146-AB83-C7A210270A48}"/>
                  </a:ext>
                </a:extLst>
              </p:cNvPr>
              <p:cNvSpPr>
                <a:spLocks/>
              </p:cNvSpPr>
              <p:nvPr/>
            </p:nvSpPr>
            <p:spPr bwMode="auto">
              <a:xfrm>
                <a:off x="6461652" y="5199836"/>
                <a:ext cx="60525" cy="62119"/>
              </a:xfrm>
              <a:custGeom>
                <a:avLst/>
                <a:gdLst>
                  <a:gd name="T0" fmla="*/ 11 w 13"/>
                  <a:gd name="T1" fmla="*/ 4 h 13"/>
                  <a:gd name="T2" fmla="*/ 3 w 13"/>
                  <a:gd name="T3" fmla="*/ 3 h 13"/>
                  <a:gd name="T4" fmla="*/ 2 w 13"/>
                  <a:gd name="T5" fmla="*/ 9 h 13"/>
                  <a:gd name="T6" fmla="*/ 7 w 13"/>
                  <a:gd name="T7" fmla="*/ 9 h 13"/>
                  <a:gd name="T8" fmla="*/ 11 w 13"/>
                  <a:gd name="T9" fmla="*/ 4 h 13"/>
                  <a:gd name="T10" fmla="*/ 11 w 13"/>
                  <a:gd name="T11" fmla="*/ 4 h 13"/>
                </a:gdLst>
                <a:ahLst/>
                <a:cxnLst>
                  <a:cxn ang="0">
                    <a:pos x="T0" y="T1"/>
                  </a:cxn>
                  <a:cxn ang="0">
                    <a:pos x="T2" y="T3"/>
                  </a:cxn>
                  <a:cxn ang="0">
                    <a:pos x="T4" y="T5"/>
                  </a:cxn>
                  <a:cxn ang="0">
                    <a:pos x="T6" y="T7"/>
                  </a:cxn>
                  <a:cxn ang="0">
                    <a:pos x="T8" y="T9"/>
                  </a:cxn>
                  <a:cxn ang="0">
                    <a:pos x="T10" y="T11"/>
                  </a:cxn>
                </a:cxnLst>
                <a:rect l="0" t="0" r="r" b="b"/>
                <a:pathLst>
                  <a:path w="13" h="13">
                    <a:moveTo>
                      <a:pt x="11" y="4"/>
                    </a:moveTo>
                    <a:cubicBezTo>
                      <a:pt x="9" y="2"/>
                      <a:pt x="5" y="0"/>
                      <a:pt x="3" y="3"/>
                    </a:cubicBezTo>
                    <a:cubicBezTo>
                      <a:pt x="1" y="5"/>
                      <a:pt x="0" y="7"/>
                      <a:pt x="2" y="9"/>
                    </a:cubicBezTo>
                    <a:cubicBezTo>
                      <a:pt x="4" y="13"/>
                      <a:pt x="5" y="9"/>
                      <a:pt x="7" y="9"/>
                    </a:cubicBezTo>
                    <a:cubicBezTo>
                      <a:pt x="10" y="9"/>
                      <a:pt x="13" y="5"/>
                      <a:pt x="11" y="4"/>
                    </a:cubicBezTo>
                    <a:cubicBezTo>
                      <a:pt x="10" y="3"/>
                      <a:pt x="12" y="4"/>
                      <a:pt x="11" y="4"/>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472" name="Freeform 740">
                <a:extLst>
                  <a:ext uri="{FF2B5EF4-FFF2-40B4-BE49-F238E27FC236}">
                    <a16:creationId xmlns:a16="http://schemas.microsoft.com/office/drawing/2014/main" id="{6FFA388A-2D73-7742-9AC8-698FB77A515C}"/>
                  </a:ext>
                </a:extLst>
              </p:cNvPr>
              <p:cNvSpPr>
                <a:spLocks/>
              </p:cNvSpPr>
              <p:nvPr/>
            </p:nvSpPr>
            <p:spPr bwMode="auto">
              <a:xfrm>
                <a:off x="6133541" y="4620065"/>
                <a:ext cx="23891" cy="38226"/>
              </a:xfrm>
              <a:custGeom>
                <a:avLst/>
                <a:gdLst>
                  <a:gd name="T0" fmla="*/ 2 w 5"/>
                  <a:gd name="T1" fmla="*/ 5 h 8"/>
                  <a:gd name="T2" fmla="*/ 5 w 5"/>
                  <a:gd name="T3" fmla="*/ 1 h 8"/>
                  <a:gd name="T4" fmla="*/ 1 w 5"/>
                  <a:gd name="T5" fmla="*/ 3 h 8"/>
                  <a:gd name="T6" fmla="*/ 0 w 5"/>
                  <a:gd name="T7" fmla="*/ 8 h 8"/>
                  <a:gd name="T8" fmla="*/ 2 w 5"/>
                  <a:gd name="T9" fmla="*/ 5 h 8"/>
                </a:gdLst>
                <a:ahLst/>
                <a:cxnLst>
                  <a:cxn ang="0">
                    <a:pos x="T0" y="T1"/>
                  </a:cxn>
                  <a:cxn ang="0">
                    <a:pos x="T2" y="T3"/>
                  </a:cxn>
                  <a:cxn ang="0">
                    <a:pos x="T4" y="T5"/>
                  </a:cxn>
                  <a:cxn ang="0">
                    <a:pos x="T6" y="T7"/>
                  </a:cxn>
                  <a:cxn ang="0">
                    <a:pos x="T8" y="T9"/>
                  </a:cxn>
                </a:cxnLst>
                <a:rect l="0" t="0" r="r" b="b"/>
                <a:pathLst>
                  <a:path w="5" h="8">
                    <a:moveTo>
                      <a:pt x="2" y="5"/>
                    </a:moveTo>
                    <a:cubicBezTo>
                      <a:pt x="2" y="4"/>
                      <a:pt x="4" y="2"/>
                      <a:pt x="5" y="1"/>
                    </a:cubicBezTo>
                    <a:cubicBezTo>
                      <a:pt x="4" y="0"/>
                      <a:pt x="2" y="2"/>
                      <a:pt x="1" y="3"/>
                    </a:cubicBezTo>
                    <a:cubicBezTo>
                      <a:pt x="0" y="4"/>
                      <a:pt x="0" y="6"/>
                      <a:pt x="0" y="8"/>
                    </a:cubicBezTo>
                    <a:cubicBezTo>
                      <a:pt x="2" y="7"/>
                      <a:pt x="2" y="6"/>
                      <a:pt x="2" y="5"/>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473" name="Freeform 741">
                <a:extLst>
                  <a:ext uri="{FF2B5EF4-FFF2-40B4-BE49-F238E27FC236}">
                    <a16:creationId xmlns:a16="http://schemas.microsoft.com/office/drawing/2014/main" id="{E9A57357-F0AE-024B-8851-7579E2C200C5}"/>
                  </a:ext>
                </a:extLst>
              </p:cNvPr>
              <p:cNvSpPr>
                <a:spLocks/>
              </p:cNvSpPr>
              <p:nvPr/>
            </p:nvSpPr>
            <p:spPr bwMode="auto">
              <a:xfrm>
                <a:off x="6111241" y="4428933"/>
                <a:ext cx="162463" cy="210246"/>
              </a:xfrm>
              <a:custGeom>
                <a:avLst/>
                <a:gdLst>
                  <a:gd name="T0" fmla="*/ 11 w 35"/>
                  <a:gd name="T1" fmla="*/ 44 h 45"/>
                  <a:gd name="T2" fmla="*/ 15 w 35"/>
                  <a:gd name="T3" fmla="*/ 41 h 45"/>
                  <a:gd name="T4" fmla="*/ 16 w 35"/>
                  <a:gd name="T5" fmla="*/ 43 h 45"/>
                  <a:gd name="T6" fmla="*/ 23 w 35"/>
                  <a:gd name="T7" fmla="*/ 37 h 45"/>
                  <a:gd name="T8" fmla="*/ 25 w 35"/>
                  <a:gd name="T9" fmla="*/ 26 h 45"/>
                  <a:gd name="T10" fmla="*/ 31 w 35"/>
                  <a:gd name="T11" fmla="*/ 16 h 45"/>
                  <a:gd name="T12" fmla="*/ 33 w 35"/>
                  <a:gd name="T13" fmla="*/ 8 h 45"/>
                  <a:gd name="T14" fmla="*/ 35 w 35"/>
                  <a:gd name="T15" fmla="*/ 2 h 45"/>
                  <a:gd name="T16" fmla="*/ 29 w 35"/>
                  <a:gd name="T17" fmla="*/ 1 h 45"/>
                  <a:gd name="T18" fmla="*/ 26 w 35"/>
                  <a:gd name="T19" fmla="*/ 2 h 45"/>
                  <a:gd name="T20" fmla="*/ 25 w 35"/>
                  <a:gd name="T21" fmla="*/ 6 h 45"/>
                  <a:gd name="T22" fmla="*/ 20 w 35"/>
                  <a:gd name="T23" fmla="*/ 10 h 45"/>
                  <a:gd name="T24" fmla="*/ 10 w 35"/>
                  <a:gd name="T25" fmla="*/ 8 h 45"/>
                  <a:gd name="T26" fmla="*/ 13 w 35"/>
                  <a:gd name="T27" fmla="*/ 13 h 45"/>
                  <a:gd name="T28" fmla="*/ 14 w 35"/>
                  <a:gd name="T29" fmla="*/ 19 h 45"/>
                  <a:gd name="T30" fmla="*/ 15 w 35"/>
                  <a:gd name="T31" fmla="*/ 22 h 45"/>
                  <a:gd name="T32" fmla="*/ 16 w 35"/>
                  <a:gd name="T33" fmla="*/ 25 h 45"/>
                  <a:gd name="T34" fmla="*/ 15 w 35"/>
                  <a:gd name="T35" fmla="*/ 32 h 45"/>
                  <a:gd name="T36" fmla="*/ 13 w 35"/>
                  <a:gd name="T37" fmla="*/ 31 h 45"/>
                  <a:gd name="T38" fmla="*/ 10 w 35"/>
                  <a:gd name="T39" fmla="*/ 32 h 45"/>
                  <a:gd name="T40" fmla="*/ 8 w 35"/>
                  <a:gd name="T41" fmla="*/ 29 h 45"/>
                  <a:gd name="T42" fmla="*/ 6 w 35"/>
                  <a:gd name="T43" fmla="*/ 32 h 45"/>
                  <a:gd name="T44" fmla="*/ 4 w 35"/>
                  <a:gd name="T45" fmla="*/ 32 h 45"/>
                  <a:gd name="T46" fmla="*/ 3 w 35"/>
                  <a:gd name="T47" fmla="*/ 35 h 45"/>
                  <a:gd name="T48" fmla="*/ 0 w 35"/>
                  <a:gd name="T49" fmla="*/ 39 h 45"/>
                  <a:gd name="T50" fmla="*/ 5 w 35"/>
                  <a:gd name="T51" fmla="*/ 45 h 45"/>
                  <a:gd name="T52" fmla="*/ 8 w 35"/>
                  <a:gd name="T53" fmla="*/ 42 h 45"/>
                  <a:gd name="T54" fmla="*/ 11 w 35"/>
                  <a:gd name="T55" fmla="*/ 44 h 45"/>
                  <a:gd name="T56" fmla="*/ 11 w 35"/>
                  <a:gd name="T57" fmla="*/ 4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5" h="45">
                    <a:moveTo>
                      <a:pt x="11" y="44"/>
                    </a:moveTo>
                    <a:cubicBezTo>
                      <a:pt x="12" y="44"/>
                      <a:pt x="14" y="42"/>
                      <a:pt x="15" y="41"/>
                    </a:cubicBezTo>
                    <a:cubicBezTo>
                      <a:pt x="17" y="40"/>
                      <a:pt x="15" y="43"/>
                      <a:pt x="16" y="43"/>
                    </a:cubicBezTo>
                    <a:cubicBezTo>
                      <a:pt x="16" y="43"/>
                      <a:pt x="23" y="39"/>
                      <a:pt x="23" y="37"/>
                    </a:cubicBezTo>
                    <a:cubicBezTo>
                      <a:pt x="23" y="33"/>
                      <a:pt x="23" y="29"/>
                      <a:pt x="25" y="26"/>
                    </a:cubicBezTo>
                    <a:cubicBezTo>
                      <a:pt x="27" y="22"/>
                      <a:pt x="30" y="19"/>
                      <a:pt x="31" y="16"/>
                    </a:cubicBezTo>
                    <a:cubicBezTo>
                      <a:pt x="32" y="13"/>
                      <a:pt x="32" y="11"/>
                      <a:pt x="33" y="8"/>
                    </a:cubicBezTo>
                    <a:cubicBezTo>
                      <a:pt x="33" y="6"/>
                      <a:pt x="35" y="4"/>
                      <a:pt x="35" y="2"/>
                    </a:cubicBezTo>
                    <a:cubicBezTo>
                      <a:pt x="33" y="2"/>
                      <a:pt x="31" y="0"/>
                      <a:pt x="29" y="1"/>
                    </a:cubicBezTo>
                    <a:cubicBezTo>
                      <a:pt x="28" y="1"/>
                      <a:pt x="26" y="1"/>
                      <a:pt x="26" y="2"/>
                    </a:cubicBezTo>
                    <a:cubicBezTo>
                      <a:pt x="25" y="4"/>
                      <a:pt x="25" y="5"/>
                      <a:pt x="25" y="6"/>
                    </a:cubicBezTo>
                    <a:cubicBezTo>
                      <a:pt x="24" y="9"/>
                      <a:pt x="23" y="10"/>
                      <a:pt x="20" y="10"/>
                    </a:cubicBezTo>
                    <a:cubicBezTo>
                      <a:pt x="17" y="9"/>
                      <a:pt x="13" y="8"/>
                      <a:pt x="10" y="8"/>
                    </a:cubicBezTo>
                    <a:cubicBezTo>
                      <a:pt x="10" y="10"/>
                      <a:pt x="9" y="14"/>
                      <a:pt x="13" y="13"/>
                    </a:cubicBezTo>
                    <a:cubicBezTo>
                      <a:pt x="17" y="11"/>
                      <a:pt x="14" y="17"/>
                      <a:pt x="14" y="19"/>
                    </a:cubicBezTo>
                    <a:cubicBezTo>
                      <a:pt x="14" y="20"/>
                      <a:pt x="14" y="21"/>
                      <a:pt x="15" y="22"/>
                    </a:cubicBezTo>
                    <a:cubicBezTo>
                      <a:pt x="16" y="23"/>
                      <a:pt x="16" y="24"/>
                      <a:pt x="16" y="25"/>
                    </a:cubicBezTo>
                    <a:cubicBezTo>
                      <a:pt x="16" y="27"/>
                      <a:pt x="16" y="30"/>
                      <a:pt x="15" y="32"/>
                    </a:cubicBezTo>
                    <a:cubicBezTo>
                      <a:pt x="15" y="33"/>
                      <a:pt x="13" y="31"/>
                      <a:pt x="13" y="31"/>
                    </a:cubicBezTo>
                    <a:cubicBezTo>
                      <a:pt x="11" y="31"/>
                      <a:pt x="11" y="33"/>
                      <a:pt x="10" y="32"/>
                    </a:cubicBezTo>
                    <a:cubicBezTo>
                      <a:pt x="10" y="31"/>
                      <a:pt x="9" y="30"/>
                      <a:pt x="8" y="29"/>
                    </a:cubicBezTo>
                    <a:cubicBezTo>
                      <a:pt x="7" y="29"/>
                      <a:pt x="7" y="31"/>
                      <a:pt x="6" y="32"/>
                    </a:cubicBezTo>
                    <a:cubicBezTo>
                      <a:pt x="6" y="32"/>
                      <a:pt x="4" y="32"/>
                      <a:pt x="4" y="32"/>
                    </a:cubicBezTo>
                    <a:cubicBezTo>
                      <a:pt x="2" y="32"/>
                      <a:pt x="3" y="34"/>
                      <a:pt x="3" y="35"/>
                    </a:cubicBezTo>
                    <a:cubicBezTo>
                      <a:pt x="4" y="38"/>
                      <a:pt x="3" y="37"/>
                      <a:pt x="0" y="39"/>
                    </a:cubicBezTo>
                    <a:cubicBezTo>
                      <a:pt x="2" y="41"/>
                      <a:pt x="4" y="42"/>
                      <a:pt x="5" y="45"/>
                    </a:cubicBezTo>
                    <a:cubicBezTo>
                      <a:pt x="6" y="44"/>
                      <a:pt x="7" y="43"/>
                      <a:pt x="8" y="42"/>
                    </a:cubicBezTo>
                    <a:cubicBezTo>
                      <a:pt x="10" y="41"/>
                      <a:pt x="10" y="43"/>
                      <a:pt x="11" y="44"/>
                    </a:cubicBezTo>
                    <a:cubicBezTo>
                      <a:pt x="12" y="44"/>
                      <a:pt x="10" y="43"/>
                      <a:pt x="11" y="44"/>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474" name="Freeform 742">
                <a:extLst>
                  <a:ext uri="{FF2B5EF4-FFF2-40B4-BE49-F238E27FC236}">
                    <a16:creationId xmlns:a16="http://schemas.microsoft.com/office/drawing/2014/main" id="{E25B8809-4C58-0346-90FB-30A4DD014037}"/>
                  </a:ext>
                </a:extLst>
              </p:cNvPr>
              <p:cNvSpPr>
                <a:spLocks/>
              </p:cNvSpPr>
              <p:nvPr/>
            </p:nvSpPr>
            <p:spPr bwMode="auto">
              <a:xfrm>
                <a:off x="6181324" y="4260099"/>
                <a:ext cx="297849" cy="210246"/>
              </a:xfrm>
              <a:custGeom>
                <a:avLst/>
                <a:gdLst>
                  <a:gd name="T0" fmla="*/ 12 w 64"/>
                  <a:gd name="T1" fmla="*/ 37 h 45"/>
                  <a:gd name="T2" fmla="*/ 17 w 64"/>
                  <a:gd name="T3" fmla="*/ 37 h 45"/>
                  <a:gd name="T4" fmla="*/ 20 w 64"/>
                  <a:gd name="T5" fmla="*/ 38 h 45"/>
                  <a:gd name="T6" fmla="*/ 21 w 64"/>
                  <a:gd name="T7" fmla="*/ 33 h 45"/>
                  <a:gd name="T8" fmla="*/ 25 w 64"/>
                  <a:gd name="T9" fmla="*/ 30 h 45"/>
                  <a:gd name="T10" fmla="*/ 30 w 64"/>
                  <a:gd name="T11" fmla="*/ 33 h 45"/>
                  <a:gd name="T12" fmla="*/ 36 w 64"/>
                  <a:gd name="T13" fmla="*/ 34 h 45"/>
                  <a:gd name="T14" fmla="*/ 39 w 64"/>
                  <a:gd name="T15" fmla="*/ 34 h 45"/>
                  <a:gd name="T16" fmla="*/ 41 w 64"/>
                  <a:gd name="T17" fmla="*/ 30 h 45"/>
                  <a:gd name="T18" fmla="*/ 45 w 64"/>
                  <a:gd name="T19" fmla="*/ 31 h 45"/>
                  <a:gd name="T20" fmla="*/ 50 w 64"/>
                  <a:gd name="T21" fmla="*/ 31 h 45"/>
                  <a:gd name="T22" fmla="*/ 55 w 64"/>
                  <a:gd name="T23" fmla="*/ 29 h 45"/>
                  <a:gd name="T24" fmla="*/ 60 w 64"/>
                  <a:gd name="T25" fmla="*/ 30 h 45"/>
                  <a:gd name="T26" fmla="*/ 58 w 64"/>
                  <a:gd name="T27" fmla="*/ 24 h 45"/>
                  <a:gd name="T28" fmla="*/ 55 w 64"/>
                  <a:gd name="T29" fmla="*/ 20 h 45"/>
                  <a:gd name="T30" fmla="*/ 51 w 64"/>
                  <a:gd name="T31" fmla="*/ 16 h 45"/>
                  <a:gd name="T32" fmla="*/ 47 w 64"/>
                  <a:gd name="T33" fmla="*/ 13 h 45"/>
                  <a:gd name="T34" fmla="*/ 46 w 64"/>
                  <a:gd name="T35" fmla="*/ 12 h 45"/>
                  <a:gd name="T36" fmla="*/ 44 w 64"/>
                  <a:gd name="T37" fmla="*/ 12 h 45"/>
                  <a:gd name="T38" fmla="*/ 44 w 64"/>
                  <a:gd name="T39" fmla="*/ 6 h 45"/>
                  <a:gd name="T40" fmla="*/ 41 w 64"/>
                  <a:gd name="T41" fmla="*/ 1 h 45"/>
                  <a:gd name="T42" fmla="*/ 41 w 64"/>
                  <a:gd name="T43" fmla="*/ 0 h 45"/>
                  <a:gd name="T44" fmla="*/ 38 w 64"/>
                  <a:gd name="T45" fmla="*/ 0 h 45"/>
                  <a:gd name="T46" fmla="*/ 35 w 64"/>
                  <a:gd name="T47" fmla="*/ 3 h 45"/>
                  <a:gd name="T48" fmla="*/ 26 w 64"/>
                  <a:gd name="T49" fmla="*/ 10 h 45"/>
                  <a:gd name="T50" fmla="*/ 22 w 64"/>
                  <a:gd name="T51" fmla="*/ 11 h 45"/>
                  <a:gd name="T52" fmla="*/ 19 w 64"/>
                  <a:gd name="T53" fmla="*/ 15 h 45"/>
                  <a:gd name="T54" fmla="*/ 13 w 64"/>
                  <a:gd name="T55" fmla="*/ 17 h 45"/>
                  <a:gd name="T56" fmla="*/ 9 w 64"/>
                  <a:gd name="T57" fmla="*/ 17 h 45"/>
                  <a:gd name="T58" fmla="*/ 6 w 64"/>
                  <a:gd name="T59" fmla="*/ 18 h 45"/>
                  <a:gd name="T60" fmla="*/ 3 w 64"/>
                  <a:gd name="T61" fmla="*/ 23 h 45"/>
                  <a:gd name="T62" fmla="*/ 4 w 64"/>
                  <a:gd name="T63" fmla="*/ 34 h 45"/>
                  <a:gd name="T64" fmla="*/ 6 w 64"/>
                  <a:gd name="T65" fmla="*/ 39 h 45"/>
                  <a:gd name="T66" fmla="*/ 9 w 64"/>
                  <a:gd name="T67" fmla="*/ 45 h 45"/>
                  <a:gd name="T68" fmla="*/ 12 w 64"/>
                  <a:gd name="T69" fmla="*/ 3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4" h="45">
                    <a:moveTo>
                      <a:pt x="12" y="37"/>
                    </a:moveTo>
                    <a:cubicBezTo>
                      <a:pt x="13" y="37"/>
                      <a:pt x="16" y="36"/>
                      <a:pt x="17" y="37"/>
                    </a:cubicBezTo>
                    <a:cubicBezTo>
                      <a:pt x="17" y="38"/>
                      <a:pt x="20" y="38"/>
                      <a:pt x="20" y="38"/>
                    </a:cubicBezTo>
                    <a:cubicBezTo>
                      <a:pt x="21" y="36"/>
                      <a:pt x="20" y="34"/>
                      <a:pt x="21" y="33"/>
                    </a:cubicBezTo>
                    <a:cubicBezTo>
                      <a:pt x="21" y="32"/>
                      <a:pt x="23" y="29"/>
                      <a:pt x="25" y="30"/>
                    </a:cubicBezTo>
                    <a:cubicBezTo>
                      <a:pt x="27" y="30"/>
                      <a:pt x="28" y="32"/>
                      <a:pt x="30" y="33"/>
                    </a:cubicBezTo>
                    <a:cubicBezTo>
                      <a:pt x="32" y="34"/>
                      <a:pt x="34" y="34"/>
                      <a:pt x="36" y="34"/>
                    </a:cubicBezTo>
                    <a:cubicBezTo>
                      <a:pt x="37" y="34"/>
                      <a:pt x="39" y="35"/>
                      <a:pt x="39" y="34"/>
                    </a:cubicBezTo>
                    <a:cubicBezTo>
                      <a:pt x="40" y="33"/>
                      <a:pt x="40" y="29"/>
                      <a:pt x="41" y="30"/>
                    </a:cubicBezTo>
                    <a:cubicBezTo>
                      <a:pt x="43" y="31"/>
                      <a:pt x="43" y="31"/>
                      <a:pt x="45" y="31"/>
                    </a:cubicBezTo>
                    <a:cubicBezTo>
                      <a:pt x="47" y="30"/>
                      <a:pt x="48" y="31"/>
                      <a:pt x="50" y="31"/>
                    </a:cubicBezTo>
                    <a:cubicBezTo>
                      <a:pt x="52" y="31"/>
                      <a:pt x="53" y="28"/>
                      <a:pt x="55" y="29"/>
                    </a:cubicBezTo>
                    <a:cubicBezTo>
                      <a:pt x="56" y="29"/>
                      <a:pt x="58" y="31"/>
                      <a:pt x="60" y="30"/>
                    </a:cubicBezTo>
                    <a:cubicBezTo>
                      <a:pt x="64" y="28"/>
                      <a:pt x="59" y="26"/>
                      <a:pt x="58" y="24"/>
                    </a:cubicBezTo>
                    <a:cubicBezTo>
                      <a:pt x="57" y="22"/>
                      <a:pt x="57" y="21"/>
                      <a:pt x="55" y="20"/>
                    </a:cubicBezTo>
                    <a:cubicBezTo>
                      <a:pt x="53" y="19"/>
                      <a:pt x="52" y="18"/>
                      <a:pt x="51" y="16"/>
                    </a:cubicBezTo>
                    <a:cubicBezTo>
                      <a:pt x="51" y="14"/>
                      <a:pt x="49" y="14"/>
                      <a:pt x="47" y="13"/>
                    </a:cubicBezTo>
                    <a:cubicBezTo>
                      <a:pt x="47" y="13"/>
                      <a:pt x="47" y="12"/>
                      <a:pt x="46" y="12"/>
                    </a:cubicBezTo>
                    <a:cubicBezTo>
                      <a:pt x="46" y="12"/>
                      <a:pt x="44" y="12"/>
                      <a:pt x="44" y="12"/>
                    </a:cubicBezTo>
                    <a:cubicBezTo>
                      <a:pt x="43" y="11"/>
                      <a:pt x="44" y="7"/>
                      <a:pt x="44" y="6"/>
                    </a:cubicBezTo>
                    <a:cubicBezTo>
                      <a:pt x="44" y="4"/>
                      <a:pt x="42" y="3"/>
                      <a:pt x="41" y="1"/>
                    </a:cubicBezTo>
                    <a:cubicBezTo>
                      <a:pt x="41" y="1"/>
                      <a:pt x="41" y="0"/>
                      <a:pt x="41" y="0"/>
                    </a:cubicBezTo>
                    <a:cubicBezTo>
                      <a:pt x="40" y="0"/>
                      <a:pt x="39" y="0"/>
                      <a:pt x="38" y="0"/>
                    </a:cubicBezTo>
                    <a:cubicBezTo>
                      <a:pt x="36" y="1"/>
                      <a:pt x="36" y="1"/>
                      <a:pt x="35" y="3"/>
                    </a:cubicBezTo>
                    <a:cubicBezTo>
                      <a:pt x="35" y="6"/>
                      <a:pt x="28" y="10"/>
                      <a:pt x="26" y="10"/>
                    </a:cubicBezTo>
                    <a:cubicBezTo>
                      <a:pt x="25" y="10"/>
                      <a:pt x="21" y="10"/>
                      <a:pt x="22" y="11"/>
                    </a:cubicBezTo>
                    <a:cubicBezTo>
                      <a:pt x="23" y="13"/>
                      <a:pt x="20" y="15"/>
                      <a:pt x="19" y="15"/>
                    </a:cubicBezTo>
                    <a:cubicBezTo>
                      <a:pt x="17" y="16"/>
                      <a:pt x="15" y="17"/>
                      <a:pt x="13" y="17"/>
                    </a:cubicBezTo>
                    <a:cubicBezTo>
                      <a:pt x="11" y="18"/>
                      <a:pt x="11" y="16"/>
                      <a:pt x="9" y="17"/>
                    </a:cubicBezTo>
                    <a:cubicBezTo>
                      <a:pt x="7" y="18"/>
                      <a:pt x="6" y="17"/>
                      <a:pt x="6" y="18"/>
                    </a:cubicBezTo>
                    <a:cubicBezTo>
                      <a:pt x="5" y="20"/>
                      <a:pt x="4" y="22"/>
                      <a:pt x="3" y="23"/>
                    </a:cubicBezTo>
                    <a:cubicBezTo>
                      <a:pt x="0" y="27"/>
                      <a:pt x="2" y="30"/>
                      <a:pt x="4" y="34"/>
                    </a:cubicBezTo>
                    <a:cubicBezTo>
                      <a:pt x="5" y="36"/>
                      <a:pt x="5" y="37"/>
                      <a:pt x="6" y="39"/>
                    </a:cubicBezTo>
                    <a:cubicBezTo>
                      <a:pt x="8" y="41"/>
                      <a:pt x="9" y="42"/>
                      <a:pt x="9" y="45"/>
                    </a:cubicBezTo>
                    <a:cubicBezTo>
                      <a:pt x="9" y="44"/>
                      <a:pt x="10" y="37"/>
                      <a:pt x="12" y="37"/>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475" name="Freeform 743">
                <a:extLst>
                  <a:ext uri="{FF2B5EF4-FFF2-40B4-BE49-F238E27FC236}">
                    <a16:creationId xmlns:a16="http://schemas.microsoft.com/office/drawing/2014/main" id="{E7B6C060-EF3C-F244-B342-FB9183C56BAA}"/>
                  </a:ext>
                </a:extLst>
              </p:cNvPr>
              <p:cNvSpPr>
                <a:spLocks/>
              </p:cNvSpPr>
              <p:nvPr/>
            </p:nvSpPr>
            <p:spPr bwMode="auto">
              <a:xfrm>
                <a:off x="5850027" y="3960658"/>
                <a:ext cx="546322" cy="383858"/>
              </a:xfrm>
              <a:custGeom>
                <a:avLst/>
                <a:gdLst>
                  <a:gd name="T0" fmla="*/ 83 w 117"/>
                  <a:gd name="T1" fmla="*/ 82 h 82"/>
                  <a:gd name="T2" fmla="*/ 93 w 117"/>
                  <a:gd name="T3" fmla="*/ 76 h 82"/>
                  <a:gd name="T4" fmla="*/ 105 w 117"/>
                  <a:gd name="T5" fmla="*/ 68 h 82"/>
                  <a:gd name="T6" fmla="*/ 112 w 117"/>
                  <a:gd name="T7" fmla="*/ 64 h 82"/>
                  <a:gd name="T8" fmla="*/ 107 w 117"/>
                  <a:gd name="T9" fmla="*/ 55 h 82"/>
                  <a:gd name="T10" fmla="*/ 110 w 117"/>
                  <a:gd name="T11" fmla="*/ 46 h 82"/>
                  <a:gd name="T12" fmla="*/ 114 w 117"/>
                  <a:gd name="T13" fmla="*/ 40 h 82"/>
                  <a:gd name="T14" fmla="*/ 117 w 117"/>
                  <a:gd name="T15" fmla="*/ 21 h 82"/>
                  <a:gd name="T16" fmla="*/ 81 w 117"/>
                  <a:gd name="T17" fmla="*/ 1 h 82"/>
                  <a:gd name="T18" fmla="*/ 75 w 117"/>
                  <a:gd name="T19" fmla="*/ 2 h 82"/>
                  <a:gd name="T20" fmla="*/ 67 w 117"/>
                  <a:gd name="T21" fmla="*/ 2 h 82"/>
                  <a:gd name="T22" fmla="*/ 59 w 117"/>
                  <a:gd name="T23" fmla="*/ 1 h 82"/>
                  <a:gd name="T24" fmla="*/ 29 w 117"/>
                  <a:gd name="T25" fmla="*/ 21 h 82"/>
                  <a:gd name="T26" fmla="*/ 22 w 117"/>
                  <a:gd name="T27" fmla="*/ 25 h 82"/>
                  <a:gd name="T28" fmla="*/ 19 w 117"/>
                  <a:gd name="T29" fmla="*/ 42 h 82"/>
                  <a:gd name="T30" fmla="*/ 8 w 117"/>
                  <a:gd name="T31" fmla="*/ 43 h 82"/>
                  <a:gd name="T32" fmla="*/ 5 w 117"/>
                  <a:gd name="T33" fmla="*/ 51 h 82"/>
                  <a:gd name="T34" fmla="*/ 11 w 117"/>
                  <a:gd name="T35" fmla="*/ 56 h 82"/>
                  <a:gd name="T36" fmla="*/ 19 w 117"/>
                  <a:gd name="T37" fmla="*/ 62 h 82"/>
                  <a:gd name="T38" fmla="*/ 21 w 117"/>
                  <a:gd name="T39" fmla="*/ 55 h 82"/>
                  <a:gd name="T40" fmla="*/ 28 w 117"/>
                  <a:gd name="T41" fmla="*/ 50 h 82"/>
                  <a:gd name="T42" fmla="*/ 35 w 117"/>
                  <a:gd name="T43" fmla="*/ 53 h 82"/>
                  <a:gd name="T44" fmla="*/ 46 w 117"/>
                  <a:gd name="T45" fmla="*/ 55 h 82"/>
                  <a:gd name="T46" fmla="*/ 64 w 117"/>
                  <a:gd name="T47" fmla="*/ 53 h 82"/>
                  <a:gd name="T48" fmla="*/ 68 w 117"/>
                  <a:gd name="T49" fmla="*/ 47 h 82"/>
                  <a:gd name="T50" fmla="*/ 77 w 117"/>
                  <a:gd name="T51" fmla="*/ 31 h 82"/>
                  <a:gd name="T52" fmla="*/ 79 w 117"/>
                  <a:gd name="T53" fmla="*/ 16 h 82"/>
                  <a:gd name="T54" fmla="*/ 75 w 117"/>
                  <a:gd name="T55" fmla="*/ 2 h 82"/>
                  <a:gd name="T56" fmla="*/ 78 w 117"/>
                  <a:gd name="T57" fmla="*/ 16 h 82"/>
                  <a:gd name="T58" fmla="*/ 77 w 117"/>
                  <a:gd name="T59" fmla="*/ 35 h 82"/>
                  <a:gd name="T60" fmla="*/ 68 w 117"/>
                  <a:gd name="T61" fmla="*/ 46 h 82"/>
                  <a:gd name="T62" fmla="*/ 72 w 117"/>
                  <a:gd name="T63" fmla="*/ 55 h 82"/>
                  <a:gd name="T64" fmla="*/ 75 w 117"/>
                  <a:gd name="T65" fmla="*/ 65 h 82"/>
                  <a:gd name="T66" fmla="*/ 72 w 117"/>
                  <a:gd name="T67" fmla="*/ 74 h 82"/>
                  <a:gd name="T68" fmla="*/ 77 w 117"/>
                  <a:gd name="T69" fmla="*/ 81 h 82"/>
                  <a:gd name="T70" fmla="*/ 80 w 117"/>
                  <a:gd name="T71" fmla="*/ 8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7" h="82">
                    <a:moveTo>
                      <a:pt x="80" y="81"/>
                    </a:moveTo>
                    <a:cubicBezTo>
                      <a:pt x="81" y="80"/>
                      <a:pt x="82" y="82"/>
                      <a:pt x="83" y="82"/>
                    </a:cubicBezTo>
                    <a:cubicBezTo>
                      <a:pt x="85" y="81"/>
                      <a:pt x="87" y="80"/>
                      <a:pt x="89" y="79"/>
                    </a:cubicBezTo>
                    <a:cubicBezTo>
                      <a:pt x="90" y="79"/>
                      <a:pt x="93" y="78"/>
                      <a:pt x="93" y="76"/>
                    </a:cubicBezTo>
                    <a:cubicBezTo>
                      <a:pt x="93" y="74"/>
                      <a:pt x="94" y="75"/>
                      <a:pt x="96" y="74"/>
                    </a:cubicBezTo>
                    <a:cubicBezTo>
                      <a:pt x="99" y="74"/>
                      <a:pt x="103" y="71"/>
                      <a:pt x="105" y="68"/>
                    </a:cubicBezTo>
                    <a:cubicBezTo>
                      <a:pt x="106" y="67"/>
                      <a:pt x="106" y="66"/>
                      <a:pt x="107" y="65"/>
                    </a:cubicBezTo>
                    <a:cubicBezTo>
                      <a:pt x="108" y="64"/>
                      <a:pt x="110" y="64"/>
                      <a:pt x="112" y="64"/>
                    </a:cubicBezTo>
                    <a:cubicBezTo>
                      <a:pt x="112" y="62"/>
                      <a:pt x="110" y="61"/>
                      <a:pt x="109" y="59"/>
                    </a:cubicBezTo>
                    <a:cubicBezTo>
                      <a:pt x="109" y="58"/>
                      <a:pt x="110" y="55"/>
                      <a:pt x="107" y="55"/>
                    </a:cubicBezTo>
                    <a:cubicBezTo>
                      <a:pt x="106" y="55"/>
                      <a:pt x="109" y="53"/>
                      <a:pt x="108" y="52"/>
                    </a:cubicBezTo>
                    <a:cubicBezTo>
                      <a:pt x="108" y="49"/>
                      <a:pt x="109" y="48"/>
                      <a:pt x="110" y="46"/>
                    </a:cubicBezTo>
                    <a:cubicBezTo>
                      <a:pt x="110" y="44"/>
                      <a:pt x="112" y="44"/>
                      <a:pt x="112" y="42"/>
                    </a:cubicBezTo>
                    <a:cubicBezTo>
                      <a:pt x="112" y="41"/>
                      <a:pt x="113" y="40"/>
                      <a:pt x="114" y="40"/>
                    </a:cubicBezTo>
                    <a:cubicBezTo>
                      <a:pt x="117" y="40"/>
                      <a:pt x="117" y="40"/>
                      <a:pt x="117" y="38"/>
                    </a:cubicBezTo>
                    <a:cubicBezTo>
                      <a:pt x="117" y="32"/>
                      <a:pt x="117" y="27"/>
                      <a:pt x="117" y="21"/>
                    </a:cubicBezTo>
                    <a:cubicBezTo>
                      <a:pt x="117" y="19"/>
                      <a:pt x="113" y="18"/>
                      <a:pt x="111" y="17"/>
                    </a:cubicBezTo>
                    <a:cubicBezTo>
                      <a:pt x="101" y="12"/>
                      <a:pt x="91" y="6"/>
                      <a:pt x="81" y="1"/>
                    </a:cubicBezTo>
                    <a:cubicBezTo>
                      <a:pt x="80" y="1"/>
                      <a:pt x="80" y="0"/>
                      <a:pt x="79" y="0"/>
                    </a:cubicBezTo>
                    <a:cubicBezTo>
                      <a:pt x="78" y="1"/>
                      <a:pt x="76" y="2"/>
                      <a:pt x="75" y="2"/>
                    </a:cubicBezTo>
                    <a:cubicBezTo>
                      <a:pt x="74" y="3"/>
                      <a:pt x="72" y="5"/>
                      <a:pt x="71" y="5"/>
                    </a:cubicBezTo>
                    <a:cubicBezTo>
                      <a:pt x="70" y="5"/>
                      <a:pt x="69" y="3"/>
                      <a:pt x="67" y="2"/>
                    </a:cubicBezTo>
                    <a:cubicBezTo>
                      <a:pt x="66" y="1"/>
                      <a:pt x="65" y="1"/>
                      <a:pt x="64" y="1"/>
                    </a:cubicBezTo>
                    <a:cubicBezTo>
                      <a:pt x="62" y="0"/>
                      <a:pt x="61" y="0"/>
                      <a:pt x="59" y="1"/>
                    </a:cubicBezTo>
                    <a:cubicBezTo>
                      <a:pt x="52" y="5"/>
                      <a:pt x="45" y="10"/>
                      <a:pt x="38" y="14"/>
                    </a:cubicBezTo>
                    <a:cubicBezTo>
                      <a:pt x="35" y="16"/>
                      <a:pt x="32" y="18"/>
                      <a:pt x="29" y="21"/>
                    </a:cubicBezTo>
                    <a:cubicBezTo>
                      <a:pt x="28" y="22"/>
                      <a:pt x="27" y="22"/>
                      <a:pt x="26" y="22"/>
                    </a:cubicBezTo>
                    <a:cubicBezTo>
                      <a:pt x="23" y="22"/>
                      <a:pt x="22" y="22"/>
                      <a:pt x="22" y="25"/>
                    </a:cubicBezTo>
                    <a:cubicBezTo>
                      <a:pt x="22" y="28"/>
                      <a:pt x="22" y="31"/>
                      <a:pt x="22" y="34"/>
                    </a:cubicBezTo>
                    <a:cubicBezTo>
                      <a:pt x="22" y="37"/>
                      <a:pt x="21" y="40"/>
                      <a:pt x="19" y="42"/>
                    </a:cubicBezTo>
                    <a:cubicBezTo>
                      <a:pt x="18" y="43"/>
                      <a:pt x="15" y="43"/>
                      <a:pt x="14" y="43"/>
                    </a:cubicBezTo>
                    <a:cubicBezTo>
                      <a:pt x="12" y="43"/>
                      <a:pt x="10" y="43"/>
                      <a:pt x="8" y="43"/>
                    </a:cubicBezTo>
                    <a:cubicBezTo>
                      <a:pt x="6" y="43"/>
                      <a:pt x="4" y="44"/>
                      <a:pt x="2" y="44"/>
                    </a:cubicBezTo>
                    <a:cubicBezTo>
                      <a:pt x="0" y="44"/>
                      <a:pt x="5" y="51"/>
                      <a:pt x="5" y="51"/>
                    </a:cubicBezTo>
                    <a:cubicBezTo>
                      <a:pt x="6" y="54"/>
                      <a:pt x="7" y="56"/>
                      <a:pt x="10" y="57"/>
                    </a:cubicBezTo>
                    <a:cubicBezTo>
                      <a:pt x="10" y="57"/>
                      <a:pt x="11" y="56"/>
                      <a:pt x="11" y="56"/>
                    </a:cubicBezTo>
                    <a:cubicBezTo>
                      <a:pt x="12" y="57"/>
                      <a:pt x="12" y="60"/>
                      <a:pt x="14" y="58"/>
                    </a:cubicBezTo>
                    <a:cubicBezTo>
                      <a:pt x="16" y="56"/>
                      <a:pt x="18" y="61"/>
                      <a:pt x="19" y="62"/>
                    </a:cubicBezTo>
                    <a:cubicBezTo>
                      <a:pt x="19" y="61"/>
                      <a:pt x="20" y="59"/>
                      <a:pt x="20" y="58"/>
                    </a:cubicBezTo>
                    <a:cubicBezTo>
                      <a:pt x="20" y="57"/>
                      <a:pt x="21" y="56"/>
                      <a:pt x="21" y="55"/>
                    </a:cubicBezTo>
                    <a:cubicBezTo>
                      <a:pt x="22" y="52"/>
                      <a:pt x="22" y="52"/>
                      <a:pt x="25" y="51"/>
                    </a:cubicBezTo>
                    <a:cubicBezTo>
                      <a:pt x="26" y="50"/>
                      <a:pt x="27" y="50"/>
                      <a:pt x="28" y="50"/>
                    </a:cubicBezTo>
                    <a:cubicBezTo>
                      <a:pt x="29" y="49"/>
                      <a:pt x="30" y="51"/>
                      <a:pt x="31" y="51"/>
                    </a:cubicBezTo>
                    <a:cubicBezTo>
                      <a:pt x="33" y="51"/>
                      <a:pt x="34" y="52"/>
                      <a:pt x="35" y="53"/>
                    </a:cubicBezTo>
                    <a:cubicBezTo>
                      <a:pt x="36" y="54"/>
                      <a:pt x="37" y="54"/>
                      <a:pt x="39" y="54"/>
                    </a:cubicBezTo>
                    <a:cubicBezTo>
                      <a:pt x="42" y="52"/>
                      <a:pt x="43" y="55"/>
                      <a:pt x="46" y="55"/>
                    </a:cubicBezTo>
                    <a:cubicBezTo>
                      <a:pt x="49" y="55"/>
                      <a:pt x="52" y="53"/>
                      <a:pt x="55" y="53"/>
                    </a:cubicBezTo>
                    <a:cubicBezTo>
                      <a:pt x="57" y="53"/>
                      <a:pt x="61" y="54"/>
                      <a:pt x="64" y="53"/>
                    </a:cubicBezTo>
                    <a:cubicBezTo>
                      <a:pt x="65" y="53"/>
                      <a:pt x="66" y="52"/>
                      <a:pt x="67" y="51"/>
                    </a:cubicBezTo>
                    <a:cubicBezTo>
                      <a:pt x="69" y="50"/>
                      <a:pt x="68" y="49"/>
                      <a:pt x="68" y="47"/>
                    </a:cubicBezTo>
                    <a:cubicBezTo>
                      <a:pt x="68" y="42"/>
                      <a:pt x="73" y="39"/>
                      <a:pt x="77" y="35"/>
                    </a:cubicBezTo>
                    <a:cubicBezTo>
                      <a:pt x="78" y="34"/>
                      <a:pt x="77" y="32"/>
                      <a:pt x="77" y="31"/>
                    </a:cubicBezTo>
                    <a:cubicBezTo>
                      <a:pt x="77" y="28"/>
                      <a:pt x="77" y="26"/>
                      <a:pt x="77" y="23"/>
                    </a:cubicBezTo>
                    <a:cubicBezTo>
                      <a:pt x="78" y="21"/>
                      <a:pt x="79" y="18"/>
                      <a:pt x="79" y="16"/>
                    </a:cubicBezTo>
                    <a:cubicBezTo>
                      <a:pt x="78" y="14"/>
                      <a:pt x="77" y="12"/>
                      <a:pt x="76" y="11"/>
                    </a:cubicBezTo>
                    <a:cubicBezTo>
                      <a:pt x="74" y="8"/>
                      <a:pt x="75" y="5"/>
                      <a:pt x="75" y="2"/>
                    </a:cubicBezTo>
                    <a:cubicBezTo>
                      <a:pt x="75" y="5"/>
                      <a:pt x="75" y="7"/>
                      <a:pt x="75" y="9"/>
                    </a:cubicBezTo>
                    <a:cubicBezTo>
                      <a:pt x="75" y="11"/>
                      <a:pt x="78" y="14"/>
                      <a:pt x="78" y="16"/>
                    </a:cubicBezTo>
                    <a:cubicBezTo>
                      <a:pt x="79" y="19"/>
                      <a:pt x="77" y="23"/>
                      <a:pt x="77" y="26"/>
                    </a:cubicBezTo>
                    <a:cubicBezTo>
                      <a:pt x="77" y="28"/>
                      <a:pt x="78" y="32"/>
                      <a:pt x="77" y="35"/>
                    </a:cubicBezTo>
                    <a:cubicBezTo>
                      <a:pt x="76" y="37"/>
                      <a:pt x="72" y="39"/>
                      <a:pt x="71" y="41"/>
                    </a:cubicBezTo>
                    <a:cubicBezTo>
                      <a:pt x="69" y="42"/>
                      <a:pt x="68" y="44"/>
                      <a:pt x="68" y="46"/>
                    </a:cubicBezTo>
                    <a:cubicBezTo>
                      <a:pt x="67" y="49"/>
                      <a:pt x="69" y="50"/>
                      <a:pt x="70" y="53"/>
                    </a:cubicBezTo>
                    <a:cubicBezTo>
                      <a:pt x="70" y="54"/>
                      <a:pt x="71" y="54"/>
                      <a:pt x="72" y="55"/>
                    </a:cubicBezTo>
                    <a:cubicBezTo>
                      <a:pt x="74" y="56"/>
                      <a:pt x="75" y="57"/>
                      <a:pt x="75" y="59"/>
                    </a:cubicBezTo>
                    <a:cubicBezTo>
                      <a:pt x="75" y="61"/>
                      <a:pt x="75" y="63"/>
                      <a:pt x="75" y="65"/>
                    </a:cubicBezTo>
                    <a:cubicBezTo>
                      <a:pt x="75" y="66"/>
                      <a:pt x="76" y="68"/>
                      <a:pt x="77" y="70"/>
                    </a:cubicBezTo>
                    <a:cubicBezTo>
                      <a:pt x="74" y="70"/>
                      <a:pt x="67" y="70"/>
                      <a:pt x="72" y="74"/>
                    </a:cubicBezTo>
                    <a:cubicBezTo>
                      <a:pt x="74" y="75"/>
                      <a:pt x="75" y="76"/>
                      <a:pt x="76" y="78"/>
                    </a:cubicBezTo>
                    <a:cubicBezTo>
                      <a:pt x="76" y="79"/>
                      <a:pt x="77" y="80"/>
                      <a:pt x="77" y="81"/>
                    </a:cubicBezTo>
                    <a:cubicBezTo>
                      <a:pt x="77" y="82"/>
                      <a:pt x="80" y="81"/>
                      <a:pt x="80" y="81"/>
                    </a:cubicBezTo>
                    <a:cubicBezTo>
                      <a:pt x="82" y="80"/>
                      <a:pt x="80" y="81"/>
                      <a:pt x="80" y="81"/>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476" name="Freeform 744">
                <a:extLst>
                  <a:ext uri="{FF2B5EF4-FFF2-40B4-BE49-F238E27FC236}">
                    <a16:creationId xmlns:a16="http://schemas.microsoft.com/office/drawing/2014/main" id="{127A1D97-3FF6-724C-90D5-96AED4FD1E2C}"/>
                  </a:ext>
                </a:extLst>
              </p:cNvPr>
              <p:cNvSpPr>
                <a:spLocks/>
              </p:cNvSpPr>
              <p:nvPr/>
            </p:nvSpPr>
            <p:spPr bwMode="auto">
              <a:xfrm>
                <a:off x="6343786" y="3970214"/>
                <a:ext cx="383859" cy="473054"/>
              </a:xfrm>
              <a:custGeom>
                <a:avLst/>
                <a:gdLst>
                  <a:gd name="T0" fmla="*/ 6 w 82"/>
                  <a:gd name="T1" fmla="*/ 39 h 101"/>
                  <a:gd name="T2" fmla="*/ 6 w 82"/>
                  <a:gd name="T3" fmla="*/ 41 h 101"/>
                  <a:gd name="T4" fmla="*/ 4 w 82"/>
                  <a:gd name="T5" fmla="*/ 43 h 101"/>
                  <a:gd name="T6" fmla="*/ 2 w 82"/>
                  <a:gd name="T7" fmla="*/ 49 h 101"/>
                  <a:gd name="T8" fmla="*/ 2 w 82"/>
                  <a:gd name="T9" fmla="*/ 51 h 101"/>
                  <a:gd name="T10" fmla="*/ 1 w 82"/>
                  <a:gd name="T11" fmla="*/ 53 h 101"/>
                  <a:gd name="T12" fmla="*/ 4 w 82"/>
                  <a:gd name="T13" fmla="*/ 58 h 101"/>
                  <a:gd name="T14" fmla="*/ 6 w 82"/>
                  <a:gd name="T15" fmla="*/ 60 h 101"/>
                  <a:gd name="T16" fmla="*/ 6 w 82"/>
                  <a:gd name="T17" fmla="*/ 63 h 101"/>
                  <a:gd name="T18" fmla="*/ 9 w 82"/>
                  <a:gd name="T19" fmla="*/ 68 h 101"/>
                  <a:gd name="T20" fmla="*/ 9 w 82"/>
                  <a:gd name="T21" fmla="*/ 74 h 101"/>
                  <a:gd name="T22" fmla="*/ 15 w 82"/>
                  <a:gd name="T23" fmla="*/ 76 h 101"/>
                  <a:gd name="T24" fmla="*/ 18 w 82"/>
                  <a:gd name="T25" fmla="*/ 81 h 101"/>
                  <a:gd name="T26" fmla="*/ 22 w 82"/>
                  <a:gd name="T27" fmla="*/ 84 h 101"/>
                  <a:gd name="T28" fmla="*/ 26 w 82"/>
                  <a:gd name="T29" fmla="*/ 88 h 101"/>
                  <a:gd name="T30" fmla="*/ 26 w 82"/>
                  <a:gd name="T31" fmla="*/ 91 h 101"/>
                  <a:gd name="T32" fmla="*/ 28 w 82"/>
                  <a:gd name="T33" fmla="*/ 92 h 101"/>
                  <a:gd name="T34" fmla="*/ 32 w 82"/>
                  <a:gd name="T35" fmla="*/ 96 h 101"/>
                  <a:gd name="T36" fmla="*/ 35 w 82"/>
                  <a:gd name="T37" fmla="*/ 95 h 101"/>
                  <a:gd name="T38" fmla="*/ 39 w 82"/>
                  <a:gd name="T39" fmla="*/ 94 h 101"/>
                  <a:gd name="T40" fmla="*/ 44 w 82"/>
                  <a:gd name="T41" fmla="*/ 100 h 101"/>
                  <a:gd name="T42" fmla="*/ 51 w 82"/>
                  <a:gd name="T43" fmla="*/ 100 h 101"/>
                  <a:gd name="T44" fmla="*/ 55 w 82"/>
                  <a:gd name="T45" fmla="*/ 98 h 101"/>
                  <a:gd name="T46" fmla="*/ 59 w 82"/>
                  <a:gd name="T47" fmla="*/ 97 h 101"/>
                  <a:gd name="T48" fmla="*/ 69 w 82"/>
                  <a:gd name="T49" fmla="*/ 94 h 101"/>
                  <a:gd name="T50" fmla="*/ 69 w 82"/>
                  <a:gd name="T51" fmla="*/ 91 h 101"/>
                  <a:gd name="T52" fmla="*/ 66 w 82"/>
                  <a:gd name="T53" fmla="*/ 90 h 101"/>
                  <a:gd name="T54" fmla="*/ 61 w 82"/>
                  <a:gd name="T55" fmla="*/ 83 h 101"/>
                  <a:gd name="T56" fmla="*/ 59 w 82"/>
                  <a:gd name="T57" fmla="*/ 80 h 101"/>
                  <a:gd name="T58" fmla="*/ 56 w 82"/>
                  <a:gd name="T59" fmla="*/ 78 h 101"/>
                  <a:gd name="T60" fmla="*/ 59 w 82"/>
                  <a:gd name="T61" fmla="*/ 75 h 101"/>
                  <a:gd name="T62" fmla="*/ 61 w 82"/>
                  <a:gd name="T63" fmla="*/ 67 h 101"/>
                  <a:gd name="T64" fmla="*/ 62 w 82"/>
                  <a:gd name="T65" fmla="*/ 64 h 101"/>
                  <a:gd name="T66" fmla="*/ 65 w 82"/>
                  <a:gd name="T67" fmla="*/ 62 h 101"/>
                  <a:gd name="T68" fmla="*/ 65 w 82"/>
                  <a:gd name="T69" fmla="*/ 58 h 101"/>
                  <a:gd name="T70" fmla="*/ 67 w 82"/>
                  <a:gd name="T71" fmla="*/ 55 h 101"/>
                  <a:gd name="T72" fmla="*/ 71 w 82"/>
                  <a:gd name="T73" fmla="*/ 52 h 101"/>
                  <a:gd name="T74" fmla="*/ 72 w 82"/>
                  <a:gd name="T75" fmla="*/ 45 h 101"/>
                  <a:gd name="T76" fmla="*/ 72 w 82"/>
                  <a:gd name="T77" fmla="*/ 42 h 101"/>
                  <a:gd name="T78" fmla="*/ 74 w 82"/>
                  <a:gd name="T79" fmla="*/ 37 h 101"/>
                  <a:gd name="T80" fmla="*/ 79 w 82"/>
                  <a:gd name="T81" fmla="*/ 29 h 101"/>
                  <a:gd name="T82" fmla="*/ 82 w 82"/>
                  <a:gd name="T83" fmla="*/ 27 h 101"/>
                  <a:gd name="T84" fmla="*/ 79 w 82"/>
                  <a:gd name="T85" fmla="*/ 23 h 101"/>
                  <a:gd name="T86" fmla="*/ 76 w 82"/>
                  <a:gd name="T87" fmla="*/ 17 h 101"/>
                  <a:gd name="T88" fmla="*/ 76 w 82"/>
                  <a:gd name="T89" fmla="*/ 11 h 101"/>
                  <a:gd name="T90" fmla="*/ 75 w 82"/>
                  <a:gd name="T91" fmla="*/ 9 h 101"/>
                  <a:gd name="T92" fmla="*/ 74 w 82"/>
                  <a:gd name="T93" fmla="*/ 5 h 101"/>
                  <a:gd name="T94" fmla="*/ 68 w 82"/>
                  <a:gd name="T95" fmla="*/ 0 h 101"/>
                  <a:gd name="T96" fmla="*/ 64 w 82"/>
                  <a:gd name="T97" fmla="*/ 2 h 101"/>
                  <a:gd name="T98" fmla="*/ 60 w 82"/>
                  <a:gd name="T99" fmla="*/ 5 h 101"/>
                  <a:gd name="T100" fmla="*/ 56 w 82"/>
                  <a:gd name="T101" fmla="*/ 5 h 101"/>
                  <a:gd name="T102" fmla="*/ 46 w 82"/>
                  <a:gd name="T103" fmla="*/ 5 h 101"/>
                  <a:gd name="T104" fmla="*/ 17 w 82"/>
                  <a:gd name="T105" fmla="*/ 5 h 101"/>
                  <a:gd name="T106" fmla="*/ 16 w 82"/>
                  <a:gd name="T107" fmla="*/ 14 h 101"/>
                  <a:gd name="T108" fmla="*/ 13 w 82"/>
                  <a:gd name="T109" fmla="*/ 16 h 101"/>
                  <a:gd name="T110" fmla="*/ 11 w 82"/>
                  <a:gd name="T111" fmla="*/ 18 h 101"/>
                  <a:gd name="T112" fmla="*/ 11 w 82"/>
                  <a:gd name="T113" fmla="*/ 32 h 101"/>
                  <a:gd name="T114" fmla="*/ 11 w 82"/>
                  <a:gd name="T115" fmla="*/ 37 h 101"/>
                  <a:gd name="T116" fmla="*/ 6 w 82"/>
                  <a:gd name="T117" fmla="*/ 3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 h="101">
                    <a:moveTo>
                      <a:pt x="6" y="39"/>
                    </a:moveTo>
                    <a:cubicBezTo>
                      <a:pt x="6" y="39"/>
                      <a:pt x="6" y="40"/>
                      <a:pt x="6" y="41"/>
                    </a:cubicBezTo>
                    <a:cubicBezTo>
                      <a:pt x="5" y="42"/>
                      <a:pt x="4" y="42"/>
                      <a:pt x="4" y="43"/>
                    </a:cubicBezTo>
                    <a:cubicBezTo>
                      <a:pt x="4" y="45"/>
                      <a:pt x="2" y="47"/>
                      <a:pt x="2" y="49"/>
                    </a:cubicBezTo>
                    <a:cubicBezTo>
                      <a:pt x="2" y="50"/>
                      <a:pt x="3" y="51"/>
                      <a:pt x="2" y="51"/>
                    </a:cubicBezTo>
                    <a:cubicBezTo>
                      <a:pt x="2" y="52"/>
                      <a:pt x="0" y="53"/>
                      <a:pt x="1" y="53"/>
                    </a:cubicBezTo>
                    <a:cubicBezTo>
                      <a:pt x="4" y="53"/>
                      <a:pt x="3" y="57"/>
                      <a:pt x="4" y="58"/>
                    </a:cubicBezTo>
                    <a:cubicBezTo>
                      <a:pt x="4" y="59"/>
                      <a:pt x="5" y="59"/>
                      <a:pt x="6" y="60"/>
                    </a:cubicBezTo>
                    <a:cubicBezTo>
                      <a:pt x="6" y="61"/>
                      <a:pt x="6" y="62"/>
                      <a:pt x="6" y="63"/>
                    </a:cubicBezTo>
                    <a:cubicBezTo>
                      <a:pt x="7" y="65"/>
                      <a:pt x="9" y="66"/>
                      <a:pt x="9" y="68"/>
                    </a:cubicBezTo>
                    <a:cubicBezTo>
                      <a:pt x="9" y="69"/>
                      <a:pt x="8" y="74"/>
                      <a:pt x="9" y="74"/>
                    </a:cubicBezTo>
                    <a:cubicBezTo>
                      <a:pt x="12" y="74"/>
                      <a:pt x="13" y="75"/>
                      <a:pt x="15" y="76"/>
                    </a:cubicBezTo>
                    <a:cubicBezTo>
                      <a:pt x="17" y="77"/>
                      <a:pt x="16" y="80"/>
                      <a:pt x="18" y="81"/>
                    </a:cubicBezTo>
                    <a:cubicBezTo>
                      <a:pt x="19" y="82"/>
                      <a:pt x="22" y="82"/>
                      <a:pt x="22" y="84"/>
                    </a:cubicBezTo>
                    <a:cubicBezTo>
                      <a:pt x="22" y="86"/>
                      <a:pt x="25" y="87"/>
                      <a:pt x="26" y="88"/>
                    </a:cubicBezTo>
                    <a:cubicBezTo>
                      <a:pt x="26" y="89"/>
                      <a:pt x="26" y="90"/>
                      <a:pt x="26" y="91"/>
                    </a:cubicBezTo>
                    <a:cubicBezTo>
                      <a:pt x="27" y="91"/>
                      <a:pt x="28" y="92"/>
                      <a:pt x="28" y="92"/>
                    </a:cubicBezTo>
                    <a:cubicBezTo>
                      <a:pt x="29" y="93"/>
                      <a:pt x="30" y="95"/>
                      <a:pt x="32" y="96"/>
                    </a:cubicBezTo>
                    <a:cubicBezTo>
                      <a:pt x="33" y="97"/>
                      <a:pt x="33" y="93"/>
                      <a:pt x="35" y="95"/>
                    </a:cubicBezTo>
                    <a:cubicBezTo>
                      <a:pt x="37" y="96"/>
                      <a:pt x="37" y="94"/>
                      <a:pt x="39" y="94"/>
                    </a:cubicBezTo>
                    <a:cubicBezTo>
                      <a:pt x="41" y="95"/>
                      <a:pt x="42" y="98"/>
                      <a:pt x="44" y="100"/>
                    </a:cubicBezTo>
                    <a:cubicBezTo>
                      <a:pt x="46" y="95"/>
                      <a:pt x="49" y="101"/>
                      <a:pt x="51" y="100"/>
                    </a:cubicBezTo>
                    <a:cubicBezTo>
                      <a:pt x="52" y="99"/>
                      <a:pt x="53" y="98"/>
                      <a:pt x="55" y="98"/>
                    </a:cubicBezTo>
                    <a:cubicBezTo>
                      <a:pt x="56" y="98"/>
                      <a:pt x="58" y="98"/>
                      <a:pt x="59" y="97"/>
                    </a:cubicBezTo>
                    <a:cubicBezTo>
                      <a:pt x="61" y="93"/>
                      <a:pt x="65" y="91"/>
                      <a:pt x="69" y="94"/>
                    </a:cubicBezTo>
                    <a:cubicBezTo>
                      <a:pt x="69" y="93"/>
                      <a:pt x="69" y="92"/>
                      <a:pt x="69" y="91"/>
                    </a:cubicBezTo>
                    <a:cubicBezTo>
                      <a:pt x="69" y="90"/>
                      <a:pt x="66" y="90"/>
                      <a:pt x="66" y="90"/>
                    </a:cubicBezTo>
                    <a:cubicBezTo>
                      <a:pt x="64" y="88"/>
                      <a:pt x="63" y="85"/>
                      <a:pt x="61" y="83"/>
                    </a:cubicBezTo>
                    <a:cubicBezTo>
                      <a:pt x="60" y="82"/>
                      <a:pt x="60" y="81"/>
                      <a:pt x="59" y="80"/>
                    </a:cubicBezTo>
                    <a:cubicBezTo>
                      <a:pt x="58" y="79"/>
                      <a:pt x="57" y="79"/>
                      <a:pt x="56" y="78"/>
                    </a:cubicBezTo>
                    <a:cubicBezTo>
                      <a:pt x="53" y="75"/>
                      <a:pt x="59" y="75"/>
                      <a:pt x="59" y="75"/>
                    </a:cubicBezTo>
                    <a:cubicBezTo>
                      <a:pt x="61" y="74"/>
                      <a:pt x="60" y="69"/>
                      <a:pt x="61" y="67"/>
                    </a:cubicBezTo>
                    <a:cubicBezTo>
                      <a:pt x="61" y="66"/>
                      <a:pt x="61" y="64"/>
                      <a:pt x="62" y="64"/>
                    </a:cubicBezTo>
                    <a:cubicBezTo>
                      <a:pt x="63" y="63"/>
                      <a:pt x="65" y="63"/>
                      <a:pt x="65" y="62"/>
                    </a:cubicBezTo>
                    <a:cubicBezTo>
                      <a:pt x="65" y="61"/>
                      <a:pt x="65" y="60"/>
                      <a:pt x="65" y="58"/>
                    </a:cubicBezTo>
                    <a:cubicBezTo>
                      <a:pt x="65" y="57"/>
                      <a:pt x="66" y="56"/>
                      <a:pt x="67" y="55"/>
                    </a:cubicBezTo>
                    <a:cubicBezTo>
                      <a:pt x="68" y="53"/>
                      <a:pt x="70" y="54"/>
                      <a:pt x="71" y="52"/>
                    </a:cubicBezTo>
                    <a:cubicBezTo>
                      <a:pt x="71" y="50"/>
                      <a:pt x="72" y="48"/>
                      <a:pt x="72" y="45"/>
                    </a:cubicBezTo>
                    <a:cubicBezTo>
                      <a:pt x="72" y="44"/>
                      <a:pt x="72" y="43"/>
                      <a:pt x="72" y="42"/>
                    </a:cubicBezTo>
                    <a:cubicBezTo>
                      <a:pt x="72" y="40"/>
                      <a:pt x="74" y="38"/>
                      <a:pt x="74" y="37"/>
                    </a:cubicBezTo>
                    <a:cubicBezTo>
                      <a:pt x="74" y="33"/>
                      <a:pt x="75" y="30"/>
                      <a:pt x="79" y="29"/>
                    </a:cubicBezTo>
                    <a:cubicBezTo>
                      <a:pt x="80" y="29"/>
                      <a:pt x="81" y="29"/>
                      <a:pt x="82" y="27"/>
                    </a:cubicBezTo>
                    <a:cubicBezTo>
                      <a:pt x="82" y="26"/>
                      <a:pt x="80" y="24"/>
                      <a:pt x="79" y="23"/>
                    </a:cubicBezTo>
                    <a:cubicBezTo>
                      <a:pt x="77" y="21"/>
                      <a:pt x="76" y="19"/>
                      <a:pt x="76" y="17"/>
                    </a:cubicBezTo>
                    <a:cubicBezTo>
                      <a:pt x="76" y="16"/>
                      <a:pt x="75" y="11"/>
                      <a:pt x="76" y="11"/>
                    </a:cubicBezTo>
                    <a:cubicBezTo>
                      <a:pt x="77" y="10"/>
                      <a:pt x="76" y="10"/>
                      <a:pt x="75" y="9"/>
                    </a:cubicBezTo>
                    <a:cubicBezTo>
                      <a:pt x="74" y="8"/>
                      <a:pt x="74" y="7"/>
                      <a:pt x="74" y="5"/>
                    </a:cubicBezTo>
                    <a:cubicBezTo>
                      <a:pt x="72" y="3"/>
                      <a:pt x="69" y="2"/>
                      <a:pt x="68" y="0"/>
                    </a:cubicBezTo>
                    <a:cubicBezTo>
                      <a:pt x="67" y="0"/>
                      <a:pt x="65" y="1"/>
                      <a:pt x="64" y="2"/>
                    </a:cubicBezTo>
                    <a:cubicBezTo>
                      <a:pt x="63" y="5"/>
                      <a:pt x="61" y="3"/>
                      <a:pt x="60" y="5"/>
                    </a:cubicBezTo>
                    <a:cubicBezTo>
                      <a:pt x="59" y="9"/>
                      <a:pt x="58" y="5"/>
                      <a:pt x="56" y="5"/>
                    </a:cubicBezTo>
                    <a:cubicBezTo>
                      <a:pt x="52" y="5"/>
                      <a:pt x="49" y="5"/>
                      <a:pt x="46" y="5"/>
                    </a:cubicBezTo>
                    <a:cubicBezTo>
                      <a:pt x="37" y="5"/>
                      <a:pt x="27" y="5"/>
                      <a:pt x="17" y="5"/>
                    </a:cubicBezTo>
                    <a:cubicBezTo>
                      <a:pt x="15" y="5"/>
                      <a:pt x="16" y="12"/>
                      <a:pt x="16" y="14"/>
                    </a:cubicBezTo>
                    <a:cubicBezTo>
                      <a:pt x="16" y="16"/>
                      <a:pt x="15" y="16"/>
                      <a:pt x="13" y="16"/>
                    </a:cubicBezTo>
                    <a:cubicBezTo>
                      <a:pt x="10" y="16"/>
                      <a:pt x="11" y="16"/>
                      <a:pt x="11" y="18"/>
                    </a:cubicBezTo>
                    <a:cubicBezTo>
                      <a:pt x="11" y="23"/>
                      <a:pt x="11" y="27"/>
                      <a:pt x="11" y="32"/>
                    </a:cubicBezTo>
                    <a:cubicBezTo>
                      <a:pt x="11" y="34"/>
                      <a:pt x="11" y="36"/>
                      <a:pt x="11" y="37"/>
                    </a:cubicBezTo>
                    <a:cubicBezTo>
                      <a:pt x="11" y="39"/>
                      <a:pt x="7" y="38"/>
                      <a:pt x="6" y="39"/>
                    </a:cubicBezTo>
                    <a:close/>
                  </a:path>
                </a:pathLst>
              </a:custGeom>
              <a:solidFill>
                <a:schemeClr val="bg1">
                  <a:lumMod val="75000"/>
                </a:schemeClr>
              </a:solid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477" name="Freeform 745">
                <a:extLst>
                  <a:ext uri="{FF2B5EF4-FFF2-40B4-BE49-F238E27FC236}">
                    <a16:creationId xmlns:a16="http://schemas.microsoft.com/office/drawing/2014/main" id="{66A0E7C2-9859-C440-AFCC-7370EF327BD1}"/>
                  </a:ext>
                </a:extLst>
              </p:cNvPr>
              <p:cNvSpPr>
                <a:spLocks/>
              </p:cNvSpPr>
              <p:nvPr/>
            </p:nvSpPr>
            <p:spPr bwMode="auto">
              <a:xfrm>
                <a:off x="6679863" y="4091265"/>
                <a:ext cx="149721" cy="135387"/>
              </a:xfrm>
              <a:custGeom>
                <a:avLst/>
                <a:gdLst>
                  <a:gd name="T0" fmla="*/ 3 w 32"/>
                  <a:gd name="T1" fmla="*/ 19 h 29"/>
                  <a:gd name="T2" fmla="*/ 7 w 32"/>
                  <a:gd name="T3" fmla="*/ 20 h 29"/>
                  <a:gd name="T4" fmla="*/ 7 w 32"/>
                  <a:gd name="T5" fmla="*/ 17 h 29"/>
                  <a:gd name="T6" fmla="*/ 10 w 32"/>
                  <a:gd name="T7" fmla="*/ 19 h 29"/>
                  <a:gd name="T8" fmla="*/ 12 w 32"/>
                  <a:gd name="T9" fmla="*/ 18 h 29"/>
                  <a:gd name="T10" fmla="*/ 14 w 32"/>
                  <a:gd name="T11" fmla="*/ 18 h 29"/>
                  <a:gd name="T12" fmla="*/ 29 w 32"/>
                  <a:gd name="T13" fmla="*/ 29 h 29"/>
                  <a:gd name="T14" fmla="*/ 32 w 32"/>
                  <a:gd name="T15" fmla="*/ 27 h 29"/>
                  <a:gd name="T16" fmla="*/ 24 w 32"/>
                  <a:gd name="T17" fmla="*/ 19 h 29"/>
                  <a:gd name="T18" fmla="*/ 19 w 32"/>
                  <a:gd name="T19" fmla="*/ 16 h 29"/>
                  <a:gd name="T20" fmla="*/ 17 w 32"/>
                  <a:gd name="T21" fmla="*/ 14 h 29"/>
                  <a:gd name="T22" fmla="*/ 17 w 32"/>
                  <a:gd name="T23" fmla="*/ 16 h 29"/>
                  <a:gd name="T24" fmla="*/ 16 w 32"/>
                  <a:gd name="T25" fmla="*/ 14 h 29"/>
                  <a:gd name="T26" fmla="*/ 14 w 32"/>
                  <a:gd name="T27" fmla="*/ 9 h 29"/>
                  <a:gd name="T28" fmla="*/ 10 w 32"/>
                  <a:gd name="T29" fmla="*/ 0 h 29"/>
                  <a:gd name="T30" fmla="*/ 2 w 32"/>
                  <a:gd name="T31" fmla="*/ 7 h 29"/>
                  <a:gd name="T32" fmla="*/ 1 w 32"/>
                  <a:gd name="T33" fmla="*/ 13 h 29"/>
                  <a:gd name="T34" fmla="*/ 0 w 32"/>
                  <a:gd name="T35" fmla="*/ 20 h 29"/>
                  <a:gd name="T36" fmla="*/ 3 w 32"/>
                  <a:gd name="T37" fmla="*/ 1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 h="29">
                    <a:moveTo>
                      <a:pt x="3" y="19"/>
                    </a:moveTo>
                    <a:cubicBezTo>
                      <a:pt x="4" y="19"/>
                      <a:pt x="6" y="21"/>
                      <a:pt x="7" y="20"/>
                    </a:cubicBezTo>
                    <a:cubicBezTo>
                      <a:pt x="7" y="19"/>
                      <a:pt x="6" y="17"/>
                      <a:pt x="7" y="17"/>
                    </a:cubicBezTo>
                    <a:cubicBezTo>
                      <a:pt x="9" y="17"/>
                      <a:pt x="9" y="19"/>
                      <a:pt x="10" y="19"/>
                    </a:cubicBezTo>
                    <a:cubicBezTo>
                      <a:pt x="11" y="19"/>
                      <a:pt x="12" y="18"/>
                      <a:pt x="12" y="18"/>
                    </a:cubicBezTo>
                    <a:cubicBezTo>
                      <a:pt x="13" y="17"/>
                      <a:pt x="14" y="18"/>
                      <a:pt x="14" y="18"/>
                    </a:cubicBezTo>
                    <a:cubicBezTo>
                      <a:pt x="22" y="18"/>
                      <a:pt x="25" y="24"/>
                      <a:pt x="29" y="29"/>
                    </a:cubicBezTo>
                    <a:cubicBezTo>
                      <a:pt x="30" y="29"/>
                      <a:pt x="31" y="28"/>
                      <a:pt x="32" y="27"/>
                    </a:cubicBezTo>
                    <a:cubicBezTo>
                      <a:pt x="29" y="25"/>
                      <a:pt x="26" y="22"/>
                      <a:pt x="24" y="19"/>
                    </a:cubicBezTo>
                    <a:cubicBezTo>
                      <a:pt x="23" y="17"/>
                      <a:pt x="21" y="17"/>
                      <a:pt x="19" y="16"/>
                    </a:cubicBezTo>
                    <a:cubicBezTo>
                      <a:pt x="18" y="16"/>
                      <a:pt x="18" y="14"/>
                      <a:pt x="17" y="14"/>
                    </a:cubicBezTo>
                    <a:cubicBezTo>
                      <a:pt x="16" y="14"/>
                      <a:pt x="17" y="15"/>
                      <a:pt x="17" y="16"/>
                    </a:cubicBezTo>
                    <a:cubicBezTo>
                      <a:pt x="17" y="16"/>
                      <a:pt x="16" y="14"/>
                      <a:pt x="16" y="14"/>
                    </a:cubicBezTo>
                    <a:cubicBezTo>
                      <a:pt x="15" y="12"/>
                      <a:pt x="14" y="11"/>
                      <a:pt x="14" y="9"/>
                    </a:cubicBezTo>
                    <a:cubicBezTo>
                      <a:pt x="13" y="6"/>
                      <a:pt x="13" y="3"/>
                      <a:pt x="10" y="0"/>
                    </a:cubicBezTo>
                    <a:cubicBezTo>
                      <a:pt x="9" y="4"/>
                      <a:pt x="4" y="4"/>
                      <a:pt x="2" y="7"/>
                    </a:cubicBezTo>
                    <a:cubicBezTo>
                      <a:pt x="1" y="9"/>
                      <a:pt x="2" y="11"/>
                      <a:pt x="1" y="13"/>
                    </a:cubicBezTo>
                    <a:cubicBezTo>
                      <a:pt x="0" y="15"/>
                      <a:pt x="0" y="17"/>
                      <a:pt x="0" y="20"/>
                    </a:cubicBezTo>
                    <a:cubicBezTo>
                      <a:pt x="1" y="19"/>
                      <a:pt x="2" y="19"/>
                      <a:pt x="3" y="19"/>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478" name="Freeform 746">
                <a:extLst>
                  <a:ext uri="{FF2B5EF4-FFF2-40B4-BE49-F238E27FC236}">
                    <a16:creationId xmlns:a16="http://schemas.microsoft.com/office/drawing/2014/main" id="{259A1222-A096-2444-9336-7C0EB6570F89}"/>
                  </a:ext>
                </a:extLst>
              </p:cNvPr>
              <p:cNvSpPr>
                <a:spLocks/>
              </p:cNvSpPr>
              <p:nvPr/>
            </p:nvSpPr>
            <p:spPr bwMode="auto">
              <a:xfrm>
                <a:off x="6601816" y="4156570"/>
                <a:ext cx="345631" cy="286699"/>
              </a:xfrm>
              <a:custGeom>
                <a:avLst/>
                <a:gdLst>
                  <a:gd name="T0" fmla="*/ 70 w 74"/>
                  <a:gd name="T1" fmla="*/ 38 h 61"/>
                  <a:gd name="T2" fmla="*/ 57 w 74"/>
                  <a:gd name="T3" fmla="*/ 33 h 61"/>
                  <a:gd name="T4" fmla="*/ 51 w 74"/>
                  <a:gd name="T5" fmla="*/ 29 h 61"/>
                  <a:gd name="T6" fmla="*/ 48 w 74"/>
                  <a:gd name="T7" fmla="*/ 24 h 61"/>
                  <a:gd name="T8" fmla="*/ 51 w 74"/>
                  <a:gd name="T9" fmla="*/ 20 h 61"/>
                  <a:gd name="T10" fmla="*/ 45 w 74"/>
                  <a:gd name="T11" fmla="*/ 23 h 61"/>
                  <a:gd name="T12" fmla="*/ 44 w 74"/>
                  <a:gd name="T13" fmla="*/ 18 h 61"/>
                  <a:gd name="T14" fmla="*/ 44 w 74"/>
                  <a:gd name="T15" fmla="*/ 12 h 61"/>
                  <a:gd name="T16" fmla="*/ 37 w 74"/>
                  <a:gd name="T17" fmla="*/ 5 h 61"/>
                  <a:gd name="T18" fmla="*/ 28 w 74"/>
                  <a:gd name="T19" fmla="*/ 4 h 61"/>
                  <a:gd name="T20" fmla="*/ 24 w 74"/>
                  <a:gd name="T21" fmla="*/ 5 h 61"/>
                  <a:gd name="T22" fmla="*/ 21 w 74"/>
                  <a:gd name="T23" fmla="*/ 5 h 61"/>
                  <a:gd name="T24" fmla="*/ 18 w 74"/>
                  <a:gd name="T25" fmla="*/ 5 h 61"/>
                  <a:gd name="T26" fmla="*/ 17 w 74"/>
                  <a:gd name="T27" fmla="*/ 8 h 61"/>
                  <a:gd name="T28" fmla="*/ 15 w 74"/>
                  <a:gd name="T29" fmla="*/ 13 h 61"/>
                  <a:gd name="T30" fmla="*/ 12 w 74"/>
                  <a:gd name="T31" fmla="*/ 14 h 61"/>
                  <a:gd name="T32" fmla="*/ 10 w 74"/>
                  <a:gd name="T33" fmla="*/ 18 h 61"/>
                  <a:gd name="T34" fmla="*/ 10 w 74"/>
                  <a:gd name="T35" fmla="*/ 23 h 61"/>
                  <a:gd name="T36" fmla="*/ 5 w 74"/>
                  <a:gd name="T37" fmla="*/ 34 h 61"/>
                  <a:gd name="T38" fmla="*/ 1 w 74"/>
                  <a:gd name="T39" fmla="*/ 35 h 61"/>
                  <a:gd name="T40" fmla="*/ 2 w 74"/>
                  <a:gd name="T41" fmla="*/ 38 h 61"/>
                  <a:gd name="T42" fmla="*/ 9 w 74"/>
                  <a:gd name="T43" fmla="*/ 47 h 61"/>
                  <a:gd name="T44" fmla="*/ 13 w 74"/>
                  <a:gd name="T45" fmla="*/ 50 h 61"/>
                  <a:gd name="T46" fmla="*/ 14 w 74"/>
                  <a:gd name="T47" fmla="*/ 54 h 61"/>
                  <a:gd name="T48" fmla="*/ 20 w 74"/>
                  <a:gd name="T49" fmla="*/ 55 h 61"/>
                  <a:gd name="T50" fmla="*/ 25 w 74"/>
                  <a:gd name="T51" fmla="*/ 59 h 61"/>
                  <a:gd name="T52" fmla="*/ 33 w 74"/>
                  <a:gd name="T53" fmla="*/ 60 h 61"/>
                  <a:gd name="T54" fmla="*/ 39 w 74"/>
                  <a:gd name="T55" fmla="*/ 57 h 61"/>
                  <a:gd name="T56" fmla="*/ 47 w 74"/>
                  <a:gd name="T57" fmla="*/ 56 h 61"/>
                  <a:gd name="T58" fmla="*/ 54 w 74"/>
                  <a:gd name="T59" fmla="*/ 53 h 61"/>
                  <a:gd name="T60" fmla="*/ 59 w 74"/>
                  <a:gd name="T61" fmla="*/ 53 h 61"/>
                  <a:gd name="T62" fmla="*/ 74 w 74"/>
                  <a:gd name="T63" fmla="*/ 38 h 61"/>
                  <a:gd name="T64" fmla="*/ 70 w 74"/>
                  <a:gd name="T65" fmla="*/ 3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4" h="61">
                    <a:moveTo>
                      <a:pt x="70" y="38"/>
                    </a:moveTo>
                    <a:cubicBezTo>
                      <a:pt x="65" y="36"/>
                      <a:pt x="61" y="35"/>
                      <a:pt x="57" y="33"/>
                    </a:cubicBezTo>
                    <a:cubicBezTo>
                      <a:pt x="54" y="32"/>
                      <a:pt x="53" y="31"/>
                      <a:pt x="51" y="29"/>
                    </a:cubicBezTo>
                    <a:cubicBezTo>
                      <a:pt x="50" y="28"/>
                      <a:pt x="49" y="26"/>
                      <a:pt x="48" y="24"/>
                    </a:cubicBezTo>
                    <a:cubicBezTo>
                      <a:pt x="48" y="23"/>
                      <a:pt x="51" y="21"/>
                      <a:pt x="51" y="20"/>
                    </a:cubicBezTo>
                    <a:cubicBezTo>
                      <a:pt x="49" y="21"/>
                      <a:pt x="47" y="22"/>
                      <a:pt x="45" y="23"/>
                    </a:cubicBezTo>
                    <a:cubicBezTo>
                      <a:pt x="43" y="23"/>
                      <a:pt x="43" y="19"/>
                      <a:pt x="44" y="18"/>
                    </a:cubicBezTo>
                    <a:cubicBezTo>
                      <a:pt x="47" y="15"/>
                      <a:pt x="46" y="15"/>
                      <a:pt x="44" y="12"/>
                    </a:cubicBezTo>
                    <a:cubicBezTo>
                      <a:pt x="42" y="10"/>
                      <a:pt x="40" y="6"/>
                      <a:pt x="37" y="5"/>
                    </a:cubicBezTo>
                    <a:cubicBezTo>
                      <a:pt x="35" y="5"/>
                      <a:pt x="30" y="3"/>
                      <a:pt x="28" y="4"/>
                    </a:cubicBezTo>
                    <a:cubicBezTo>
                      <a:pt x="26" y="7"/>
                      <a:pt x="24" y="0"/>
                      <a:pt x="24" y="5"/>
                    </a:cubicBezTo>
                    <a:cubicBezTo>
                      <a:pt x="24" y="7"/>
                      <a:pt x="22" y="6"/>
                      <a:pt x="21" y="5"/>
                    </a:cubicBezTo>
                    <a:cubicBezTo>
                      <a:pt x="20" y="5"/>
                      <a:pt x="19" y="5"/>
                      <a:pt x="18" y="5"/>
                    </a:cubicBezTo>
                    <a:cubicBezTo>
                      <a:pt x="16" y="6"/>
                      <a:pt x="17" y="6"/>
                      <a:pt x="17" y="8"/>
                    </a:cubicBezTo>
                    <a:cubicBezTo>
                      <a:pt x="17" y="9"/>
                      <a:pt x="16" y="12"/>
                      <a:pt x="15" y="13"/>
                    </a:cubicBezTo>
                    <a:cubicBezTo>
                      <a:pt x="15" y="14"/>
                      <a:pt x="12" y="13"/>
                      <a:pt x="12" y="14"/>
                    </a:cubicBezTo>
                    <a:cubicBezTo>
                      <a:pt x="12" y="16"/>
                      <a:pt x="10" y="17"/>
                      <a:pt x="10" y="18"/>
                    </a:cubicBezTo>
                    <a:cubicBezTo>
                      <a:pt x="10" y="19"/>
                      <a:pt x="11" y="22"/>
                      <a:pt x="10" y="23"/>
                    </a:cubicBezTo>
                    <a:cubicBezTo>
                      <a:pt x="4" y="24"/>
                      <a:pt x="6" y="30"/>
                      <a:pt x="5" y="34"/>
                    </a:cubicBezTo>
                    <a:cubicBezTo>
                      <a:pt x="4" y="35"/>
                      <a:pt x="3" y="35"/>
                      <a:pt x="1" y="35"/>
                    </a:cubicBezTo>
                    <a:cubicBezTo>
                      <a:pt x="0" y="36"/>
                      <a:pt x="0" y="38"/>
                      <a:pt x="2" y="38"/>
                    </a:cubicBezTo>
                    <a:cubicBezTo>
                      <a:pt x="5" y="39"/>
                      <a:pt x="8" y="45"/>
                      <a:pt x="9" y="47"/>
                    </a:cubicBezTo>
                    <a:cubicBezTo>
                      <a:pt x="10" y="49"/>
                      <a:pt x="11" y="49"/>
                      <a:pt x="13" y="50"/>
                    </a:cubicBezTo>
                    <a:cubicBezTo>
                      <a:pt x="14" y="51"/>
                      <a:pt x="13" y="53"/>
                      <a:pt x="14" y="54"/>
                    </a:cubicBezTo>
                    <a:cubicBezTo>
                      <a:pt x="16" y="56"/>
                      <a:pt x="18" y="54"/>
                      <a:pt x="20" y="55"/>
                    </a:cubicBezTo>
                    <a:cubicBezTo>
                      <a:pt x="21" y="56"/>
                      <a:pt x="23" y="58"/>
                      <a:pt x="25" y="59"/>
                    </a:cubicBezTo>
                    <a:cubicBezTo>
                      <a:pt x="27" y="59"/>
                      <a:pt x="31" y="61"/>
                      <a:pt x="33" y="60"/>
                    </a:cubicBezTo>
                    <a:cubicBezTo>
                      <a:pt x="35" y="58"/>
                      <a:pt x="36" y="56"/>
                      <a:pt x="39" y="57"/>
                    </a:cubicBezTo>
                    <a:cubicBezTo>
                      <a:pt x="42" y="58"/>
                      <a:pt x="45" y="57"/>
                      <a:pt x="47" y="56"/>
                    </a:cubicBezTo>
                    <a:cubicBezTo>
                      <a:pt x="49" y="54"/>
                      <a:pt x="51" y="53"/>
                      <a:pt x="54" y="53"/>
                    </a:cubicBezTo>
                    <a:cubicBezTo>
                      <a:pt x="55" y="53"/>
                      <a:pt x="59" y="53"/>
                      <a:pt x="59" y="53"/>
                    </a:cubicBezTo>
                    <a:cubicBezTo>
                      <a:pt x="64" y="48"/>
                      <a:pt x="69" y="43"/>
                      <a:pt x="74" y="38"/>
                    </a:cubicBezTo>
                    <a:cubicBezTo>
                      <a:pt x="73" y="38"/>
                      <a:pt x="71" y="38"/>
                      <a:pt x="70" y="38"/>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479" name="Freeform 747">
                <a:extLst>
                  <a:ext uri="{FF2B5EF4-FFF2-40B4-BE49-F238E27FC236}">
                    <a16:creationId xmlns:a16="http://schemas.microsoft.com/office/drawing/2014/main" id="{19BF75E8-5505-8349-A90A-C8E6167A7730}"/>
                  </a:ext>
                </a:extLst>
              </p:cNvPr>
              <p:cNvSpPr>
                <a:spLocks/>
              </p:cNvSpPr>
              <p:nvPr/>
            </p:nvSpPr>
            <p:spPr bwMode="auto">
              <a:xfrm>
                <a:off x="6619337" y="4240986"/>
                <a:ext cx="406157" cy="388636"/>
              </a:xfrm>
              <a:custGeom>
                <a:avLst/>
                <a:gdLst>
                  <a:gd name="T0" fmla="*/ 86 w 87"/>
                  <a:gd name="T1" fmla="*/ 1 h 83"/>
                  <a:gd name="T2" fmla="*/ 83 w 87"/>
                  <a:gd name="T3" fmla="*/ 0 h 83"/>
                  <a:gd name="T4" fmla="*/ 79 w 87"/>
                  <a:gd name="T5" fmla="*/ 3 h 83"/>
                  <a:gd name="T6" fmla="*/ 71 w 87"/>
                  <a:gd name="T7" fmla="*/ 3 h 83"/>
                  <a:gd name="T8" fmla="*/ 69 w 87"/>
                  <a:gd name="T9" fmla="*/ 4 h 83"/>
                  <a:gd name="T10" fmla="*/ 68 w 87"/>
                  <a:gd name="T11" fmla="*/ 3 h 83"/>
                  <a:gd name="T12" fmla="*/ 63 w 87"/>
                  <a:gd name="T13" fmla="*/ 6 h 83"/>
                  <a:gd name="T14" fmla="*/ 58 w 87"/>
                  <a:gd name="T15" fmla="*/ 5 h 83"/>
                  <a:gd name="T16" fmla="*/ 53 w 87"/>
                  <a:gd name="T17" fmla="*/ 7 h 83"/>
                  <a:gd name="T18" fmla="*/ 47 w 87"/>
                  <a:gd name="T19" fmla="*/ 2 h 83"/>
                  <a:gd name="T20" fmla="*/ 44 w 87"/>
                  <a:gd name="T21" fmla="*/ 6 h 83"/>
                  <a:gd name="T22" fmla="*/ 48 w 87"/>
                  <a:gd name="T23" fmla="*/ 12 h 83"/>
                  <a:gd name="T24" fmla="*/ 56 w 87"/>
                  <a:gd name="T25" fmla="*/ 16 h 83"/>
                  <a:gd name="T26" fmla="*/ 70 w 87"/>
                  <a:gd name="T27" fmla="*/ 20 h 83"/>
                  <a:gd name="T28" fmla="*/ 63 w 87"/>
                  <a:gd name="T29" fmla="*/ 27 h 83"/>
                  <a:gd name="T30" fmla="*/ 58 w 87"/>
                  <a:gd name="T31" fmla="*/ 33 h 83"/>
                  <a:gd name="T32" fmla="*/ 55 w 87"/>
                  <a:gd name="T33" fmla="*/ 35 h 83"/>
                  <a:gd name="T34" fmla="*/ 48 w 87"/>
                  <a:gd name="T35" fmla="*/ 35 h 83"/>
                  <a:gd name="T36" fmla="*/ 42 w 87"/>
                  <a:gd name="T37" fmla="*/ 38 h 83"/>
                  <a:gd name="T38" fmla="*/ 36 w 87"/>
                  <a:gd name="T39" fmla="*/ 39 h 83"/>
                  <a:gd name="T40" fmla="*/ 32 w 87"/>
                  <a:gd name="T41" fmla="*/ 39 h 83"/>
                  <a:gd name="T42" fmla="*/ 26 w 87"/>
                  <a:gd name="T43" fmla="*/ 42 h 83"/>
                  <a:gd name="T44" fmla="*/ 21 w 87"/>
                  <a:gd name="T45" fmla="*/ 41 h 83"/>
                  <a:gd name="T46" fmla="*/ 16 w 87"/>
                  <a:gd name="T47" fmla="*/ 37 h 83"/>
                  <a:gd name="T48" fmla="*/ 11 w 87"/>
                  <a:gd name="T49" fmla="*/ 37 h 83"/>
                  <a:gd name="T50" fmla="*/ 7 w 87"/>
                  <a:gd name="T51" fmla="*/ 34 h 83"/>
                  <a:gd name="T52" fmla="*/ 0 w 87"/>
                  <a:gd name="T53" fmla="*/ 39 h 83"/>
                  <a:gd name="T54" fmla="*/ 3 w 87"/>
                  <a:gd name="T55" fmla="*/ 41 h 83"/>
                  <a:gd name="T56" fmla="*/ 4 w 87"/>
                  <a:gd name="T57" fmla="*/ 45 h 83"/>
                  <a:gd name="T58" fmla="*/ 3 w 87"/>
                  <a:gd name="T59" fmla="*/ 54 h 83"/>
                  <a:gd name="T60" fmla="*/ 0 w 87"/>
                  <a:gd name="T61" fmla="*/ 58 h 83"/>
                  <a:gd name="T62" fmla="*/ 3 w 87"/>
                  <a:gd name="T63" fmla="*/ 60 h 83"/>
                  <a:gd name="T64" fmla="*/ 1 w 87"/>
                  <a:gd name="T65" fmla="*/ 65 h 83"/>
                  <a:gd name="T66" fmla="*/ 4 w 87"/>
                  <a:gd name="T67" fmla="*/ 66 h 83"/>
                  <a:gd name="T68" fmla="*/ 15 w 87"/>
                  <a:gd name="T69" fmla="*/ 73 h 83"/>
                  <a:gd name="T70" fmla="*/ 19 w 87"/>
                  <a:gd name="T71" fmla="*/ 77 h 83"/>
                  <a:gd name="T72" fmla="*/ 26 w 87"/>
                  <a:gd name="T73" fmla="*/ 83 h 83"/>
                  <a:gd name="T74" fmla="*/ 30 w 87"/>
                  <a:gd name="T75" fmla="*/ 76 h 83"/>
                  <a:gd name="T76" fmla="*/ 33 w 87"/>
                  <a:gd name="T77" fmla="*/ 72 h 83"/>
                  <a:gd name="T78" fmla="*/ 35 w 87"/>
                  <a:gd name="T79" fmla="*/ 69 h 83"/>
                  <a:gd name="T80" fmla="*/ 40 w 87"/>
                  <a:gd name="T81" fmla="*/ 65 h 83"/>
                  <a:gd name="T82" fmla="*/ 59 w 87"/>
                  <a:gd name="T83" fmla="*/ 48 h 83"/>
                  <a:gd name="T84" fmla="*/ 77 w 87"/>
                  <a:gd name="T85" fmla="*/ 24 h 83"/>
                  <a:gd name="T86" fmla="*/ 84 w 87"/>
                  <a:gd name="T87" fmla="*/ 14 h 83"/>
                  <a:gd name="T88" fmla="*/ 86 w 87"/>
                  <a:gd name="T89" fmla="*/ 7 h 83"/>
                  <a:gd name="T90" fmla="*/ 86 w 87"/>
                  <a:gd name="T91" fmla="*/ 1 h 83"/>
                  <a:gd name="T92" fmla="*/ 86 w 87"/>
                  <a:gd name="T93" fmla="*/ 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7" h="83">
                    <a:moveTo>
                      <a:pt x="86" y="1"/>
                    </a:moveTo>
                    <a:cubicBezTo>
                      <a:pt x="87" y="0"/>
                      <a:pt x="84" y="0"/>
                      <a:pt x="83" y="0"/>
                    </a:cubicBezTo>
                    <a:cubicBezTo>
                      <a:pt x="82" y="1"/>
                      <a:pt x="81" y="2"/>
                      <a:pt x="79" y="3"/>
                    </a:cubicBezTo>
                    <a:cubicBezTo>
                      <a:pt x="77" y="3"/>
                      <a:pt x="74" y="3"/>
                      <a:pt x="71" y="3"/>
                    </a:cubicBezTo>
                    <a:cubicBezTo>
                      <a:pt x="71" y="4"/>
                      <a:pt x="70" y="4"/>
                      <a:pt x="69" y="4"/>
                    </a:cubicBezTo>
                    <a:cubicBezTo>
                      <a:pt x="68" y="4"/>
                      <a:pt x="68" y="3"/>
                      <a:pt x="68" y="3"/>
                    </a:cubicBezTo>
                    <a:cubicBezTo>
                      <a:pt x="66" y="4"/>
                      <a:pt x="65" y="6"/>
                      <a:pt x="63" y="6"/>
                    </a:cubicBezTo>
                    <a:cubicBezTo>
                      <a:pt x="61" y="6"/>
                      <a:pt x="61" y="5"/>
                      <a:pt x="58" y="5"/>
                    </a:cubicBezTo>
                    <a:cubicBezTo>
                      <a:pt x="57" y="6"/>
                      <a:pt x="55" y="8"/>
                      <a:pt x="53" y="7"/>
                    </a:cubicBezTo>
                    <a:cubicBezTo>
                      <a:pt x="50" y="6"/>
                      <a:pt x="49" y="5"/>
                      <a:pt x="47" y="2"/>
                    </a:cubicBezTo>
                    <a:cubicBezTo>
                      <a:pt x="47" y="3"/>
                      <a:pt x="44" y="5"/>
                      <a:pt x="44" y="6"/>
                    </a:cubicBezTo>
                    <a:cubicBezTo>
                      <a:pt x="45" y="8"/>
                      <a:pt x="46" y="10"/>
                      <a:pt x="48" y="12"/>
                    </a:cubicBezTo>
                    <a:cubicBezTo>
                      <a:pt x="50" y="14"/>
                      <a:pt x="53" y="15"/>
                      <a:pt x="56" y="16"/>
                    </a:cubicBezTo>
                    <a:cubicBezTo>
                      <a:pt x="61" y="18"/>
                      <a:pt x="65" y="20"/>
                      <a:pt x="70" y="20"/>
                    </a:cubicBezTo>
                    <a:cubicBezTo>
                      <a:pt x="68" y="22"/>
                      <a:pt x="65" y="25"/>
                      <a:pt x="63" y="27"/>
                    </a:cubicBezTo>
                    <a:cubicBezTo>
                      <a:pt x="61" y="29"/>
                      <a:pt x="59" y="31"/>
                      <a:pt x="58" y="33"/>
                    </a:cubicBezTo>
                    <a:cubicBezTo>
                      <a:pt x="57" y="33"/>
                      <a:pt x="56" y="35"/>
                      <a:pt x="55" y="35"/>
                    </a:cubicBezTo>
                    <a:cubicBezTo>
                      <a:pt x="53" y="36"/>
                      <a:pt x="50" y="34"/>
                      <a:pt x="48" y="35"/>
                    </a:cubicBezTo>
                    <a:cubicBezTo>
                      <a:pt x="46" y="35"/>
                      <a:pt x="44" y="37"/>
                      <a:pt x="42" y="38"/>
                    </a:cubicBezTo>
                    <a:cubicBezTo>
                      <a:pt x="40" y="39"/>
                      <a:pt x="38" y="40"/>
                      <a:pt x="36" y="39"/>
                    </a:cubicBezTo>
                    <a:cubicBezTo>
                      <a:pt x="35" y="39"/>
                      <a:pt x="33" y="38"/>
                      <a:pt x="32" y="39"/>
                    </a:cubicBezTo>
                    <a:cubicBezTo>
                      <a:pt x="29" y="41"/>
                      <a:pt x="29" y="43"/>
                      <a:pt x="26" y="42"/>
                    </a:cubicBezTo>
                    <a:cubicBezTo>
                      <a:pt x="24" y="41"/>
                      <a:pt x="22" y="41"/>
                      <a:pt x="21" y="41"/>
                    </a:cubicBezTo>
                    <a:cubicBezTo>
                      <a:pt x="19" y="40"/>
                      <a:pt x="17" y="38"/>
                      <a:pt x="16" y="37"/>
                    </a:cubicBezTo>
                    <a:cubicBezTo>
                      <a:pt x="15" y="37"/>
                      <a:pt x="12" y="38"/>
                      <a:pt x="11" y="37"/>
                    </a:cubicBezTo>
                    <a:cubicBezTo>
                      <a:pt x="10" y="36"/>
                      <a:pt x="8" y="34"/>
                      <a:pt x="7" y="34"/>
                    </a:cubicBezTo>
                    <a:cubicBezTo>
                      <a:pt x="3" y="35"/>
                      <a:pt x="2" y="36"/>
                      <a:pt x="0" y="39"/>
                    </a:cubicBezTo>
                    <a:cubicBezTo>
                      <a:pt x="0" y="40"/>
                      <a:pt x="3" y="40"/>
                      <a:pt x="3" y="41"/>
                    </a:cubicBezTo>
                    <a:cubicBezTo>
                      <a:pt x="3" y="43"/>
                      <a:pt x="3" y="44"/>
                      <a:pt x="4" y="45"/>
                    </a:cubicBezTo>
                    <a:cubicBezTo>
                      <a:pt x="6" y="47"/>
                      <a:pt x="5" y="52"/>
                      <a:pt x="3" y="54"/>
                    </a:cubicBezTo>
                    <a:cubicBezTo>
                      <a:pt x="2" y="55"/>
                      <a:pt x="1" y="56"/>
                      <a:pt x="0" y="58"/>
                    </a:cubicBezTo>
                    <a:cubicBezTo>
                      <a:pt x="0" y="61"/>
                      <a:pt x="2" y="59"/>
                      <a:pt x="3" y="60"/>
                    </a:cubicBezTo>
                    <a:cubicBezTo>
                      <a:pt x="3" y="60"/>
                      <a:pt x="0" y="64"/>
                      <a:pt x="1" y="65"/>
                    </a:cubicBezTo>
                    <a:cubicBezTo>
                      <a:pt x="2" y="65"/>
                      <a:pt x="3" y="66"/>
                      <a:pt x="4" y="66"/>
                    </a:cubicBezTo>
                    <a:cubicBezTo>
                      <a:pt x="8" y="69"/>
                      <a:pt x="12" y="71"/>
                      <a:pt x="15" y="73"/>
                    </a:cubicBezTo>
                    <a:cubicBezTo>
                      <a:pt x="18" y="74"/>
                      <a:pt x="19" y="74"/>
                      <a:pt x="19" y="77"/>
                    </a:cubicBezTo>
                    <a:cubicBezTo>
                      <a:pt x="19" y="79"/>
                      <a:pt x="25" y="82"/>
                      <a:pt x="26" y="83"/>
                    </a:cubicBezTo>
                    <a:cubicBezTo>
                      <a:pt x="28" y="80"/>
                      <a:pt x="29" y="78"/>
                      <a:pt x="30" y="76"/>
                    </a:cubicBezTo>
                    <a:cubicBezTo>
                      <a:pt x="30" y="74"/>
                      <a:pt x="31" y="72"/>
                      <a:pt x="33" y="72"/>
                    </a:cubicBezTo>
                    <a:cubicBezTo>
                      <a:pt x="34" y="71"/>
                      <a:pt x="34" y="70"/>
                      <a:pt x="35" y="69"/>
                    </a:cubicBezTo>
                    <a:cubicBezTo>
                      <a:pt x="37" y="68"/>
                      <a:pt x="38" y="67"/>
                      <a:pt x="40" y="65"/>
                    </a:cubicBezTo>
                    <a:cubicBezTo>
                      <a:pt x="45" y="57"/>
                      <a:pt x="52" y="53"/>
                      <a:pt x="59" y="48"/>
                    </a:cubicBezTo>
                    <a:cubicBezTo>
                      <a:pt x="68" y="42"/>
                      <a:pt x="73" y="33"/>
                      <a:pt x="77" y="24"/>
                    </a:cubicBezTo>
                    <a:cubicBezTo>
                      <a:pt x="79" y="20"/>
                      <a:pt x="82" y="18"/>
                      <a:pt x="84" y="14"/>
                    </a:cubicBezTo>
                    <a:cubicBezTo>
                      <a:pt x="85" y="12"/>
                      <a:pt x="85" y="9"/>
                      <a:pt x="86" y="7"/>
                    </a:cubicBezTo>
                    <a:cubicBezTo>
                      <a:pt x="86" y="6"/>
                      <a:pt x="85" y="2"/>
                      <a:pt x="86" y="1"/>
                    </a:cubicBezTo>
                    <a:cubicBezTo>
                      <a:pt x="86" y="1"/>
                      <a:pt x="86" y="1"/>
                      <a:pt x="86" y="1"/>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480" name="Freeform 748">
                <a:extLst>
                  <a:ext uri="{FF2B5EF4-FFF2-40B4-BE49-F238E27FC236}">
                    <a16:creationId xmlns:a16="http://schemas.microsoft.com/office/drawing/2014/main" id="{23910175-A045-034B-A924-52143F3D0072}"/>
                  </a:ext>
                </a:extLst>
              </p:cNvPr>
              <p:cNvSpPr>
                <a:spLocks/>
              </p:cNvSpPr>
              <p:nvPr/>
            </p:nvSpPr>
            <p:spPr bwMode="auto">
              <a:xfrm>
                <a:off x="6802507" y="4218687"/>
                <a:ext cx="41412" cy="50968"/>
              </a:xfrm>
              <a:custGeom>
                <a:avLst/>
                <a:gdLst>
                  <a:gd name="T0" fmla="*/ 3 w 9"/>
                  <a:gd name="T1" fmla="*/ 2 h 11"/>
                  <a:gd name="T2" fmla="*/ 1 w 9"/>
                  <a:gd name="T3" fmla="*/ 5 h 11"/>
                  <a:gd name="T4" fmla="*/ 0 w 9"/>
                  <a:gd name="T5" fmla="*/ 10 h 11"/>
                  <a:gd name="T6" fmla="*/ 8 w 9"/>
                  <a:gd name="T7" fmla="*/ 7 h 11"/>
                  <a:gd name="T8" fmla="*/ 4 w 9"/>
                  <a:gd name="T9" fmla="*/ 6 h 11"/>
                  <a:gd name="T10" fmla="*/ 8 w 9"/>
                  <a:gd name="T11" fmla="*/ 3 h 11"/>
                  <a:gd name="T12" fmla="*/ 3 w 9"/>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9" h="11">
                    <a:moveTo>
                      <a:pt x="3" y="2"/>
                    </a:moveTo>
                    <a:cubicBezTo>
                      <a:pt x="2" y="3"/>
                      <a:pt x="1" y="4"/>
                      <a:pt x="1" y="5"/>
                    </a:cubicBezTo>
                    <a:cubicBezTo>
                      <a:pt x="0" y="5"/>
                      <a:pt x="0" y="9"/>
                      <a:pt x="0" y="10"/>
                    </a:cubicBezTo>
                    <a:cubicBezTo>
                      <a:pt x="2" y="11"/>
                      <a:pt x="7" y="7"/>
                      <a:pt x="8" y="7"/>
                    </a:cubicBezTo>
                    <a:cubicBezTo>
                      <a:pt x="8" y="6"/>
                      <a:pt x="5" y="5"/>
                      <a:pt x="4" y="6"/>
                    </a:cubicBezTo>
                    <a:cubicBezTo>
                      <a:pt x="5" y="5"/>
                      <a:pt x="9" y="4"/>
                      <a:pt x="8" y="3"/>
                    </a:cubicBezTo>
                    <a:cubicBezTo>
                      <a:pt x="7" y="0"/>
                      <a:pt x="5" y="0"/>
                      <a:pt x="3" y="2"/>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481" name="Freeform 749">
                <a:extLst>
                  <a:ext uri="{FF2B5EF4-FFF2-40B4-BE49-F238E27FC236}">
                    <a16:creationId xmlns:a16="http://schemas.microsoft.com/office/drawing/2014/main" id="{245F8ABB-E638-CA4F-9727-B0E3ED20CE1B}"/>
                  </a:ext>
                </a:extLst>
              </p:cNvPr>
              <p:cNvSpPr>
                <a:spLocks/>
              </p:cNvSpPr>
              <p:nvPr/>
            </p:nvSpPr>
            <p:spPr bwMode="auto">
              <a:xfrm>
                <a:off x="6522179" y="4424156"/>
                <a:ext cx="121050" cy="130608"/>
              </a:xfrm>
              <a:custGeom>
                <a:avLst/>
                <a:gdLst>
                  <a:gd name="T0" fmla="*/ 22 w 26"/>
                  <a:gd name="T1" fmla="*/ 18 h 28"/>
                  <a:gd name="T2" fmla="*/ 25 w 26"/>
                  <a:gd name="T3" fmla="*/ 14 h 28"/>
                  <a:gd name="T4" fmla="*/ 26 w 26"/>
                  <a:gd name="T5" fmla="*/ 8 h 28"/>
                  <a:gd name="T6" fmla="*/ 24 w 26"/>
                  <a:gd name="T7" fmla="*/ 3 h 28"/>
                  <a:gd name="T8" fmla="*/ 21 w 26"/>
                  <a:gd name="T9" fmla="*/ 0 h 28"/>
                  <a:gd name="T10" fmla="*/ 16 w 26"/>
                  <a:gd name="T11" fmla="*/ 1 h 28"/>
                  <a:gd name="T12" fmla="*/ 12 w 26"/>
                  <a:gd name="T13" fmla="*/ 3 h 28"/>
                  <a:gd name="T14" fmla="*/ 6 w 26"/>
                  <a:gd name="T15" fmla="*/ 2 h 28"/>
                  <a:gd name="T16" fmla="*/ 7 w 26"/>
                  <a:gd name="T17" fmla="*/ 8 h 28"/>
                  <a:gd name="T18" fmla="*/ 6 w 26"/>
                  <a:gd name="T19" fmla="*/ 12 h 28"/>
                  <a:gd name="T20" fmla="*/ 2 w 26"/>
                  <a:gd name="T21" fmla="*/ 16 h 28"/>
                  <a:gd name="T22" fmla="*/ 0 w 26"/>
                  <a:gd name="T23" fmla="*/ 22 h 28"/>
                  <a:gd name="T24" fmla="*/ 0 w 26"/>
                  <a:gd name="T25" fmla="*/ 27 h 28"/>
                  <a:gd name="T26" fmla="*/ 4 w 26"/>
                  <a:gd name="T27" fmla="*/ 26 h 28"/>
                  <a:gd name="T28" fmla="*/ 11 w 26"/>
                  <a:gd name="T29" fmla="*/ 25 h 28"/>
                  <a:gd name="T30" fmla="*/ 14 w 26"/>
                  <a:gd name="T31" fmla="*/ 20 h 28"/>
                  <a:gd name="T32" fmla="*/ 21 w 26"/>
                  <a:gd name="T33" fmla="*/ 20 h 28"/>
                  <a:gd name="T34" fmla="*/ 22 w 26"/>
                  <a:gd name="T35" fmla="*/ 18 h 28"/>
                  <a:gd name="T36" fmla="*/ 22 w 26"/>
                  <a:gd name="T37" fmla="*/ 1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 h="28">
                    <a:moveTo>
                      <a:pt x="22" y="18"/>
                    </a:moveTo>
                    <a:cubicBezTo>
                      <a:pt x="22" y="16"/>
                      <a:pt x="24" y="15"/>
                      <a:pt x="25" y="14"/>
                    </a:cubicBezTo>
                    <a:cubicBezTo>
                      <a:pt x="26" y="13"/>
                      <a:pt x="26" y="10"/>
                      <a:pt x="26" y="8"/>
                    </a:cubicBezTo>
                    <a:cubicBezTo>
                      <a:pt x="26" y="6"/>
                      <a:pt x="24" y="5"/>
                      <a:pt x="24" y="3"/>
                    </a:cubicBezTo>
                    <a:cubicBezTo>
                      <a:pt x="24" y="1"/>
                      <a:pt x="22" y="1"/>
                      <a:pt x="21" y="0"/>
                    </a:cubicBezTo>
                    <a:cubicBezTo>
                      <a:pt x="20" y="1"/>
                      <a:pt x="18" y="0"/>
                      <a:pt x="16" y="1"/>
                    </a:cubicBezTo>
                    <a:cubicBezTo>
                      <a:pt x="15" y="2"/>
                      <a:pt x="13" y="4"/>
                      <a:pt x="12" y="3"/>
                    </a:cubicBezTo>
                    <a:cubicBezTo>
                      <a:pt x="10" y="1"/>
                      <a:pt x="7" y="0"/>
                      <a:pt x="6" y="2"/>
                    </a:cubicBezTo>
                    <a:cubicBezTo>
                      <a:pt x="5" y="4"/>
                      <a:pt x="6" y="7"/>
                      <a:pt x="7" y="8"/>
                    </a:cubicBezTo>
                    <a:cubicBezTo>
                      <a:pt x="8" y="10"/>
                      <a:pt x="7" y="10"/>
                      <a:pt x="6" y="12"/>
                    </a:cubicBezTo>
                    <a:cubicBezTo>
                      <a:pt x="5" y="14"/>
                      <a:pt x="3" y="15"/>
                      <a:pt x="2" y="16"/>
                    </a:cubicBezTo>
                    <a:cubicBezTo>
                      <a:pt x="1" y="18"/>
                      <a:pt x="0" y="19"/>
                      <a:pt x="0" y="22"/>
                    </a:cubicBezTo>
                    <a:cubicBezTo>
                      <a:pt x="0" y="23"/>
                      <a:pt x="1" y="25"/>
                      <a:pt x="0" y="27"/>
                    </a:cubicBezTo>
                    <a:cubicBezTo>
                      <a:pt x="2" y="28"/>
                      <a:pt x="2" y="27"/>
                      <a:pt x="4" y="26"/>
                    </a:cubicBezTo>
                    <a:cubicBezTo>
                      <a:pt x="6" y="25"/>
                      <a:pt x="9" y="25"/>
                      <a:pt x="11" y="25"/>
                    </a:cubicBezTo>
                    <a:cubicBezTo>
                      <a:pt x="10" y="22"/>
                      <a:pt x="12" y="21"/>
                      <a:pt x="14" y="20"/>
                    </a:cubicBezTo>
                    <a:cubicBezTo>
                      <a:pt x="16" y="19"/>
                      <a:pt x="20" y="17"/>
                      <a:pt x="21" y="20"/>
                    </a:cubicBezTo>
                    <a:cubicBezTo>
                      <a:pt x="21" y="19"/>
                      <a:pt x="21" y="18"/>
                      <a:pt x="22" y="18"/>
                    </a:cubicBezTo>
                    <a:cubicBezTo>
                      <a:pt x="22" y="16"/>
                      <a:pt x="21" y="18"/>
                      <a:pt x="22" y="18"/>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482" name="Freeform 750">
                <a:extLst>
                  <a:ext uri="{FF2B5EF4-FFF2-40B4-BE49-F238E27FC236}">
                    <a16:creationId xmlns:a16="http://schemas.microsoft.com/office/drawing/2014/main" id="{B573622E-32BD-8C4A-900E-2F0E58C44A7D}"/>
                  </a:ext>
                </a:extLst>
              </p:cNvPr>
              <p:cNvSpPr>
                <a:spLocks/>
              </p:cNvSpPr>
              <p:nvPr/>
            </p:nvSpPr>
            <p:spPr bwMode="auto">
              <a:xfrm>
                <a:off x="6507843" y="4573876"/>
                <a:ext cx="46190" cy="46190"/>
              </a:xfrm>
              <a:custGeom>
                <a:avLst/>
                <a:gdLst>
                  <a:gd name="T0" fmla="*/ 1 w 10"/>
                  <a:gd name="T1" fmla="*/ 6 h 10"/>
                  <a:gd name="T2" fmla="*/ 3 w 10"/>
                  <a:gd name="T3" fmla="*/ 10 h 10"/>
                  <a:gd name="T4" fmla="*/ 9 w 10"/>
                  <a:gd name="T5" fmla="*/ 5 h 10"/>
                  <a:gd name="T6" fmla="*/ 8 w 10"/>
                  <a:gd name="T7" fmla="*/ 0 h 10"/>
                  <a:gd name="T8" fmla="*/ 4 w 10"/>
                  <a:gd name="T9" fmla="*/ 1 h 10"/>
                  <a:gd name="T10" fmla="*/ 0 w 10"/>
                  <a:gd name="T11" fmla="*/ 1 h 10"/>
                  <a:gd name="T12" fmla="*/ 1 w 10"/>
                  <a:gd name="T13" fmla="*/ 6 h 10"/>
                </a:gdLst>
                <a:ahLst/>
                <a:cxnLst>
                  <a:cxn ang="0">
                    <a:pos x="T0" y="T1"/>
                  </a:cxn>
                  <a:cxn ang="0">
                    <a:pos x="T2" y="T3"/>
                  </a:cxn>
                  <a:cxn ang="0">
                    <a:pos x="T4" y="T5"/>
                  </a:cxn>
                  <a:cxn ang="0">
                    <a:pos x="T6" y="T7"/>
                  </a:cxn>
                  <a:cxn ang="0">
                    <a:pos x="T8" y="T9"/>
                  </a:cxn>
                  <a:cxn ang="0">
                    <a:pos x="T10" y="T11"/>
                  </a:cxn>
                  <a:cxn ang="0">
                    <a:pos x="T12" y="T13"/>
                  </a:cxn>
                </a:cxnLst>
                <a:rect l="0" t="0" r="r" b="b"/>
                <a:pathLst>
                  <a:path w="10" h="10">
                    <a:moveTo>
                      <a:pt x="1" y="6"/>
                    </a:moveTo>
                    <a:cubicBezTo>
                      <a:pt x="2" y="7"/>
                      <a:pt x="2" y="9"/>
                      <a:pt x="3" y="10"/>
                    </a:cubicBezTo>
                    <a:cubicBezTo>
                      <a:pt x="5" y="9"/>
                      <a:pt x="7" y="7"/>
                      <a:pt x="9" y="5"/>
                    </a:cubicBezTo>
                    <a:cubicBezTo>
                      <a:pt x="10" y="3"/>
                      <a:pt x="5" y="4"/>
                      <a:pt x="8" y="0"/>
                    </a:cubicBezTo>
                    <a:cubicBezTo>
                      <a:pt x="7" y="0"/>
                      <a:pt x="3" y="0"/>
                      <a:pt x="4" y="1"/>
                    </a:cubicBezTo>
                    <a:cubicBezTo>
                      <a:pt x="5" y="3"/>
                      <a:pt x="1" y="2"/>
                      <a:pt x="0" y="1"/>
                    </a:cubicBezTo>
                    <a:cubicBezTo>
                      <a:pt x="0" y="3"/>
                      <a:pt x="1" y="4"/>
                      <a:pt x="1" y="6"/>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483" name="Freeform 751">
                <a:extLst>
                  <a:ext uri="{FF2B5EF4-FFF2-40B4-BE49-F238E27FC236}">
                    <a16:creationId xmlns:a16="http://schemas.microsoft.com/office/drawing/2014/main" id="{0B4A50E0-13BF-6D48-AB3F-384BEB32FBEB}"/>
                  </a:ext>
                </a:extLst>
              </p:cNvPr>
              <p:cNvSpPr>
                <a:spLocks/>
              </p:cNvSpPr>
              <p:nvPr/>
            </p:nvSpPr>
            <p:spPr bwMode="auto">
              <a:xfrm>
                <a:off x="6507843" y="4545206"/>
                <a:ext cx="50968" cy="43005"/>
              </a:xfrm>
              <a:custGeom>
                <a:avLst/>
                <a:gdLst>
                  <a:gd name="T0" fmla="*/ 3 w 11"/>
                  <a:gd name="T1" fmla="*/ 1 h 9"/>
                  <a:gd name="T2" fmla="*/ 0 w 11"/>
                  <a:gd name="T3" fmla="*/ 7 h 9"/>
                  <a:gd name="T4" fmla="*/ 4 w 11"/>
                  <a:gd name="T5" fmla="*/ 7 h 9"/>
                  <a:gd name="T6" fmla="*/ 8 w 11"/>
                  <a:gd name="T7" fmla="*/ 6 h 9"/>
                  <a:gd name="T8" fmla="*/ 7 w 11"/>
                  <a:gd name="T9" fmla="*/ 0 h 9"/>
                  <a:gd name="T10" fmla="*/ 3 w 11"/>
                  <a:gd name="T11" fmla="*/ 1 h 9"/>
                  <a:gd name="T12" fmla="*/ 3 w 11"/>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11" h="9">
                    <a:moveTo>
                      <a:pt x="3" y="1"/>
                    </a:moveTo>
                    <a:cubicBezTo>
                      <a:pt x="1" y="2"/>
                      <a:pt x="0" y="5"/>
                      <a:pt x="0" y="7"/>
                    </a:cubicBezTo>
                    <a:cubicBezTo>
                      <a:pt x="1" y="8"/>
                      <a:pt x="5" y="9"/>
                      <a:pt x="4" y="7"/>
                    </a:cubicBezTo>
                    <a:cubicBezTo>
                      <a:pt x="3" y="6"/>
                      <a:pt x="7" y="6"/>
                      <a:pt x="8" y="6"/>
                    </a:cubicBezTo>
                    <a:cubicBezTo>
                      <a:pt x="11" y="5"/>
                      <a:pt x="8" y="1"/>
                      <a:pt x="7" y="0"/>
                    </a:cubicBezTo>
                    <a:cubicBezTo>
                      <a:pt x="5" y="1"/>
                      <a:pt x="5" y="2"/>
                      <a:pt x="3" y="1"/>
                    </a:cubicBezTo>
                    <a:cubicBezTo>
                      <a:pt x="2" y="1"/>
                      <a:pt x="4" y="1"/>
                      <a:pt x="3" y="1"/>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484" name="Freeform 752">
                <a:extLst>
                  <a:ext uri="{FF2B5EF4-FFF2-40B4-BE49-F238E27FC236}">
                    <a16:creationId xmlns:a16="http://schemas.microsoft.com/office/drawing/2014/main" id="{666D96C5-1BD3-9546-B433-7D5612BBA3D4}"/>
                  </a:ext>
                </a:extLst>
              </p:cNvPr>
              <p:cNvSpPr>
                <a:spLocks/>
              </p:cNvSpPr>
              <p:nvPr/>
            </p:nvSpPr>
            <p:spPr bwMode="auto">
              <a:xfrm>
                <a:off x="6517400" y="4530871"/>
                <a:ext cx="251658" cy="272364"/>
              </a:xfrm>
              <a:custGeom>
                <a:avLst/>
                <a:gdLst>
                  <a:gd name="T0" fmla="*/ 41 w 54"/>
                  <a:gd name="T1" fmla="*/ 13 h 58"/>
                  <a:gd name="T2" fmla="*/ 23 w 54"/>
                  <a:gd name="T3" fmla="*/ 3 h 58"/>
                  <a:gd name="T4" fmla="*/ 17 w 54"/>
                  <a:gd name="T5" fmla="*/ 7 h 58"/>
                  <a:gd name="T6" fmla="*/ 21 w 54"/>
                  <a:gd name="T7" fmla="*/ 9 h 58"/>
                  <a:gd name="T8" fmla="*/ 17 w 54"/>
                  <a:gd name="T9" fmla="*/ 9 h 58"/>
                  <a:gd name="T10" fmla="*/ 13 w 54"/>
                  <a:gd name="T11" fmla="*/ 10 h 58"/>
                  <a:gd name="T12" fmla="*/ 11 w 54"/>
                  <a:gd name="T13" fmla="*/ 8 h 58"/>
                  <a:gd name="T14" fmla="*/ 12 w 54"/>
                  <a:gd name="T15" fmla="*/ 4 h 58"/>
                  <a:gd name="T16" fmla="*/ 5 w 54"/>
                  <a:gd name="T17" fmla="*/ 3 h 58"/>
                  <a:gd name="T18" fmla="*/ 7 w 54"/>
                  <a:gd name="T19" fmla="*/ 8 h 58"/>
                  <a:gd name="T20" fmla="*/ 5 w 54"/>
                  <a:gd name="T21" fmla="*/ 12 h 58"/>
                  <a:gd name="T22" fmla="*/ 6 w 54"/>
                  <a:gd name="T23" fmla="*/ 16 h 58"/>
                  <a:gd name="T24" fmla="*/ 2 w 54"/>
                  <a:gd name="T25" fmla="*/ 18 h 58"/>
                  <a:gd name="T26" fmla="*/ 1 w 54"/>
                  <a:gd name="T27" fmla="*/ 21 h 58"/>
                  <a:gd name="T28" fmla="*/ 5 w 54"/>
                  <a:gd name="T29" fmla="*/ 33 h 58"/>
                  <a:gd name="T30" fmla="*/ 12 w 54"/>
                  <a:gd name="T31" fmla="*/ 42 h 58"/>
                  <a:gd name="T32" fmla="*/ 15 w 54"/>
                  <a:gd name="T33" fmla="*/ 43 h 58"/>
                  <a:gd name="T34" fmla="*/ 17 w 54"/>
                  <a:gd name="T35" fmla="*/ 45 h 58"/>
                  <a:gd name="T36" fmla="*/ 24 w 54"/>
                  <a:gd name="T37" fmla="*/ 47 h 58"/>
                  <a:gd name="T38" fmla="*/ 25 w 54"/>
                  <a:gd name="T39" fmla="*/ 53 h 58"/>
                  <a:gd name="T40" fmla="*/ 27 w 54"/>
                  <a:gd name="T41" fmla="*/ 55 h 58"/>
                  <a:gd name="T42" fmla="*/ 30 w 54"/>
                  <a:gd name="T43" fmla="*/ 55 h 58"/>
                  <a:gd name="T44" fmla="*/ 33 w 54"/>
                  <a:gd name="T45" fmla="*/ 56 h 58"/>
                  <a:gd name="T46" fmla="*/ 36 w 54"/>
                  <a:gd name="T47" fmla="*/ 55 h 58"/>
                  <a:gd name="T48" fmla="*/ 42 w 54"/>
                  <a:gd name="T49" fmla="*/ 55 h 58"/>
                  <a:gd name="T50" fmla="*/ 46 w 54"/>
                  <a:gd name="T51" fmla="*/ 54 h 58"/>
                  <a:gd name="T52" fmla="*/ 54 w 54"/>
                  <a:gd name="T53" fmla="*/ 49 h 58"/>
                  <a:gd name="T54" fmla="*/ 49 w 54"/>
                  <a:gd name="T55" fmla="*/ 36 h 58"/>
                  <a:gd name="T56" fmla="*/ 49 w 54"/>
                  <a:gd name="T57" fmla="*/ 32 h 58"/>
                  <a:gd name="T58" fmla="*/ 46 w 54"/>
                  <a:gd name="T59" fmla="*/ 28 h 58"/>
                  <a:gd name="T60" fmla="*/ 48 w 54"/>
                  <a:gd name="T61" fmla="*/ 20 h 58"/>
                  <a:gd name="T62" fmla="*/ 45 w 54"/>
                  <a:gd name="T63" fmla="*/ 18 h 58"/>
                  <a:gd name="T64" fmla="*/ 41 w 54"/>
                  <a:gd name="T65" fmla="*/ 16 h 58"/>
                  <a:gd name="T66" fmla="*/ 41 w 54"/>
                  <a:gd name="T67"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4" h="58">
                    <a:moveTo>
                      <a:pt x="41" y="13"/>
                    </a:moveTo>
                    <a:cubicBezTo>
                      <a:pt x="35" y="9"/>
                      <a:pt x="29" y="6"/>
                      <a:pt x="23" y="3"/>
                    </a:cubicBezTo>
                    <a:cubicBezTo>
                      <a:pt x="22" y="5"/>
                      <a:pt x="19" y="7"/>
                      <a:pt x="17" y="7"/>
                    </a:cubicBezTo>
                    <a:cubicBezTo>
                      <a:pt x="17" y="7"/>
                      <a:pt x="21" y="8"/>
                      <a:pt x="21" y="9"/>
                    </a:cubicBezTo>
                    <a:cubicBezTo>
                      <a:pt x="20" y="10"/>
                      <a:pt x="18" y="9"/>
                      <a:pt x="17" y="9"/>
                    </a:cubicBezTo>
                    <a:cubicBezTo>
                      <a:pt x="15" y="8"/>
                      <a:pt x="15" y="9"/>
                      <a:pt x="13" y="10"/>
                    </a:cubicBezTo>
                    <a:cubicBezTo>
                      <a:pt x="13" y="10"/>
                      <a:pt x="11" y="9"/>
                      <a:pt x="11" y="8"/>
                    </a:cubicBezTo>
                    <a:cubicBezTo>
                      <a:pt x="10" y="7"/>
                      <a:pt x="11" y="5"/>
                      <a:pt x="12" y="4"/>
                    </a:cubicBezTo>
                    <a:cubicBezTo>
                      <a:pt x="13" y="0"/>
                      <a:pt x="7" y="2"/>
                      <a:pt x="5" y="3"/>
                    </a:cubicBezTo>
                    <a:cubicBezTo>
                      <a:pt x="6" y="4"/>
                      <a:pt x="8" y="7"/>
                      <a:pt x="7" y="8"/>
                    </a:cubicBezTo>
                    <a:cubicBezTo>
                      <a:pt x="7" y="9"/>
                      <a:pt x="3" y="12"/>
                      <a:pt x="5" y="12"/>
                    </a:cubicBezTo>
                    <a:cubicBezTo>
                      <a:pt x="8" y="13"/>
                      <a:pt x="7" y="14"/>
                      <a:pt x="6" y="16"/>
                    </a:cubicBezTo>
                    <a:cubicBezTo>
                      <a:pt x="5" y="16"/>
                      <a:pt x="3" y="17"/>
                      <a:pt x="2" y="18"/>
                    </a:cubicBezTo>
                    <a:cubicBezTo>
                      <a:pt x="0" y="19"/>
                      <a:pt x="1" y="19"/>
                      <a:pt x="1" y="21"/>
                    </a:cubicBezTo>
                    <a:cubicBezTo>
                      <a:pt x="2" y="26"/>
                      <a:pt x="4" y="29"/>
                      <a:pt x="5" y="33"/>
                    </a:cubicBezTo>
                    <a:cubicBezTo>
                      <a:pt x="5" y="38"/>
                      <a:pt x="9" y="40"/>
                      <a:pt x="12" y="42"/>
                    </a:cubicBezTo>
                    <a:cubicBezTo>
                      <a:pt x="13" y="43"/>
                      <a:pt x="14" y="43"/>
                      <a:pt x="15" y="43"/>
                    </a:cubicBezTo>
                    <a:cubicBezTo>
                      <a:pt x="16" y="43"/>
                      <a:pt x="16" y="44"/>
                      <a:pt x="17" y="45"/>
                    </a:cubicBezTo>
                    <a:cubicBezTo>
                      <a:pt x="19" y="45"/>
                      <a:pt x="22" y="45"/>
                      <a:pt x="24" y="47"/>
                    </a:cubicBezTo>
                    <a:cubicBezTo>
                      <a:pt x="25" y="48"/>
                      <a:pt x="25" y="51"/>
                      <a:pt x="25" y="53"/>
                    </a:cubicBezTo>
                    <a:cubicBezTo>
                      <a:pt x="26" y="54"/>
                      <a:pt x="25" y="55"/>
                      <a:pt x="27" y="55"/>
                    </a:cubicBezTo>
                    <a:cubicBezTo>
                      <a:pt x="28" y="55"/>
                      <a:pt x="29" y="55"/>
                      <a:pt x="30" y="55"/>
                    </a:cubicBezTo>
                    <a:cubicBezTo>
                      <a:pt x="31" y="55"/>
                      <a:pt x="32" y="55"/>
                      <a:pt x="33" y="56"/>
                    </a:cubicBezTo>
                    <a:cubicBezTo>
                      <a:pt x="34" y="57"/>
                      <a:pt x="35" y="56"/>
                      <a:pt x="36" y="55"/>
                    </a:cubicBezTo>
                    <a:cubicBezTo>
                      <a:pt x="38" y="54"/>
                      <a:pt x="40" y="58"/>
                      <a:pt x="42" y="55"/>
                    </a:cubicBezTo>
                    <a:cubicBezTo>
                      <a:pt x="42" y="53"/>
                      <a:pt x="45" y="54"/>
                      <a:pt x="46" y="54"/>
                    </a:cubicBezTo>
                    <a:cubicBezTo>
                      <a:pt x="49" y="53"/>
                      <a:pt x="51" y="51"/>
                      <a:pt x="54" y="49"/>
                    </a:cubicBezTo>
                    <a:cubicBezTo>
                      <a:pt x="49" y="46"/>
                      <a:pt x="49" y="42"/>
                      <a:pt x="49" y="36"/>
                    </a:cubicBezTo>
                    <a:cubicBezTo>
                      <a:pt x="48" y="35"/>
                      <a:pt x="50" y="33"/>
                      <a:pt x="49" y="32"/>
                    </a:cubicBezTo>
                    <a:cubicBezTo>
                      <a:pt x="48" y="31"/>
                      <a:pt x="46" y="30"/>
                      <a:pt x="46" y="28"/>
                    </a:cubicBezTo>
                    <a:cubicBezTo>
                      <a:pt x="46" y="27"/>
                      <a:pt x="48" y="20"/>
                      <a:pt x="48" y="20"/>
                    </a:cubicBezTo>
                    <a:cubicBezTo>
                      <a:pt x="47" y="20"/>
                      <a:pt x="46" y="19"/>
                      <a:pt x="45" y="18"/>
                    </a:cubicBezTo>
                    <a:cubicBezTo>
                      <a:pt x="44" y="17"/>
                      <a:pt x="43" y="17"/>
                      <a:pt x="41" y="16"/>
                    </a:cubicBezTo>
                    <a:cubicBezTo>
                      <a:pt x="41" y="15"/>
                      <a:pt x="41" y="14"/>
                      <a:pt x="41" y="13"/>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485" name="Freeform 753">
                <a:extLst>
                  <a:ext uri="{FF2B5EF4-FFF2-40B4-BE49-F238E27FC236}">
                    <a16:creationId xmlns:a16="http://schemas.microsoft.com/office/drawing/2014/main" id="{C863F85B-4F8A-6C42-B762-71E18B987C6B}"/>
                  </a:ext>
                </a:extLst>
              </p:cNvPr>
              <p:cNvSpPr>
                <a:spLocks/>
              </p:cNvSpPr>
              <p:nvPr/>
            </p:nvSpPr>
            <p:spPr bwMode="auto">
              <a:xfrm>
                <a:off x="6060275" y="4465567"/>
                <a:ext cx="125829" cy="144943"/>
              </a:xfrm>
              <a:custGeom>
                <a:avLst/>
                <a:gdLst>
                  <a:gd name="T0" fmla="*/ 15 w 27"/>
                  <a:gd name="T1" fmla="*/ 29 h 31"/>
                  <a:gd name="T2" fmla="*/ 15 w 27"/>
                  <a:gd name="T3" fmla="*/ 24 h 31"/>
                  <a:gd name="T4" fmla="*/ 17 w 27"/>
                  <a:gd name="T5" fmla="*/ 24 h 31"/>
                  <a:gd name="T6" fmla="*/ 19 w 27"/>
                  <a:gd name="T7" fmla="*/ 21 h 31"/>
                  <a:gd name="T8" fmla="*/ 21 w 27"/>
                  <a:gd name="T9" fmla="*/ 24 h 31"/>
                  <a:gd name="T10" fmla="*/ 24 w 27"/>
                  <a:gd name="T11" fmla="*/ 23 h 31"/>
                  <a:gd name="T12" fmla="*/ 26 w 27"/>
                  <a:gd name="T13" fmla="*/ 24 h 31"/>
                  <a:gd name="T14" fmla="*/ 26 w 27"/>
                  <a:gd name="T15" fmla="*/ 21 h 31"/>
                  <a:gd name="T16" fmla="*/ 26 w 27"/>
                  <a:gd name="T17" fmla="*/ 14 h 31"/>
                  <a:gd name="T18" fmla="*/ 25 w 27"/>
                  <a:gd name="T19" fmla="*/ 11 h 31"/>
                  <a:gd name="T20" fmla="*/ 26 w 27"/>
                  <a:gd name="T21" fmla="*/ 6 h 31"/>
                  <a:gd name="T22" fmla="*/ 21 w 27"/>
                  <a:gd name="T23" fmla="*/ 4 h 31"/>
                  <a:gd name="T24" fmla="*/ 19 w 27"/>
                  <a:gd name="T25" fmla="*/ 0 h 31"/>
                  <a:gd name="T26" fmla="*/ 14 w 27"/>
                  <a:gd name="T27" fmla="*/ 0 h 31"/>
                  <a:gd name="T28" fmla="*/ 11 w 27"/>
                  <a:gd name="T29" fmla="*/ 7 h 31"/>
                  <a:gd name="T30" fmla="*/ 5 w 27"/>
                  <a:gd name="T31" fmla="*/ 7 h 31"/>
                  <a:gd name="T32" fmla="*/ 4 w 27"/>
                  <a:gd name="T33" fmla="*/ 7 h 31"/>
                  <a:gd name="T34" fmla="*/ 4 w 27"/>
                  <a:gd name="T35" fmla="*/ 10 h 31"/>
                  <a:gd name="T36" fmla="*/ 0 w 27"/>
                  <a:gd name="T37" fmla="*/ 16 h 31"/>
                  <a:gd name="T38" fmla="*/ 4 w 27"/>
                  <a:gd name="T39" fmla="*/ 23 h 31"/>
                  <a:gd name="T40" fmla="*/ 9 w 27"/>
                  <a:gd name="T41" fmla="*/ 28 h 31"/>
                  <a:gd name="T42" fmla="*/ 11 w 27"/>
                  <a:gd name="T43" fmla="*/ 31 h 31"/>
                  <a:gd name="T44" fmla="*/ 15 w 27"/>
                  <a:gd name="T45" fmla="*/ 29 h 31"/>
                  <a:gd name="T46" fmla="*/ 15 w 27"/>
                  <a:gd name="T47"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 h="31">
                    <a:moveTo>
                      <a:pt x="15" y="29"/>
                    </a:moveTo>
                    <a:cubicBezTo>
                      <a:pt x="15" y="28"/>
                      <a:pt x="13" y="24"/>
                      <a:pt x="15" y="24"/>
                    </a:cubicBezTo>
                    <a:cubicBezTo>
                      <a:pt x="15" y="24"/>
                      <a:pt x="17" y="24"/>
                      <a:pt x="17" y="24"/>
                    </a:cubicBezTo>
                    <a:cubicBezTo>
                      <a:pt x="18" y="23"/>
                      <a:pt x="18" y="21"/>
                      <a:pt x="19" y="21"/>
                    </a:cubicBezTo>
                    <a:cubicBezTo>
                      <a:pt x="20" y="22"/>
                      <a:pt x="21" y="23"/>
                      <a:pt x="21" y="24"/>
                    </a:cubicBezTo>
                    <a:cubicBezTo>
                      <a:pt x="22" y="25"/>
                      <a:pt x="22" y="23"/>
                      <a:pt x="24" y="23"/>
                    </a:cubicBezTo>
                    <a:cubicBezTo>
                      <a:pt x="24" y="23"/>
                      <a:pt x="26" y="25"/>
                      <a:pt x="26" y="24"/>
                    </a:cubicBezTo>
                    <a:cubicBezTo>
                      <a:pt x="26" y="23"/>
                      <a:pt x="26" y="22"/>
                      <a:pt x="26" y="21"/>
                    </a:cubicBezTo>
                    <a:cubicBezTo>
                      <a:pt x="27" y="19"/>
                      <a:pt x="27" y="16"/>
                      <a:pt x="26" y="14"/>
                    </a:cubicBezTo>
                    <a:cubicBezTo>
                      <a:pt x="25" y="13"/>
                      <a:pt x="25" y="12"/>
                      <a:pt x="25" y="11"/>
                    </a:cubicBezTo>
                    <a:cubicBezTo>
                      <a:pt x="25" y="9"/>
                      <a:pt x="27" y="8"/>
                      <a:pt x="26" y="6"/>
                    </a:cubicBezTo>
                    <a:cubicBezTo>
                      <a:pt x="25" y="3"/>
                      <a:pt x="21" y="7"/>
                      <a:pt x="21" y="4"/>
                    </a:cubicBezTo>
                    <a:cubicBezTo>
                      <a:pt x="21" y="2"/>
                      <a:pt x="22" y="0"/>
                      <a:pt x="19" y="0"/>
                    </a:cubicBezTo>
                    <a:cubicBezTo>
                      <a:pt x="18" y="0"/>
                      <a:pt x="16" y="0"/>
                      <a:pt x="14" y="0"/>
                    </a:cubicBezTo>
                    <a:cubicBezTo>
                      <a:pt x="10" y="0"/>
                      <a:pt x="15" y="7"/>
                      <a:pt x="11" y="7"/>
                    </a:cubicBezTo>
                    <a:cubicBezTo>
                      <a:pt x="9" y="7"/>
                      <a:pt x="7" y="7"/>
                      <a:pt x="5" y="7"/>
                    </a:cubicBezTo>
                    <a:cubicBezTo>
                      <a:pt x="4" y="7"/>
                      <a:pt x="4" y="7"/>
                      <a:pt x="4" y="7"/>
                    </a:cubicBezTo>
                    <a:cubicBezTo>
                      <a:pt x="2" y="9"/>
                      <a:pt x="4" y="9"/>
                      <a:pt x="4" y="10"/>
                    </a:cubicBezTo>
                    <a:cubicBezTo>
                      <a:pt x="4" y="12"/>
                      <a:pt x="0" y="14"/>
                      <a:pt x="0" y="16"/>
                    </a:cubicBezTo>
                    <a:cubicBezTo>
                      <a:pt x="1" y="18"/>
                      <a:pt x="3" y="21"/>
                      <a:pt x="4" y="23"/>
                    </a:cubicBezTo>
                    <a:cubicBezTo>
                      <a:pt x="6" y="24"/>
                      <a:pt x="7" y="26"/>
                      <a:pt x="9" y="28"/>
                    </a:cubicBezTo>
                    <a:cubicBezTo>
                      <a:pt x="10" y="29"/>
                      <a:pt x="11" y="30"/>
                      <a:pt x="11" y="31"/>
                    </a:cubicBezTo>
                    <a:cubicBezTo>
                      <a:pt x="12" y="30"/>
                      <a:pt x="14" y="30"/>
                      <a:pt x="15" y="29"/>
                    </a:cubicBezTo>
                    <a:cubicBezTo>
                      <a:pt x="15" y="29"/>
                      <a:pt x="14" y="30"/>
                      <a:pt x="15" y="29"/>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486" name="Freeform 754">
                <a:extLst>
                  <a:ext uri="{FF2B5EF4-FFF2-40B4-BE49-F238E27FC236}">
                    <a16:creationId xmlns:a16="http://schemas.microsoft.com/office/drawing/2014/main" id="{CA2CCB85-4F54-9742-9392-C4340C69C5EB}"/>
                  </a:ext>
                </a:extLst>
              </p:cNvPr>
              <p:cNvSpPr>
                <a:spLocks/>
              </p:cNvSpPr>
              <p:nvPr/>
            </p:nvSpPr>
            <p:spPr bwMode="auto">
              <a:xfrm>
                <a:off x="6068237" y="4465567"/>
                <a:ext cx="52562" cy="33448"/>
              </a:xfrm>
              <a:custGeom>
                <a:avLst/>
                <a:gdLst>
                  <a:gd name="T0" fmla="*/ 11 w 11"/>
                  <a:gd name="T1" fmla="*/ 7 h 7"/>
                  <a:gd name="T2" fmla="*/ 11 w 11"/>
                  <a:gd name="T3" fmla="*/ 0 h 7"/>
                  <a:gd name="T4" fmla="*/ 3 w 11"/>
                  <a:gd name="T5" fmla="*/ 1 h 7"/>
                  <a:gd name="T6" fmla="*/ 0 w 11"/>
                  <a:gd name="T7" fmla="*/ 4 h 7"/>
                  <a:gd name="T8" fmla="*/ 2 w 11"/>
                  <a:gd name="T9" fmla="*/ 7 h 7"/>
                  <a:gd name="T10" fmla="*/ 11 w 11"/>
                  <a:gd name="T11" fmla="*/ 7 h 7"/>
                </a:gdLst>
                <a:ahLst/>
                <a:cxnLst>
                  <a:cxn ang="0">
                    <a:pos x="T0" y="T1"/>
                  </a:cxn>
                  <a:cxn ang="0">
                    <a:pos x="T2" y="T3"/>
                  </a:cxn>
                  <a:cxn ang="0">
                    <a:pos x="T4" y="T5"/>
                  </a:cxn>
                  <a:cxn ang="0">
                    <a:pos x="T6" y="T7"/>
                  </a:cxn>
                  <a:cxn ang="0">
                    <a:pos x="T8" y="T9"/>
                  </a:cxn>
                  <a:cxn ang="0">
                    <a:pos x="T10" y="T11"/>
                  </a:cxn>
                </a:cxnLst>
                <a:rect l="0" t="0" r="r" b="b"/>
                <a:pathLst>
                  <a:path w="11" h="7">
                    <a:moveTo>
                      <a:pt x="11" y="7"/>
                    </a:moveTo>
                    <a:cubicBezTo>
                      <a:pt x="11" y="5"/>
                      <a:pt x="11" y="2"/>
                      <a:pt x="11" y="0"/>
                    </a:cubicBezTo>
                    <a:cubicBezTo>
                      <a:pt x="8" y="0"/>
                      <a:pt x="6" y="1"/>
                      <a:pt x="3" y="1"/>
                    </a:cubicBezTo>
                    <a:cubicBezTo>
                      <a:pt x="4" y="2"/>
                      <a:pt x="1" y="3"/>
                      <a:pt x="0" y="4"/>
                    </a:cubicBezTo>
                    <a:cubicBezTo>
                      <a:pt x="0" y="5"/>
                      <a:pt x="2" y="6"/>
                      <a:pt x="2" y="7"/>
                    </a:cubicBezTo>
                    <a:lnTo>
                      <a:pt x="11" y="7"/>
                    </a:ln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487" name="Freeform 755">
                <a:extLst>
                  <a:ext uri="{FF2B5EF4-FFF2-40B4-BE49-F238E27FC236}">
                    <a16:creationId xmlns:a16="http://schemas.microsoft.com/office/drawing/2014/main" id="{C363E7D9-A2E2-A84C-94F5-59E74D3A5FC2}"/>
                  </a:ext>
                </a:extLst>
              </p:cNvPr>
              <p:cNvSpPr>
                <a:spLocks/>
              </p:cNvSpPr>
              <p:nvPr/>
            </p:nvSpPr>
            <p:spPr bwMode="auto">
              <a:xfrm>
                <a:off x="6050716" y="4213910"/>
                <a:ext cx="172020" cy="265993"/>
              </a:xfrm>
              <a:custGeom>
                <a:avLst/>
                <a:gdLst>
                  <a:gd name="T0" fmla="*/ 29 w 37"/>
                  <a:gd name="T1" fmla="*/ 55 h 57"/>
                  <a:gd name="T2" fmla="*/ 37 w 37"/>
                  <a:gd name="T3" fmla="*/ 55 h 57"/>
                  <a:gd name="T4" fmla="*/ 33 w 37"/>
                  <a:gd name="T5" fmla="*/ 48 h 57"/>
                  <a:gd name="T6" fmla="*/ 32 w 37"/>
                  <a:gd name="T7" fmla="*/ 44 h 57"/>
                  <a:gd name="T8" fmla="*/ 30 w 37"/>
                  <a:gd name="T9" fmla="*/ 40 h 57"/>
                  <a:gd name="T10" fmla="*/ 32 w 37"/>
                  <a:gd name="T11" fmla="*/ 32 h 57"/>
                  <a:gd name="T12" fmla="*/ 34 w 37"/>
                  <a:gd name="T13" fmla="*/ 27 h 57"/>
                  <a:gd name="T14" fmla="*/ 31 w 37"/>
                  <a:gd name="T15" fmla="*/ 21 h 57"/>
                  <a:gd name="T16" fmla="*/ 28 w 37"/>
                  <a:gd name="T17" fmla="*/ 16 h 57"/>
                  <a:gd name="T18" fmla="*/ 34 w 37"/>
                  <a:gd name="T19" fmla="*/ 16 h 57"/>
                  <a:gd name="T20" fmla="*/ 32 w 37"/>
                  <a:gd name="T21" fmla="*/ 6 h 57"/>
                  <a:gd name="T22" fmla="*/ 30 w 37"/>
                  <a:gd name="T23" fmla="*/ 2 h 57"/>
                  <a:gd name="T24" fmla="*/ 27 w 37"/>
                  <a:gd name="T25" fmla="*/ 0 h 57"/>
                  <a:gd name="T26" fmla="*/ 28 w 37"/>
                  <a:gd name="T27" fmla="*/ 9 h 57"/>
                  <a:gd name="T28" fmla="*/ 23 w 37"/>
                  <a:gd name="T29" fmla="*/ 18 h 57"/>
                  <a:gd name="T30" fmla="*/ 21 w 37"/>
                  <a:gd name="T31" fmla="*/ 22 h 57"/>
                  <a:gd name="T32" fmla="*/ 18 w 37"/>
                  <a:gd name="T33" fmla="*/ 27 h 57"/>
                  <a:gd name="T34" fmla="*/ 15 w 37"/>
                  <a:gd name="T35" fmla="*/ 33 h 57"/>
                  <a:gd name="T36" fmla="*/ 11 w 37"/>
                  <a:gd name="T37" fmla="*/ 31 h 57"/>
                  <a:gd name="T38" fmla="*/ 2 w 37"/>
                  <a:gd name="T39" fmla="*/ 39 h 57"/>
                  <a:gd name="T40" fmla="*/ 1 w 37"/>
                  <a:gd name="T41" fmla="*/ 42 h 57"/>
                  <a:gd name="T42" fmla="*/ 4 w 37"/>
                  <a:gd name="T43" fmla="*/ 45 h 57"/>
                  <a:gd name="T44" fmla="*/ 5 w 37"/>
                  <a:gd name="T45" fmla="*/ 45 h 57"/>
                  <a:gd name="T46" fmla="*/ 7 w 37"/>
                  <a:gd name="T47" fmla="*/ 48 h 57"/>
                  <a:gd name="T48" fmla="*/ 7 w 37"/>
                  <a:gd name="T49" fmla="*/ 55 h 57"/>
                  <a:gd name="T50" fmla="*/ 16 w 37"/>
                  <a:gd name="T51" fmla="*/ 54 h 57"/>
                  <a:gd name="T52" fmla="*/ 29 w 37"/>
                  <a:gd name="T53" fmla="*/ 5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 h="57">
                    <a:moveTo>
                      <a:pt x="29" y="55"/>
                    </a:moveTo>
                    <a:cubicBezTo>
                      <a:pt x="32" y="55"/>
                      <a:pt x="35" y="57"/>
                      <a:pt x="37" y="55"/>
                    </a:cubicBezTo>
                    <a:cubicBezTo>
                      <a:pt x="37" y="51"/>
                      <a:pt x="35" y="50"/>
                      <a:pt x="33" y="48"/>
                    </a:cubicBezTo>
                    <a:cubicBezTo>
                      <a:pt x="32" y="47"/>
                      <a:pt x="32" y="46"/>
                      <a:pt x="32" y="44"/>
                    </a:cubicBezTo>
                    <a:cubicBezTo>
                      <a:pt x="31" y="43"/>
                      <a:pt x="30" y="42"/>
                      <a:pt x="30" y="40"/>
                    </a:cubicBezTo>
                    <a:cubicBezTo>
                      <a:pt x="29" y="36"/>
                      <a:pt x="31" y="35"/>
                      <a:pt x="32" y="32"/>
                    </a:cubicBezTo>
                    <a:cubicBezTo>
                      <a:pt x="33" y="30"/>
                      <a:pt x="34" y="29"/>
                      <a:pt x="34" y="27"/>
                    </a:cubicBezTo>
                    <a:cubicBezTo>
                      <a:pt x="33" y="25"/>
                      <a:pt x="33" y="23"/>
                      <a:pt x="31" y="21"/>
                    </a:cubicBezTo>
                    <a:cubicBezTo>
                      <a:pt x="31" y="21"/>
                      <a:pt x="26" y="18"/>
                      <a:pt x="28" y="16"/>
                    </a:cubicBezTo>
                    <a:cubicBezTo>
                      <a:pt x="29" y="15"/>
                      <a:pt x="32" y="16"/>
                      <a:pt x="34" y="16"/>
                    </a:cubicBezTo>
                    <a:cubicBezTo>
                      <a:pt x="32" y="12"/>
                      <a:pt x="32" y="10"/>
                      <a:pt x="32" y="6"/>
                    </a:cubicBezTo>
                    <a:cubicBezTo>
                      <a:pt x="32" y="5"/>
                      <a:pt x="32" y="3"/>
                      <a:pt x="30" y="2"/>
                    </a:cubicBezTo>
                    <a:cubicBezTo>
                      <a:pt x="30" y="1"/>
                      <a:pt x="27" y="0"/>
                      <a:pt x="27" y="0"/>
                    </a:cubicBezTo>
                    <a:cubicBezTo>
                      <a:pt x="27" y="2"/>
                      <a:pt x="33" y="7"/>
                      <a:pt x="28" y="9"/>
                    </a:cubicBezTo>
                    <a:cubicBezTo>
                      <a:pt x="25" y="11"/>
                      <a:pt x="24" y="14"/>
                      <a:pt x="23" y="18"/>
                    </a:cubicBezTo>
                    <a:cubicBezTo>
                      <a:pt x="22" y="19"/>
                      <a:pt x="22" y="22"/>
                      <a:pt x="21" y="22"/>
                    </a:cubicBezTo>
                    <a:cubicBezTo>
                      <a:pt x="19" y="23"/>
                      <a:pt x="19" y="25"/>
                      <a:pt x="18" y="27"/>
                    </a:cubicBezTo>
                    <a:cubicBezTo>
                      <a:pt x="17" y="29"/>
                      <a:pt x="16" y="31"/>
                      <a:pt x="15" y="33"/>
                    </a:cubicBezTo>
                    <a:cubicBezTo>
                      <a:pt x="13" y="35"/>
                      <a:pt x="12" y="31"/>
                      <a:pt x="11" y="31"/>
                    </a:cubicBezTo>
                    <a:cubicBezTo>
                      <a:pt x="6" y="31"/>
                      <a:pt x="3" y="35"/>
                      <a:pt x="2" y="39"/>
                    </a:cubicBezTo>
                    <a:cubicBezTo>
                      <a:pt x="2" y="40"/>
                      <a:pt x="0" y="41"/>
                      <a:pt x="1" y="42"/>
                    </a:cubicBezTo>
                    <a:cubicBezTo>
                      <a:pt x="2" y="43"/>
                      <a:pt x="3" y="44"/>
                      <a:pt x="4" y="45"/>
                    </a:cubicBezTo>
                    <a:cubicBezTo>
                      <a:pt x="4" y="46"/>
                      <a:pt x="5" y="44"/>
                      <a:pt x="5" y="45"/>
                    </a:cubicBezTo>
                    <a:cubicBezTo>
                      <a:pt x="6" y="46"/>
                      <a:pt x="7" y="47"/>
                      <a:pt x="7" y="48"/>
                    </a:cubicBezTo>
                    <a:cubicBezTo>
                      <a:pt x="8" y="50"/>
                      <a:pt x="7" y="53"/>
                      <a:pt x="7" y="55"/>
                    </a:cubicBezTo>
                    <a:cubicBezTo>
                      <a:pt x="10" y="54"/>
                      <a:pt x="13" y="54"/>
                      <a:pt x="16" y="54"/>
                    </a:cubicBezTo>
                    <a:cubicBezTo>
                      <a:pt x="20" y="54"/>
                      <a:pt x="25" y="55"/>
                      <a:pt x="29" y="55"/>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488" name="Freeform 756">
                <a:extLst>
                  <a:ext uri="{FF2B5EF4-FFF2-40B4-BE49-F238E27FC236}">
                    <a16:creationId xmlns:a16="http://schemas.microsoft.com/office/drawing/2014/main" id="{D41FCC70-5181-C845-9A6B-1865C23CAD7A}"/>
                  </a:ext>
                </a:extLst>
              </p:cNvPr>
              <p:cNvSpPr>
                <a:spLocks/>
              </p:cNvSpPr>
              <p:nvPr/>
            </p:nvSpPr>
            <p:spPr bwMode="auto">
              <a:xfrm>
                <a:off x="5867549" y="4226652"/>
                <a:ext cx="70082" cy="144943"/>
              </a:xfrm>
              <a:custGeom>
                <a:avLst/>
                <a:gdLst>
                  <a:gd name="T0" fmla="*/ 11 w 15"/>
                  <a:gd name="T1" fmla="*/ 0 h 31"/>
                  <a:gd name="T2" fmla="*/ 9 w 15"/>
                  <a:gd name="T3" fmla="*/ 4 h 31"/>
                  <a:gd name="T4" fmla="*/ 4 w 15"/>
                  <a:gd name="T5" fmla="*/ 5 h 31"/>
                  <a:gd name="T6" fmla="*/ 1 w 15"/>
                  <a:gd name="T7" fmla="*/ 8 h 31"/>
                  <a:gd name="T8" fmla="*/ 3 w 15"/>
                  <a:gd name="T9" fmla="*/ 13 h 31"/>
                  <a:gd name="T10" fmla="*/ 6 w 15"/>
                  <a:gd name="T11" fmla="*/ 31 h 31"/>
                  <a:gd name="T12" fmla="*/ 11 w 15"/>
                  <a:gd name="T13" fmla="*/ 30 h 31"/>
                  <a:gd name="T14" fmla="*/ 11 w 15"/>
                  <a:gd name="T15" fmla="*/ 27 h 31"/>
                  <a:gd name="T16" fmla="*/ 11 w 15"/>
                  <a:gd name="T17" fmla="*/ 18 h 31"/>
                  <a:gd name="T18" fmla="*/ 15 w 15"/>
                  <a:gd name="T19" fmla="*/ 9 h 31"/>
                  <a:gd name="T20" fmla="*/ 14 w 15"/>
                  <a:gd name="T21" fmla="*/ 3 h 31"/>
                  <a:gd name="T22" fmla="*/ 11 w 15"/>
                  <a:gd name="T23" fmla="*/ 0 h 31"/>
                  <a:gd name="T24" fmla="*/ 11 w 15"/>
                  <a:gd name="T2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31">
                    <a:moveTo>
                      <a:pt x="11" y="0"/>
                    </a:moveTo>
                    <a:cubicBezTo>
                      <a:pt x="9" y="2"/>
                      <a:pt x="10" y="2"/>
                      <a:pt x="9" y="4"/>
                    </a:cubicBezTo>
                    <a:cubicBezTo>
                      <a:pt x="8" y="6"/>
                      <a:pt x="6" y="5"/>
                      <a:pt x="4" y="5"/>
                    </a:cubicBezTo>
                    <a:cubicBezTo>
                      <a:pt x="4" y="5"/>
                      <a:pt x="2" y="7"/>
                      <a:pt x="1" y="8"/>
                    </a:cubicBezTo>
                    <a:cubicBezTo>
                      <a:pt x="0" y="9"/>
                      <a:pt x="2" y="11"/>
                      <a:pt x="3" y="13"/>
                    </a:cubicBezTo>
                    <a:cubicBezTo>
                      <a:pt x="7" y="18"/>
                      <a:pt x="4" y="25"/>
                      <a:pt x="6" y="31"/>
                    </a:cubicBezTo>
                    <a:cubicBezTo>
                      <a:pt x="7" y="31"/>
                      <a:pt x="9" y="31"/>
                      <a:pt x="11" y="30"/>
                    </a:cubicBezTo>
                    <a:cubicBezTo>
                      <a:pt x="12" y="30"/>
                      <a:pt x="12" y="29"/>
                      <a:pt x="11" y="27"/>
                    </a:cubicBezTo>
                    <a:cubicBezTo>
                      <a:pt x="11" y="24"/>
                      <a:pt x="11" y="21"/>
                      <a:pt x="11" y="18"/>
                    </a:cubicBezTo>
                    <a:cubicBezTo>
                      <a:pt x="11" y="14"/>
                      <a:pt x="14" y="12"/>
                      <a:pt x="15" y="9"/>
                    </a:cubicBezTo>
                    <a:cubicBezTo>
                      <a:pt x="15" y="6"/>
                      <a:pt x="15" y="5"/>
                      <a:pt x="14" y="3"/>
                    </a:cubicBezTo>
                    <a:cubicBezTo>
                      <a:pt x="14" y="3"/>
                      <a:pt x="11" y="0"/>
                      <a:pt x="11" y="0"/>
                    </a:cubicBezTo>
                    <a:cubicBezTo>
                      <a:pt x="10" y="1"/>
                      <a:pt x="11" y="0"/>
                      <a:pt x="11" y="0"/>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489" name="Freeform 757">
                <a:extLst>
                  <a:ext uri="{FF2B5EF4-FFF2-40B4-BE49-F238E27FC236}">
                    <a16:creationId xmlns:a16="http://schemas.microsoft.com/office/drawing/2014/main" id="{965AD5AD-C4AA-D447-BDF2-F1648576C603}"/>
                  </a:ext>
                </a:extLst>
              </p:cNvPr>
              <p:cNvSpPr>
                <a:spLocks/>
              </p:cNvSpPr>
              <p:nvPr/>
            </p:nvSpPr>
            <p:spPr bwMode="auto">
              <a:xfrm>
                <a:off x="5915332" y="4190016"/>
                <a:ext cx="275550" cy="238916"/>
              </a:xfrm>
              <a:custGeom>
                <a:avLst/>
                <a:gdLst>
                  <a:gd name="T0" fmla="*/ 31 w 59"/>
                  <a:gd name="T1" fmla="*/ 42 h 51"/>
                  <a:gd name="T2" fmla="*/ 37 w 59"/>
                  <a:gd name="T3" fmla="*/ 37 h 51"/>
                  <a:gd name="T4" fmla="*/ 40 w 59"/>
                  <a:gd name="T5" fmla="*/ 36 h 51"/>
                  <a:gd name="T6" fmla="*/ 43 w 59"/>
                  <a:gd name="T7" fmla="*/ 38 h 51"/>
                  <a:gd name="T8" fmla="*/ 47 w 59"/>
                  <a:gd name="T9" fmla="*/ 32 h 51"/>
                  <a:gd name="T10" fmla="*/ 48 w 59"/>
                  <a:gd name="T11" fmla="*/ 28 h 51"/>
                  <a:gd name="T12" fmla="*/ 51 w 59"/>
                  <a:gd name="T13" fmla="*/ 27 h 51"/>
                  <a:gd name="T14" fmla="*/ 56 w 59"/>
                  <a:gd name="T15" fmla="*/ 14 h 51"/>
                  <a:gd name="T16" fmla="*/ 59 w 59"/>
                  <a:gd name="T17" fmla="*/ 11 h 51"/>
                  <a:gd name="T18" fmla="*/ 57 w 59"/>
                  <a:gd name="T19" fmla="*/ 8 h 51"/>
                  <a:gd name="T20" fmla="*/ 56 w 59"/>
                  <a:gd name="T21" fmla="*/ 6 h 51"/>
                  <a:gd name="T22" fmla="*/ 54 w 59"/>
                  <a:gd name="T23" fmla="*/ 1 h 51"/>
                  <a:gd name="T24" fmla="*/ 48 w 59"/>
                  <a:gd name="T25" fmla="*/ 5 h 51"/>
                  <a:gd name="T26" fmla="*/ 40 w 59"/>
                  <a:gd name="T27" fmla="*/ 4 h 51"/>
                  <a:gd name="T28" fmla="*/ 32 w 59"/>
                  <a:gd name="T29" fmla="*/ 6 h 51"/>
                  <a:gd name="T30" fmla="*/ 26 w 59"/>
                  <a:gd name="T31" fmla="*/ 4 h 51"/>
                  <a:gd name="T32" fmla="*/ 19 w 59"/>
                  <a:gd name="T33" fmla="*/ 3 h 51"/>
                  <a:gd name="T34" fmla="*/ 13 w 59"/>
                  <a:gd name="T35" fmla="*/ 1 h 51"/>
                  <a:gd name="T36" fmla="*/ 8 w 59"/>
                  <a:gd name="T37" fmla="*/ 3 h 51"/>
                  <a:gd name="T38" fmla="*/ 7 w 59"/>
                  <a:gd name="T39" fmla="*/ 6 h 51"/>
                  <a:gd name="T40" fmla="*/ 6 w 59"/>
                  <a:gd name="T41" fmla="*/ 10 h 51"/>
                  <a:gd name="T42" fmla="*/ 5 w 59"/>
                  <a:gd name="T43" fmla="*/ 16 h 51"/>
                  <a:gd name="T44" fmla="*/ 1 w 59"/>
                  <a:gd name="T45" fmla="*/ 24 h 51"/>
                  <a:gd name="T46" fmla="*/ 2 w 59"/>
                  <a:gd name="T47" fmla="*/ 38 h 51"/>
                  <a:gd name="T48" fmla="*/ 5 w 59"/>
                  <a:gd name="T49" fmla="*/ 38 h 51"/>
                  <a:gd name="T50" fmla="*/ 9 w 59"/>
                  <a:gd name="T51" fmla="*/ 39 h 51"/>
                  <a:gd name="T52" fmla="*/ 14 w 59"/>
                  <a:gd name="T53" fmla="*/ 43 h 51"/>
                  <a:gd name="T54" fmla="*/ 14 w 59"/>
                  <a:gd name="T55" fmla="*/ 45 h 51"/>
                  <a:gd name="T56" fmla="*/ 16 w 59"/>
                  <a:gd name="T57" fmla="*/ 48 h 51"/>
                  <a:gd name="T58" fmla="*/ 23 w 59"/>
                  <a:gd name="T59" fmla="*/ 47 h 51"/>
                  <a:gd name="T60" fmla="*/ 22 w 59"/>
                  <a:gd name="T61" fmla="*/ 48 h 51"/>
                  <a:gd name="T62" fmla="*/ 27 w 59"/>
                  <a:gd name="T63" fmla="*/ 47 h 51"/>
                  <a:gd name="T64" fmla="*/ 30 w 59"/>
                  <a:gd name="T65" fmla="*/ 47 h 51"/>
                  <a:gd name="T66" fmla="*/ 31 w 59"/>
                  <a:gd name="T67" fmla="*/ 42 h 51"/>
                  <a:gd name="T68" fmla="*/ 31 w 59"/>
                  <a:gd name="T69" fmla="*/ 4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51">
                    <a:moveTo>
                      <a:pt x="31" y="42"/>
                    </a:moveTo>
                    <a:cubicBezTo>
                      <a:pt x="32" y="40"/>
                      <a:pt x="35" y="37"/>
                      <a:pt x="37" y="37"/>
                    </a:cubicBezTo>
                    <a:cubicBezTo>
                      <a:pt x="38" y="36"/>
                      <a:pt x="40" y="36"/>
                      <a:pt x="40" y="36"/>
                    </a:cubicBezTo>
                    <a:cubicBezTo>
                      <a:pt x="41" y="37"/>
                      <a:pt x="42" y="39"/>
                      <a:pt x="43" y="38"/>
                    </a:cubicBezTo>
                    <a:cubicBezTo>
                      <a:pt x="45" y="37"/>
                      <a:pt x="46" y="34"/>
                      <a:pt x="47" y="32"/>
                    </a:cubicBezTo>
                    <a:cubicBezTo>
                      <a:pt x="47" y="31"/>
                      <a:pt x="48" y="29"/>
                      <a:pt x="48" y="28"/>
                    </a:cubicBezTo>
                    <a:cubicBezTo>
                      <a:pt x="49" y="27"/>
                      <a:pt x="50" y="28"/>
                      <a:pt x="51" y="27"/>
                    </a:cubicBezTo>
                    <a:cubicBezTo>
                      <a:pt x="51" y="25"/>
                      <a:pt x="53" y="14"/>
                      <a:pt x="56" y="14"/>
                    </a:cubicBezTo>
                    <a:cubicBezTo>
                      <a:pt x="58" y="14"/>
                      <a:pt x="59" y="12"/>
                      <a:pt x="59" y="11"/>
                    </a:cubicBezTo>
                    <a:cubicBezTo>
                      <a:pt x="59" y="9"/>
                      <a:pt x="57" y="9"/>
                      <a:pt x="57" y="8"/>
                    </a:cubicBezTo>
                    <a:cubicBezTo>
                      <a:pt x="57" y="7"/>
                      <a:pt x="56" y="7"/>
                      <a:pt x="56" y="6"/>
                    </a:cubicBezTo>
                    <a:cubicBezTo>
                      <a:pt x="55" y="4"/>
                      <a:pt x="55" y="3"/>
                      <a:pt x="54" y="1"/>
                    </a:cubicBezTo>
                    <a:cubicBezTo>
                      <a:pt x="53" y="2"/>
                      <a:pt x="50" y="5"/>
                      <a:pt x="48" y="5"/>
                    </a:cubicBezTo>
                    <a:cubicBezTo>
                      <a:pt x="45" y="4"/>
                      <a:pt x="43" y="4"/>
                      <a:pt x="40" y="4"/>
                    </a:cubicBezTo>
                    <a:cubicBezTo>
                      <a:pt x="37" y="4"/>
                      <a:pt x="35" y="6"/>
                      <a:pt x="32" y="6"/>
                    </a:cubicBezTo>
                    <a:cubicBezTo>
                      <a:pt x="30" y="6"/>
                      <a:pt x="28" y="3"/>
                      <a:pt x="26" y="4"/>
                    </a:cubicBezTo>
                    <a:cubicBezTo>
                      <a:pt x="22" y="6"/>
                      <a:pt x="21" y="5"/>
                      <a:pt x="19" y="3"/>
                    </a:cubicBezTo>
                    <a:cubicBezTo>
                      <a:pt x="18" y="2"/>
                      <a:pt x="15" y="0"/>
                      <a:pt x="13" y="1"/>
                    </a:cubicBezTo>
                    <a:cubicBezTo>
                      <a:pt x="12" y="1"/>
                      <a:pt x="9" y="2"/>
                      <a:pt x="8" y="3"/>
                    </a:cubicBezTo>
                    <a:cubicBezTo>
                      <a:pt x="7" y="4"/>
                      <a:pt x="8" y="5"/>
                      <a:pt x="7" y="6"/>
                    </a:cubicBezTo>
                    <a:cubicBezTo>
                      <a:pt x="7" y="7"/>
                      <a:pt x="6" y="9"/>
                      <a:pt x="6" y="10"/>
                    </a:cubicBezTo>
                    <a:cubicBezTo>
                      <a:pt x="5" y="12"/>
                      <a:pt x="5" y="14"/>
                      <a:pt x="5" y="16"/>
                    </a:cubicBezTo>
                    <a:cubicBezTo>
                      <a:pt x="5" y="19"/>
                      <a:pt x="2" y="21"/>
                      <a:pt x="1" y="24"/>
                    </a:cubicBezTo>
                    <a:cubicBezTo>
                      <a:pt x="0" y="27"/>
                      <a:pt x="1" y="34"/>
                      <a:pt x="2" y="38"/>
                    </a:cubicBezTo>
                    <a:cubicBezTo>
                      <a:pt x="2" y="39"/>
                      <a:pt x="4" y="38"/>
                      <a:pt x="5" y="38"/>
                    </a:cubicBezTo>
                    <a:cubicBezTo>
                      <a:pt x="6" y="38"/>
                      <a:pt x="8" y="39"/>
                      <a:pt x="9" y="39"/>
                    </a:cubicBezTo>
                    <a:cubicBezTo>
                      <a:pt x="10" y="40"/>
                      <a:pt x="14" y="42"/>
                      <a:pt x="14" y="43"/>
                    </a:cubicBezTo>
                    <a:cubicBezTo>
                      <a:pt x="14" y="44"/>
                      <a:pt x="14" y="44"/>
                      <a:pt x="14" y="45"/>
                    </a:cubicBezTo>
                    <a:cubicBezTo>
                      <a:pt x="14" y="46"/>
                      <a:pt x="15" y="47"/>
                      <a:pt x="16" y="48"/>
                    </a:cubicBezTo>
                    <a:cubicBezTo>
                      <a:pt x="18" y="51"/>
                      <a:pt x="21" y="46"/>
                      <a:pt x="23" y="47"/>
                    </a:cubicBezTo>
                    <a:cubicBezTo>
                      <a:pt x="23" y="47"/>
                      <a:pt x="22" y="48"/>
                      <a:pt x="22" y="48"/>
                    </a:cubicBezTo>
                    <a:cubicBezTo>
                      <a:pt x="22" y="47"/>
                      <a:pt x="27" y="47"/>
                      <a:pt x="27" y="47"/>
                    </a:cubicBezTo>
                    <a:cubicBezTo>
                      <a:pt x="29" y="47"/>
                      <a:pt x="29" y="45"/>
                      <a:pt x="30" y="47"/>
                    </a:cubicBezTo>
                    <a:cubicBezTo>
                      <a:pt x="31" y="45"/>
                      <a:pt x="31" y="44"/>
                      <a:pt x="31" y="42"/>
                    </a:cubicBezTo>
                    <a:cubicBezTo>
                      <a:pt x="32" y="41"/>
                      <a:pt x="31" y="43"/>
                      <a:pt x="31" y="42"/>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490" name="Freeform 758">
                <a:extLst>
                  <a:ext uri="{FF2B5EF4-FFF2-40B4-BE49-F238E27FC236}">
                    <a16:creationId xmlns:a16="http://schemas.microsoft.com/office/drawing/2014/main" id="{6810CC4A-1D6B-3B44-B382-9F58B59691BC}"/>
                  </a:ext>
                </a:extLst>
              </p:cNvPr>
              <p:cNvSpPr>
                <a:spLocks/>
              </p:cNvSpPr>
              <p:nvPr/>
            </p:nvSpPr>
            <p:spPr bwMode="auto">
              <a:xfrm>
                <a:off x="5717828" y="4161345"/>
                <a:ext cx="197504" cy="140164"/>
              </a:xfrm>
              <a:custGeom>
                <a:avLst/>
                <a:gdLst>
                  <a:gd name="T0" fmla="*/ 35 w 42"/>
                  <a:gd name="T1" fmla="*/ 20 h 30"/>
                  <a:gd name="T2" fmla="*/ 41 w 42"/>
                  <a:gd name="T3" fmla="*/ 17 h 30"/>
                  <a:gd name="T4" fmla="*/ 38 w 42"/>
                  <a:gd name="T5" fmla="*/ 13 h 30"/>
                  <a:gd name="T6" fmla="*/ 33 w 42"/>
                  <a:gd name="T7" fmla="*/ 10 h 30"/>
                  <a:gd name="T8" fmla="*/ 32 w 42"/>
                  <a:gd name="T9" fmla="*/ 7 h 30"/>
                  <a:gd name="T10" fmla="*/ 30 w 42"/>
                  <a:gd name="T11" fmla="*/ 1 h 30"/>
                  <a:gd name="T12" fmla="*/ 26 w 42"/>
                  <a:gd name="T13" fmla="*/ 0 h 30"/>
                  <a:gd name="T14" fmla="*/ 22 w 42"/>
                  <a:gd name="T15" fmla="*/ 2 h 30"/>
                  <a:gd name="T16" fmla="*/ 19 w 42"/>
                  <a:gd name="T17" fmla="*/ 4 h 30"/>
                  <a:gd name="T18" fmla="*/ 17 w 42"/>
                  <a:gd name="T19" fmla="*/ 5 h 30"/>
                  <a:gd name="T20" fmla="*/ 11 w 42"/>
                  <a:gd name="T21" fmla="*/ 10 h 30"/>
                  <a:gd name="T22" fmla="*/ 9 w 42"/>
                  <a:gd name="T23" fmla="*/ 10 h 30"/>
                  <a:gd name="T24" fmla="*/ 7 w 42"/>
                  <a:gd name="T25" fmla="*/ 14 h 30"/>
                  <a:gd name="T26" fmla="*/ 5 w 42"/>
                  <a:gd name="T27" fmla="*/ 16 h 30"/>
                  <a:gd name="T28" fmla="*/ 2 w 42"/>
                  <a:gd name="T29" fmla="*/ 18 h 30"/>
                  <a:gd name="T30" fmla="*/ 1 w 42"/>
                  <a:gd name="T31" fmla="*/ 24 h 30"/>
                  <a:gd name="T32" fmla="*/ 8 w 42"/>
                  <a:gd name="T33" fmla="*/ 28 h 30"/>
                  <a:gd name="T34" fmla="*/ 16 w 42"/>
                  <a:gd name="T35" fmla="*/ 30 h 30"/>
                  <a:gd name="T36" fmla="*/ 15 w 42"/>
                  <a:gd name="T37" fmla="*/ 22 h 30"/>
                  <a:gd name="T38" fmla="*/ 26 w 42"/>
                  <a:gd name="T39" fmla="*/ 22 h 30"/>
                  <a:gd name="T40" fmla="*/ 35 w 42"/>
                  <a:gd name="T41" fmla="*/ 20 h 30"/>
                  <a:gd name="T42" fmla="*/ 35 w 42"/>
                  <a:gd name="T43" fmla="*/ 2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30">
                    <a:moveTo>
                      <a:pt x="35" y="20"/>
                    </a:moveTo>
                    <a:cubicBezTo>
                      <a:pt x="37" y="17"/>
                      <a:pt x="40" y="20"/>
                      <a:pt x="41" y="17"/>
                    </a:cubicBezTo>
                    <a:cubicBezTo>
                      <a:pt x="42" y="16"/>
                      <a:pt x="39" y="13"/>
                      <a:pt x="38" y="13"/>
                    </a:cubicBezTo>
                    <a:cubicBezTo>
                      <a:pt x="37" y="15"/>
                      <a:pt x="34" y="11"/>
                      <a:pt x="33" y="10"/>
                    </a:cubicBezTo>
                    <a:cubicBezTo>
                      <a:pt x="33" y="9"/>
                      <a:pt x="33" y="8"/>
                      <a:pt x="32" y="7"/>
                    </a:cubicBezTo>
                    <a:cubicBezTo>
                      <a:pt x="30" y="5"/>
                      <a:pt x="30" y="4"/>
                      <a:pt x="30" y="1"/>
                    </a:cubicBezTo>
                    <a:cubicBezTo>
                      <a:pt x="29" y="1"/>
                      <a:pt x="27" y="0"/>
                      <a:pt x="26" y="0"/>
                    </a:cubicBezTo>
                    <a:cubicBezTo>
                      <a:pt x="24" y="1"/>
                      <a:pt x="23" y="2"/>
                      <a:pt x="22" y="2"/>
                    </a:cubicBezTo>
                    <a:cubicBezTo>
                      <a:pt x="21" y="3"/>
                      <a:pt x="20" y="4"/>
                      <a:pt x="19" y="4"/>
                    </a:cubicBezTo>
                    <a:cubicBezTo>
                      <a:pt x="18" y="6"/>
                      <a:pt x="18" y="4"/>
                      <a:pt x="17" y="5"/>
                    </a:cubicBezTo>
                    <a:cubicBezTo>
                      <a:pt x="15" y="6"/>
                      <a:pt x="13" y="11"/>
                      <a:pt x="11" y="10"/>
                    </a:cubicBezTo>
                    <a:cubicBezTo>
                      <a:pt x="10" y="10"/>
                      <a:pt x="9" y="8"/>
                      <a:pt x="9" y="10"/>
                    </a:cubicBezTo>
                    <a:cubicBezTo>
                      <a:pt x="8" y="11"/>
                      <a:pt x="8" y="13"/>
                      <a:pt x="7" y="14"/>
                    </a:cubicBezTo>
                    <a:cubicBezTo>
                      <a:pt x="7" y="15"/>
                      <a:pt x="7" y="16"/>
                      <a:pt x="5" y="16"/>
                    </a:cubicBezTo>
                    <a:cubicBezTo>
                      <a:pt x="5" y="16"/>
                      <a:pt x="1" y="17"/>
                      <a:pt x="2" y="18"/>
                    </a:cubicBezTo>
                    <a:cubicBezTo>
                      <a:pt x="5" y="20"/>
                      <a:pt x="0" y="23"/>
                      <a:pt x="1" y="24"/>
                    </a:cubicBezTo>
                    <a:cubicBezTo>
                      <a:pt x="3" y="25"/>
                      <a:pt x="5" y="30"/>
                      <a:pt x="8" y="28"/>
                    </a:cubicBezTo>
                    <a:cubicBezTo>
                      <a:pt x="11" y="26"/>
                      <a:pt x="13" y="27"/>
                      <a:pt x="16" y="30"/>
                    </a:cubicBezTo>
                    <a:cubicBezTo>
                      <a:pt x="15" y="27"/>
                      <a:pt x="15" y="24"/>
                      <a:pt x="15" y="22"/>
                    </a:cubicBezTo>
                    <a:cubicBezTo>
                      <a:pt x="19" y="22"/>
                      <a:pt x="22" y="22"/>
                      <a:pt x="26" y="22"/>
                    </a:cubicBezTo>
                    <a:cubicBezTo>
                      <a:pt x="29" y="22"/>
                      <a:pt x="34" y="23"/>
                      <a:pt x="35" y="20"/>
                    </a:cubicBezTo>
                    <a:cubicBezTo>
                      <a:pt x="36" y="18"/>
                      <a:pt x="35" y="20"/>
                      <a:pt x="35" y="20"/>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491" name="Freeform 759">
                <a:extLst>
                  <a:ext uri="{FF2B5EF4-FFF2-40B4-BE49-F238E27FC236}">
                    <a16:creationId xmlns:a16="http://schemas.microsoft.com/office/drawing/2014/main" id="{0F81EFA3-45FB-A247-96E3-9AD9797EA55C}"/>
                  </a:ext>
                </a:extLst>
              </p:cNvPr>
              <p:cNvSpPr>
                <a:spLocks/>
              </p:cNvSpPr>
              <p:nvPr/>
            </p:nvSpPr>
            <p:spPr bwMode="auto">
              <a:xfrm>
                <a:off x="5850028" y="4264876"/>
                <a:ext cx="46190" cy="111495"/>
              </a:xfrm>
              <a:custGeom>
                <a:avLst/>
                <a:gdLst>
                  <a:gd name="T0" fmla="*/ 9 w 10"/>
                  <a:gd name="T1" fmla="*/ 10 h 24"/>
                  <a:gd name="T2" fmla="*/ 8 w 10"/>
                  <a:gd name="T3" fmla="*/ 6 h 24"/>
                  <a:gd name="T4" fmla="*/ 5 w 10"/>
                  <a:gd name="T5" fmla="*/ 0 h 24"/>
                  <a:gd name="T6" fmla="*/ 2 w 10"/>
                  <a:gd name="T7" fmla="*/ 0 h 24"/>
                  <a:gd name="T8" fmla="*/ 2 w 10"/>
                  <a:gd name="T9" fmla="*/ 3 h 24"/>
                  <a:gd name="T10" fmla="*/ 2 w 10"/>
                  <a:gd name="T11" fmla="*/ 9 h 24"/>
                  <a:gd name="T12" fmla="*/ 4 w 10"/>
                  <a:gd name="T13" fmla="*/ 15 h 24"/>
                  <a:gd name="T14" fmla="*/ 4 w 10"/>
                  <a:gd name="T15" fmla="*/ 21 h 24"/>
                  <a:gd name="T16" fmla="*/ 6 w 10"/>
                  <a:gd name="T17" fmla="*/ 23 h 24"/>
                  <a:gd name="T18" fmla="*/ 9 w 10"/>
                  <a:gd name="T19" fmla="*/ 23 h 24"/>
                  <a:gd name="T20" fmla="*/ 9 w 10"/>
                  <a:gd name="T21" fmla="*/ 10 h 24"/>
                  <a:gd name="T22" fmla="*/ 9 w 10"/>
                  <a:gd name="T23" fmla="*/ 1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24">
                    <a:moveTo>
                      <a:pt x="9" y="10"/>
                    </a:moveTo>
                    <a:cubicBezTo>
                      <a:pt x="9" y="9"/>
                      <a:pt x="9" y="7"/>
                      <a:pt x="8" y="6"/>
                    </a:cubicBezTo>
                    <a:cubicBezTo>
                      <a:pt x="7" y="5"/>
                      <a:pt x="4" y="1"/>
                      <a:pt x="5" y="0"/>
                    </a:cubicBezTo>
                    <a:cubicBezTo>
                      <a:pt x="4" y="0"/>
                      <a:pt x="3" y="0"/>
                      <a:pt x="2" y="0"/>
                    </a:cubicBezTo>
                    <a:cubicBezTo>
                      <a:pt x="0" y="0"/>
                      <a:pt x="2" y="2"/>
                      <a:pt x="2" y="3"/>
                    </a:cubicBezTo>
                    <a:cubicBezTo>
                      <a:pt x="3" y="5"/>
                      <a:pt x="2" y="7"/>
                      <a:pt x="2" y="9"/>
                    </a:cubicBezTo>
                    <a:cubicBezTo>
                      <a:pt x="1" y="12"/>
                      <a:pt x="3" y="12"/>
                      <a:pt x="4" y="15"/>
                    </a:cubicBezTo>
                    <a:cubicBezTo>
                      <a:pt x="4" y="17"/>
                      <a:pt x="3" y="19"/>
                      <a:pt x="4" y="21"/>
                    </a:cubicBezTo>
                    <a:cubicBezTo>
                      <a:pt x="4" y="22"/>
                      <a:pt x="5" y="23"/>
                      <a:pt x="6" y="23"/>
                    </a:cubicBezTo>
                    <a:cubicBezTo>
                      <a:pt x="7" y="24"/>
                      <a:pt x="10" y="24"/>
                      <a:pt x="9" y="23"/>
                    </a:cubicBezTo>
                    <a:cubicBezTo>
                      <a:pt x="9" y="19"/>
                      <a:pt x="9" y="15"/>
                      <a:pt x="9" y="10"/>
                    </a:cubicBezTo>
                    <a:cubicBezTo>
                      <a:pt x="9" y="7"/>
                      <a:pt x="9" y="13"/>
                      <a:pt x="9" y="10"/>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492" name="Freeform 760">
                <a:extLst>
                  <a:ext uri="{FF2B5EF4-FFF2-40B4-BE49-F238E27FC236}">
                    <a16:creationId xmlns:a16="http://schemas.microsoft.com/office/drawing/2014/main" id="{87834420-75C2-0B43-998C-3F74DDADF306}"/>
                  </a:ext>
                </a:extLst>
              </p:cNvPr>
              <p:cNvSpPr>
                <a:spLocks/>
              </p:cNvSpPr>
              <p:nvPr/>
            </p:nvSpPr>
            <p:spPr bwMode="auto">
              <a:xfrm>
                <a:off x="5649338" y="4269655"/>
                <a:ext cx="148127" cy="144943"/>
              </a:xfrm>
              <a:custGeom>
                <a:avLst/>
                <a:gdLst>
                  <a:gd name="T0" fmla="*/ 26 w 32"/>
                  <a:gd name="T1" fmla="*/ 4 h 31"/>
                  <a:gd name="T2" fmla="*/ 21 w 32"/>
                  <a:gd name="T3" fmla="*/ 5 h 31"/>
                  <a:gd name="T4" fmla="*/ 15 w 32"/>
                  <a:gd name="T5" fmla="*/ 1 h 31"/>
                  <a:gd name="T6" fmla="*/ 13 w 32"/>
                  <a:gd name="T7" fmla="*/ 1 h 31"/>
                  <a:gd name="T8" fmla="*/ 10 w 32"/>
                  <a:gd name="T9" fmla="*/ 2 h 31"/>
                  <a:gd name="T10" fmla="*/ 6 w 32"/>
                  <a:gd name="T11" fmla="*/ 2 h 31"/>
                  <a:gd name="T12" fmla="*/ 4 w 32"/>
                  <a:gd name="T13" fmla="*/ 3 h 31"/>
                  <a:gd name="T14" fmla="*/ 3 w 32"/>
                  <a:gd name="T15" fmla="*/ 6 h 31"/>
                  <a:gd name="T16" fmla="*/ 5 w 32"/>
                  <a:gd name="T17" fmla="*/ 7 h 31"/>
                  <a:gd name="T18" fmla="*/ 3 w 32"/>
                  <a:gd name="T19" fmla="*/ 9 h 31"/>
                  <a:gd name="T20" fmla="*/ 5 w 32"/>
                  <a:gd name="T21" fmla="*/ 12 h 31"/>
                  <a:gd name="T22" fmla="*/ 3 w 32"/>
                  <a:gd name="T23" fmla="*/ 13 h 31"/>
                  <a:gd name="T24" fmla="*/ 2 w 32"/>
                  <a:gd name="T25" fmla="*/ 16 h 31"/>
                  <a:gd name="T26" fmla="*/ 2 w 32"/>
                  <a:gd name="T27" fmla="*/ 19 h 31"/>
                  <a:gd name="T28" fmla="*/ 3 w 32"/>
                  <a:gd name="T29" fmla="*/ 23 h 31"/>
                  <a:gd name="T30" fmla="*/ 7 w 32"/>
                  <a:gd name="T31" fmla="*/ 26 h 31"/>
                  <a:gd name="T32" fmla="*/ 7 w 32"/>
                  <a:gd name="T33" fmla="*/ 31 h 31"/>
                  <a:gd name="T34" fmla="*/ 19 w 32"/>
                  <a:gd name="T35" fmla="*/ 28 h 31"/>
                  <a:gd name="T36" fmla="*/ 26 w 32"/>
                  <a:gd name="T37" fmla="*/ 28 h 31"/>
                  <a:gd name="T38" fmla="*/ 30 w 32"/>
                  <a:gd name="T39" fmla="*/ 26 h 31"/>
                  <a:gd name="T40" fmla="*/ 28 w 32"/>
                  <a:gd name="T41" fmla="*/ 21 h 31"/>
                  <a:gd name="T42" fmla="*/ 30 w 32"/>
                  <a:gd name="T43" fmla="*/ 15 h 31"/>
                  <a:gd name="T44" fmla="*/ 26 w 32"/>
                  <a:gd name="T45" fmla="*/ 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31">
                    <a:moveTo>
                      <a:pt x="26" y="4"/>
                    </a:moveTo>
                    <a:cubicBezTo>
                      <a:pt x="24" y="4"/>
                      <a:pt x="23" y="6"/>
                      <a:pt x="21" y="5"/>
                    </a:cubicBezTo>
                    <a:cubicBezTo>
                      <a:pt x="19" y="5"/>
                      <a:pt x="17" y="0"/>
                      <a:pt x="15" y="1"/>
                    </a:cubicBezTo>
                    <a:cubicBezTo>
                      <a:pt x="14" y="2"/>
                      <a:pt x="13" y="2"/>
                      <a:pt x="13" y="1"/>
                    </a:cubicBezTo>
                    <a:cubicBezTo>
                      <a:pt x="12" y="0"/>
                      <a:pt x="11" y="2"/>
                      <a:pt x="10" y="2"/>
                    </a:cubicBezTo>
                    <a:cubicBezTo>
                      <a:pt x="8" y="3"/>
                      <a:pt x="7" y="2"/>
                      <a:pt x="6" y="2"/>
                    </a:cubicBezTo>
                    <a:cubicBezTo>
                      <a:pt x="5" y="1"/>
                      <a:pt x="5" y="3"/>
                      <a:pt x="4" y="3"/>
                    </a:cubicBezTo>
                    <a:cubicBezTo>
                      <a:pt x="3" y="3"/>
                      <a:pt x="2" y="5"/>
                      <a:pt x="3" y="6"/>
                    </a:cubicBezTo>
                    <a:cubicBezTo>
                      <a:pt x="3" y="7"/>
                      <a:pt x="5" y="7"/>
                      <a:pt x="5" y="7"/>
                    </a:cubicBezTo>
                    <a:cubicBezTo>
                      <a:pt x="5" y="8"/>
                      <a:pt x="3" y="9"/>
                      <a:pt x="3" y="9"/>
                    </a:cubicBezTo>
                    <a:cubicBezTo>
                      <a:pt x="3" y="10"/>
                      <a:pt x="5" y="11"/>
                      <a:pt x="5" y="12"/>
                    </a:cubicBezTo>
                    <a:cubicBezTo>
                      <a:pt x="5" y="12"/>
                      <a:pt x="3" y="11"/>
                      <a:pt x="3" y="13"/>
                    </a:cubicBezTo>
                    <a:cubicBezTo>
                      <a:pt x="3" y="14"/>
                      <a:pt x="4" y="16"/>
                      <a:pt x="2" y="16"/>
                    </a:cubicBezTo>
                    <a:cubicBezTo>
                      <a:pt x="3" y="17"/>
                      <a:pt x="3" y="18"/>
                      <a:pt x="2" y="19"/>
                    </a:cubicBezTo>
                    <a:cubicBezTo>
                      <a:pt x="2" y="21"/>
                      <a:pt x="0" y="21"/>
                      <a:pt x="3" y="23"/>
                    </a:cubicBezTo>
                    <a:cubicBezTo>
                      <a:pt x="4" y="23"/>
                      <a:pt x="6" y="24"/>
                      <a:pt x="7" y="26"/>
                    </a:cubicBezTo>
                    <a:cubicBezTo>
                      <a:pt x="8" y="27"/>
                      <a:pt x="7" y="29"/>
                      <a:pt x="7" y="31"/>
                    </a:cubicBezTo>
                    <a:cubicBezTo>
                      <a:pt x="11" y="30"/>
                      <a:pt x="14" y="28"/>
                      <a:pt x="19" y="28"/>
                    </a:cubicBezTo>
                    <a:cubicBezTo>
                      <a:pt x="21" y="27"/>
                      <a:pt x="24" y="28"/>
                      <a:pt x="26" y="28"/>
                    </a:cubicBezTo>
                    <a:cubicBezTo>
                      <a:pt x="28" y="28"/>
                      <a:pt x="31" y="29"/>
                      <a:pt x="30" y="26"/>
                    </a:cubicBezTo>
                    <a:cubicBezTo>
                      <a:pt x="30" y="24"/>
                      <a:pt x="29" y="23"/>
                      <a:pt x="28" y="21"/>
                    </a:cubicBezTo>
                    <a:cubicBezTo>
                      <a:pt x="28" y="19"/>
                      <a:pt x="29" y="17"/>
                      <a:pt x="30" y="15"/>
                    </a:cubicBezTo>
                    <a:cubicBezTo>
                      <a:pt x="31" y="11"/>
                      <a:pt x="32" y="4"/>
                      <a:pt x="26" y="4"/>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493" name="Freeform 761">
                <a:extLst>
                  <a:ext uri="{FF2B5EF4-FFF2-40B4-BE49-F238E27FC236}">
                    <a16:creationId xmlns:a16="http://schemas.microsoft.com/office/drawing/2014/main" id="{F58B15B4-F401-B645-A7C2-7580BE831182}"/>
                  </a:ext>
                </a:extLst>
              </p:cNvPr>
              <p:cNvSpPr>
                <a:spLocks/>
              </p:cNvSpPr>
              <p:nvPr/>
            </p:nvSpPr>
            <p:spPr bwMode="auto">
              <a:xfrm>
                <a:off x="5775168" y="4264876"/>
                <a:ext cx="106717" cy="140164"/>
              </a:xfrm>
              <a:custGeom>
                <a:avLst/>
                <a:gdLst>
                  <a:gd name="T0" fmla="*/ 19 w 23"/>
                  <a:gd name="T1" fmla="*/ 13 h 30"/>
                  <a:gd name="T2" fmla="*/ 18 w 23"/>
                  <a:gd name="T3" fmla="*/ 6 h 30"/>
                  <a:gd name="T4" fmla="*/ 17 w 23"/>
                  <a:gd name="T5" fmla="*/ 0 h 30"/>
                  <a:gd name="T6" fmla="*/ 3 w 23"/>
                  <a:gd name="T7" fmla="*/ 0 h 30"/>
                  <a:gd name="T8" fmla="*/ 4 w 23"/>
                  <a:gd name="T9" fmla="*/ 11 h 30"/>
                  <a:gd name="T10" fmla="*/ 1 w 23"/>
                  <a:gd name="T11" fmla="*/ 22 h 30"/>
                  <a:gd name="T12" fmla="*/ 3 w 23"/>
                  <a:gd name="T13" fmla="*/ 30 h 30"/>
                  <a:gd name="T14" fmla="*/ 10 w 23"/>
                  <a:gd name="T15" fmla="*/ 29 h 30"/>
                  <a:gd name="T16" fmla="*/ 23 w 23"/>
                  <a:gd name="T17" fmla="*/ 24 h 30"/>
                  <a:gd name="T18" fmla="*/ 20 w 23"/>
                  <a:gd name="T19" fmla="*/ 19 h 30"/>
                  <a:gd name="T20" fmla="*/ 19 w 23"/>
                  <a:gd name="T21" fmla="*/ 13 h 30"/>
                  <a:gd name="T22" fmla="*/ 19 w 23"/>
                  <a:gd name="T23" fmla="*/ 1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30">
                    <a:moveTo>
                      <a:pt x="19" y="13"/>
                    </a:moveTo>
                    <a:cubicBezTo>
                      <a:pt x="17" y="11"/>
                      <a:pt x="18" y="8"/>
                      <a:pt x="18" y="6"/>
                    </a:cubicBezTo>
                    <a:cubicBezTo>
                      <a:pt x="19" y="4"/>
                      <a:pt x="16" y="2"/>
                      <a:pt x="17" y="0"/>
                    </a:cubicBezTo>
                    <a:cubicBezTo>
                      <a:pt x="12" y="0"/>
                      <a:pt x="8" y="0"/>
                      <a:pt x="3" y="0"/>
                    </a:cubicBezTo>
                    <a:cubicBezTo>
                      <a:pt x="3" y="3"/>
                      <a:pt x="4" y="7"/>
                      <a:pt x="4" y="11"/>
                    </a:cubicBezTo>
                    <a:cubicBezTo>
                      <a:pt x="4" y="15"/>
                      <a:pt x="0" y="18"/>
                      <a:pt x="1" y="22"/>
                    </a:cubicBezTo>
                    <a:cubicBezTo>
                      <a:pt x="2" y="25"/>
                      <a:pt x="4" y="26"/>
                      <a:pt x="3" y="30"/>
                    </a:cubicBezTo>
                    <a:cubicBezTo>
                      <a:pt x="6" y="30"/>
                      <a:pt x="7" y="30"/>
                      <a:pt x="10" y="29"/>
                    </a:cubicBezTo>
                    <a:cubicBezTo>
                      <a:pt x="15" y="28"/>
                      <a:pt x="19" y="26"/>
                      <a:pt x="23" y="24"/>
                    </a:cubicBezTo>
                    <a:cubicBezTo>
                      <a:pt x="21" y="23"/>
                      <a:pt x="20" y="21"/>
                      <a:pt x="20" y="19"/>
                    </a:cubicBezTo>
                    <a:cubicBezTo>
                      <a:pt x="20" y="17"/>
                      <a:pt x="20" y="15"/>
                      <a:pt x="19" y="13"/>
                    </a:cubicBezTo>
                    <a:cubicBezTo>
                      <a:pt x="17" y="11"/>
                      <a:pt x="20" y="15"/>
                      <a:pt x="19" y="13"/>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494" name="Freeform 762">
                <a:extLst>
                  <a:ext uri="{FF2B5EF4-FFF2-40B4-BE49-F238E27FC236}">
                    <a16:creationId xmlns:a16="http://schemas.microsoft.com/office/drawing/2014/main" id="{0F1FE993-D407-DE4D-9372-1B2AAE64EE24}"/>
                  </a:ext>
                </a:extLst>
              </p:cNvPr>
              <p:cNvSpPr>
                <a:spLocks/>
              </p:cNvSpPr>
              <p:nvPr/>
            </p:nvSpPr>
            <p:spPr bwMode="auto">
              <a:xfrm>
                <a:off x="5541030" y="4279211"/>
                <a:ext cx="70082" cy="84417"/>
              </a:xfrm>
              <a:custGeom>
                <a:avLst/>
                <a:gdLst>
                  <a:gd name="T0" fmla="*/ 12 w 15"/>
                  <a:gd name="T1" fmla="*/ 14 h 18"/>
                  <a:gd name="T2" fmla="*/ 14 w 15"/>
                  <a:gd name="T3" fmla="*/ 6 h 18"/>
                  <a:gd name="T4" fmla="*/ 5 w 15"/>
                  <a:gd name="T5" fmla="*/ 3 h 18"/>
                  <a:gd name="T6" fmla="*/ 1 w 15"/>
                  <a:gd name="T7" fmla="*/ 8 h 18"/>
                  <a:gd name="T8" fmla="*/ 4 w 15"/>
                  <a:gd name="T9" fmla="*/ 12 h 18"/>
                  <a:gd name="T10" fmla="*/ 7 w 15"/>
                  <a:gd name="T11" fmla="*/ 16 h 18"/>
                  <a:gd name="T12" fmla="*/ 10 w 15"/>
                  <a:gd name="T13" fmla="*/ 16 h 18"/>
                  <a:gd name="T14" fmla="*/ 12 w 15"/>
                  <a:gd name="T15" fmla="*/ 14 h 18"/>
                  <a:gd name="T16" fmla="*/ 12 w 15"/>
                  <a:gd name="T17" fmla="*/ 1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8">
                    <a:moveTo>
                      <a:pt x="12" y="14"/>
                    </a:moveTo>
                    <a:cubicBezTo>
                      <a:pt x="15" y="13"/>
                      <a:pt x="15" y="8"/>
                      <a:pt x="14" y="6"/>
                    </a:cubicBezTo>
                    <a:cubicBezTo>
                      <a:pt x="12" y="2"/>
                      <a:pt x="8" y="0"/>
                      <a:pt x="5" y="3"/>
                    </a:cubicBezTo>
                    <a:cubicBezTo>
                      <a:pt x="3" y="4"/>
                      <a:pt x="0" y="6"/>
                      <a:pt x="1" y="8"/>
                    </a:cubicBezTo>
                    <a:cubicBezTo>
                      <a:pt x="2" y="10"/>
                      <a:pt x="2" y="11"/>
                      <a:pt x="4" y="12"/>
                    </a:cubicBezTo>
                    <a:cubicBezTo>
                      <a:pt x="5" y="14"/>
                      <a:pt x="5" y="15"/>
                      <a:pt x="7" y="16"/>
                    </a:cubicBezTo>
                    <a:cubicBezTo>
                      <a:pt x="8" y="17"/>
                      <a:pt x="9" y="18"/>
                      <a:pt x="10" y="16"/>
                    </a:cubicBezTo>
                    <a:cubicBezTo>
                      <a:pt x="10" y="15"/>
                      <a:pt x="11" y="15"/>
                      <a:pt x="12" y="14"/>
                    </a:cubicBezTo>
                    <a:cubicBezTo>
                      <a:pt x="14" y="13"/>
                      <a:pt x="11" y="15"/>
                      <a:pt x="12" y="14"/>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495" name="Freeform 763">
                <a:extLst>
                  <a:ext uri="{FF2B5EF4-FFF2-40B4-BE49-F238E27FC236}">
                    <a16:creationId xmlns:a16="http://schemas.microsoft.com/office/drawing/2014/main" id="{0B574993-7549-CC49-8508-609E7323FCF1}"/>
                  </a:ext>
                </a:extLst>
              </p:cNvPr>
              <p:cNvSpPr>
                <a:spLocks/>
              </p:cNvSpPr>
              <p:nvPr/>
            </p:nvSpPr>
            <p:spPr bwMode="auto">
              <a:xfrm>
                <a:off x="5582442" y="4315846"/>
                <a:ext cx="103530" cy="98753"/>
              </a:xfrm>
              <a:custGeom>
                <a:avLst/>
                <a:gdLst>
                  <a:gd name="T0" fmla="*/ 21 w 22"/>
                  <a:gd name="T1" fmla="*/ 17 h 21"/>
                  <a:gd name="T2" fmla="*/ 19 w 22"/>
                  <a:gd name="T3" fmla="*/ 13 h 21"/>
                  <a:gd name="T4" fmla="*/ 16 w 22"/>
                  <a:gd name="T5" fmla="*/ 11 h 21"/>
                  <a:gd name="T6" fmla="*/ 16 w 22"/>
                  <a:gd name="T7" fmla="*/ 6 h 21"/>
                  <a:gd name="T8" fmla="*/ 13 w 22"/>
                  <a:gd name="T9" fmla="*/ 8 h 21"/>
                  <a:gd name="T10" fmla="*/ 9 w 22"/>
                  <a:gd name="T11" fmla="*/ 1 h 21"/>
                  <a:gd name="T12" fmla="*/ 5 w 22"/>
                  <a:gd name="T13" fmla="*/ 4 h 21"/>
                  <a:gd name="T14" fmla="*/ 0 w 22"/>
                  <a:gd name="T15" fmla="*/ 9 h 21"/>
                  <a:gd name="T16" fmla="*/ 12 w 22"/>
                  <a:gd name="T17" fmla="*/ 18 h 21"/>
                  <a:gd name="T18" fmla="*/ 19 w 22"/>
                  <a:gd name="T19" fmla="*/ 21 h 21"/>
                  <a:gd name="T20" fmla="*/ 21 w 22"/>
                  <a:gd name="T21" fmla="*/ 17 h 21"/>
                  <a:gd name="T22" fmla="*/ 21 w 22"/>
                  <a:gd name="T23"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21">
                    <a:moveTo>
                      <a:pt x="21" y="17"/>
                    </a:moveTo>
                    <a:cubicBezTo>
                      <a:pt x="22" y="15"/>
                      <a:pt x="20" y="14"/>
                      <a:pt x="19" y="13"/>
                    </a:cubicBezTo>
                    <a:cubicBezTo>
                      <a:pt x="18" y="13"/>
                      <a:pt x="14" y="12"/>
                      <a:pt x="16" y="11"/>
                    </a:cubicBezTo>
                    <a:cubicBezTo>
                      <a:pt x="17" y="10"/>
                      <a:pt x="17" y="7"/>
                      <a:pt x="16" y="6"/>
                    </a:cubicBezTo>
                    <a:cubicBezTo>
                      <a:pt x="15" y="4"/>
                      <a:pt x="14" y="8"/>
                      <a:pt x="13" y="8"/>
                    </a:cubicBezTo>
                    <a:cubicBezTo>
                      <a:pt x="10" y="8"/>
                      <a:pt x="11" y="0"/>
                      <a:pt x="9" y="1"/>
                    </a:cubicBezTo>
                    <a:cubicBezTo>
                      <a:pt x="8" y="2"/>
                      <a:pt x="6" y="3"/>
                      <a:pt x="5" y="4"/>
                    </a:cubicBezTo>
                    <a:cubicBezTo>
                      <a:pt x="4" y="6"/>
                      <a:pt x="2" y="7"/>
                      <a:pt x="0" y="9"/>
                    </a:cubicBezTo>
                    <a:cubicBezTo>
                      <a:pt x="5" y="12"/>
                      <a:pt x="8" y="15"/>
                      <a:pt x="12" y="18"/>
                    </a:cubicBezTo>
                    <a:cubicBezTo>
                      <a:pt x="14" y="20"/>
                      <a:pt x="16" y="21"/>
                      <a:pt x="19" y="21"/>
                    </a:cubicBezTo>
                    <a:cubicBezTo>
                      <a:pt x="22" y="21"/>
                      <a:pt x="20" y="19"/>
                      <a:pt x="21" y="17"/>
                    </a:cubicBezTo>
                    <a:cubicBezTo>
                      <a:pt x="22" y="15"/>
                      <a:pt x="21" y="19"/>
                      <a:pt x="21" y="17"/>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496" name="Freeform 764">
                <a:extLst>
                  <a:ext uri="{FF2B5EF4-FFF2-40B4-BE49-F238E27FC236}">
                    <a16:creationId xmlns:a16="http://schemas.microsoft.com/office/drawing/2014/main" id="{3420EA9B-1594-8247-AD56-50410DF2812A}"/>
                  </a:ext>
                </a:extLst>
              </p:cNvPr>
              <p:cNvSpPr>
                <a:spLocks/>
              </p:cNvSpPr>
              <p:nvPr/>
            </p:nvSpPr>
            <p:spPr bwMode="auto">
              <a:xfrm>
                <a:off x="5509174" y="4221873"/>
                <a:ext cx="162463" cy="136979"/>
              </a:xfrm>
              <a:custGeom>
                <a:avLst/>
                <a:gdLst>
                  <a:gd name="T0" fmla="*/ 10 w 35"/>
                  <a:gd name="T1" fmla="*/ 16 h 29"/>
                  <a:gd name="T2" fmla="*/ 20 w 35"/>
                  <a:gd name="T3" fmla="*/ 17 h 29"/>
                  <a:gd name="T4" fmla="*/ 21 w 35"/>
                  <a:gd name="T5" fmla="*/ 23 h 29"/>
                  <a:gd name="T6" fmla="*/ 25 w 35"/>
                  <a:gd name="T7" fmla="*/ 21 h 29"/>
                  <a:gd name="T8" fmla="*/ 29 w 35"/>
                  <a:gd name="T9" fmla="*/ 27 h 29"/>
                  <a:gd name="T10" fmla="*/ 31 w 35"/>
                  <a:gd name="T11" fmla="*/ 26 h 29"/>
                  <a:gd name="T12" fmla="*/ 33 w 35"/>
                  <a:gd name="T13" fmla="*/ 25 h 29"/>
                  <a:gd name="T14" fmla="*/ 33 w 35"/>
                  <a:gd name="T15" fmla="*/ 23 h 29"/>
                  <a:gd name="T16" fmla="*/ 35 w 35"/>
                  <a:gd name="T17" fmla="*/ 22 h 29"/>
                  <a:gd name="T18" fmla="*/ 34 w 35"/>
                  <a:gd name="T19" fmla="*/ 19 h 29"/>
                  <a:gd name="T20" fmla="*/ 33 w 35"/>
                  <a:gd name="T21" fmla="*/ 16 h 29"/>
                  <a:gd name="T22" fmla="*/ 33 w 35"/>
                  <a:gd name="T23" fmla="*/ 12 h 29"/>
                  <a:gd name="T24" fmla="*/ 32 w 35"/>
                  <a:gd name="T25" fmla="*/ 8 h 29"/>
                  <a:gd name="T26" fmla="*/ 26 w 35"/>
                  <a:gd name="T27" fmla="*/ 2 h 29"/>
                  <a:gd name="T28" fmla="*/ 24 w 35"/>
                  <a:gd name="T29" fmla="*/ 3 h 29"/>
                  <a:gd name="T30" fmla="*/ 22 w 35"/>
                  <a:gd name="T31" fmla="*/ 3 h 29"/>
                  <a:gd name="T32" fmla="*/ 19 w 35"/>
                  <a:gd name="T33" fmla="*/ 3 h 29"/>
                  <a:gd name="T34" fmla="*/ 18 w 35"/>
                  <a:gd name="T35" fmla="*/ 3 h 29"/>
                  <a:gd name="T36" fmla="*/ 15 w 35"/>
                  <a:gd name="T37" fmla="*/ 2 h 29"/>
                  <a:gd name="T38" fmla="*/ 10 w 35"/>
                  <a:gd name="T39" fmla="*/ 1 h 29"/>
                  <a:gd name="T40" fmla="*/ 5 w 35"/>
                  <a:gd name="T41" fmla="*/ 1 h 29"/>
                  <a:gd name="T42" fmla="*/ 5 w 35"/>
                  <a:gd name="T43" fmla="*/ 4 h 29"/>
                  <a:gd name="T44" fmla="*/ 3 w 35"/>
                  <a:gd name="T45" fmla="*/ 6 h 29"/>
                  <a:gd name="T46" fmla="*/ 0 w 35"/>
                  <a:gd name="T47" fmla="*/ 8 h 29"/>
                  <a:gd name="T48" fmla="*/ 3 w 35"/>
                  <a:gd name="T49" fmla="*/ 13 h 29"/>
                  <a:gd name="T50" fmla="*/ 8 w 35"/>
                  <a:gd name="T51" fmla="*/ 19 h 29"/>
                  <a:gd name="T52" fmla="*/ 10 w 35"/>
                  <a:gd name="T53" fmla="*/ 16 h 29"/>
                  <a:gd name="T54" fmla="*/ 10 w 35"/>
                  <a:gd name="T55" fmla="*/ 1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29">
                    <a:moveTo>
                      <a:pt x="10" y="16"/>
                    </a:moveTo>
                    <a:cubicBezTo>
                      <a:pt x="14" y="14"/>
                      <a:pt x="18" y="12"/>
                      <a:pt x="20" y="17"/>
                    </a:cubicBezTo>
                    <a:cubicBezTo>
                      <a:pt x="22" y="19"/>
                      <a:pt x="21" y="20"/>
                      <a:pt x="21" y="23"/>
                    </a:cubicBezTo>
                    <a:cubicBezTo>
                      <a:pt x="22" y="24"/>
                      <a:pt x="24" y="21"/>
                      <a:pt x="25" y="21"/>
                    </a:cubicBezTo>
                    <a:cubicBezTo>
                      <a:pt x="27" y="20"/>
                      <a:pt x="27" y="29"/>
                      <a:pt x="29" y="27"/>
                    </a:cubicBezTo>
                    <a:cubicBezTo>
                      <a:pt x="30" y="27"/>
                      <a:pt x="30" y="26"/>
                      <a:pt x="31" y="26"/>
                    </a:cubicBezTo>
                    <a:cubicBezTo>
                      <a:pt x="31" y="25"/>
                      <a:pt x="33" y="26"/>
                      <a:pt x="33" y="25"/>
                    </a:cubicBezTo>
                    <a:cubicBezTo>
                      <a:pt x="34" y="24"/>
                      <a:pt x="33" y="23"/>
                      <a:pt x="33" y="23"/>
                    </a:cubicBezTo>
                    <a:cubicBezTo>
                      <a:pt x="33" y="21"/>
                      <a:pt x="35" y="22"/>
                      <a:pt x="35" y="22"/>
                    </a:cubicBezTo>
                    <a:cubicBezTo>
                      <a:pt x="35" y="21"/>
                      <a:pt x="32" y="20"/>
                      <a:pt x="34" y="19"/>
                    </a:cubicBezTo>
                    <a:cubicBezTo>
                      <a:pt x="35" y="18"/>
                      <a:pt x="35" y="17"/>
                      <a:pt x="33" y="16"/>
                    </a:cubicBezTo>
                    <a:cubicBezTo>
                      <a:pt x="32" y="15"/>
                      <a:pt x="34" y="13"/>
                      <a:pt x="33" y="12"/>
                    </a:cubicBezTo>
                    <a:cubicBezTo>
                      <a:pt x="32" y="11"/>
                      <a:pt x="33" y="10"/>
                      <a:pt x="32" y="8"/>
                    </a:cubicBezTo>
                    <a:cubicBezTo>
                      <a:pt x="31" y="7"/>
                      <a:pt x="29" y="0"/>
                      <a:pt x="26" y="2"/>
                    </a:cubicBezTo>
                    <a:cubicBezTo>
                      <a:pt x="26" y="2"/>
                      <a:pt x="25" y="3"/>
                      <a:pt x="24" y="3"/>
                    </a:cubicBezTo>
                    <a:cubicBezTo>
                      <a:pt x="23" y="3"/>
                      <a:pt x="23" y="3"/>
                      <a:pt x="22" y="3"/>
                    </a:cubicBezTo>
                    <a:cubicBezTo>
                      <a:pt x="21" y="4"/>
                      <a:pt x="20" y="3"/>
                      <a:pt x="19" y="3"/>
                    </a:cubicBezTo>
                    <a:cubicBezTo>
                      <a:pt x="18" y="3"/>
                      <a:pt x="18" y="4"/>
                      <a:pt x="18" y="3"/>
                    </a:cubicBezTo>
                    <a:cubicBezTo>
                      <a:pt x="16" y="2"/>
                      <a:pt x="17" y="2"/>
                      <a:pt x="15" y="2"/>
                    </a:cubicBezTo>
                    <a:cubicBezTo>
                      <a:pt x="12" y="3"/>
                      <a:pt x="12" y="1"/>
                      <a:pt x="10" y="1"/>
                    </a:cubicBezTo>
                    <a:cubicBezTo>
                      <a:pt x="8" y="0"/>
                      <a:pt x="6" y="0"/>
                      <a:pt x="5" y="1"/>
                    </a:cubicBezTo>
                    <a:cubicBezTo>
                      <a:pt x="5" y="2"/>
                      <a:pt x="3" y="3"/>
                      <a:pt x="5" y="4"/>
                    </a:cubicBezTo>
                    <a:cubicBezTo>
                      <a:pt x="6" y="5"/>
                      <a:pt x="5" y="6"/>
                      <a:pt x="3" y="6"/>
                    </a:cubicBezTo>
                    <a:cubicBezTo>
                      <a:pt x="1" y="6"/>
                      <a:pt x="0" y="6"/>
                      <a:pt x="0" y="8"/>
                    </a:cubicBezTo>
                    <a:cubicBezTo>
                      <a:pt x="1" y="10"/>
                      <a:pt x="2" y="11"/>
                      <a:pt x="3" y="13"/>
                    </a:cubicBezTo>
                    <a:cubicBezTo>
                      <a:pt x="5" y="15"/>
                      <a:pt x="6" y="16"/>
                      <a:pt x="8" y="19"/>
                    </a:cubicBezTo>
                    <a:cubicBezTo>
                      <a:pt x="9" y="18"/>
                      <a:pt x="9" y="17"/>
                      <a:pt x="10" y="16"/>
                    </a:cubicBezTo>
                    <a:cubicBezTo>
                      <a:pt x="11" y="16"/>
                      <a:pt x="10" y="17"/>
                      <a:pt x="10" y="16"/>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497" name="Freeform 765">
                <a:extLst>
                  <a:ext uri="{FF2B5EF4-FFF2-40B4-BE49-F238E27FC236}">
                    <a16:creationId xmlns:a16="http://schemas.microsoft.com/office/drawing/2014/main" id="{0420046E-CF24-3B4B-884D-C82A68B045C7}"/>
                  </a:ext>
                </a:extLst>
              </p:cNvPr>
              <p:cNvSpPr>
                <a:spLocks/>
              </p:cNvSpPr>
              <p:nvPr/>
            </p:nvSpPr>
            <p:spPr bwMode="auto">
              <a:xfrm>
                <a:off x="5466170" y="4226652"/>
                <a:ext cx="74861" cy="33448"/>
              </a:xfrm>
              <a:custGeom>
                <a:avLst/>
                <a:gdLst>
                  <a:gd name="T0" fmla="*/ 10 w 16"/>
                  <a:gd name="T1" fmla="*/ 5 h 7"/>
                  <a:gd name="T2" fmla="*/ 14 w 16"/>
                  <a:gd name="T3" fmla="*/ 3 h 7"/>
                  <a:gd name="T4" fmla="*/ 14 w 16"/>
                  <a:gd name="T5" fmla="*/ 0 h 7"/>
                  <a:gd name="T6" fmla="*/ 7 w 16"/>
                  <a:gd name="T7" fmla="*/ 0 h 7"/>
                  <a:gd name="T8" fmla="*/ 4 w 16"/>
                  <a:gd name="T9" fmla="*/ 0 h 7"/>
                  <a:gd name="T10" fmla="*/ 0 w 16"/>
                  <a:gd name="T11" fmla="*/ 1 h 7"/>
                  <a:gd name="T12" fmla="*/ 3 w 16"/>
                  <a:gd name="T13" fmla="*/ 3 h 7"/>
                  <a:gd name="T14" fmla="*/ 7 w 16"/>
                  <a:gd name="T15" fmla="*/ 3 h 7"/>
                  <a:gd name="T16" fmla="*/ 9 w 16"/>
                  <a:gd name="T17" fmla="*/ 7 h 7"/>
                  <a:gd name="T18" fmla="*/ 10 w 16"/>
                  <a:gd name="T19"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7">
                    <a:moveTo>
                      <a:pt x="10" y="5"/>
                    </a:moveTo>
                    <a:cubicBezTo>
                      <a:pt x="11" y="5"/>
                      <a:pt x="16" y="5"/>
                      <a:pt x="14" y="3"/>
                    </a:cubicBezTo>
                    <a:cubicBezTo>
                      <a:pt x="12" y="2"/>
                      <a:pt x="14" y="1"/>
                      <a:pt x="14" y="0"/>
                    </a:cubicBezTo>
                    <a:cubicBezTo>
                      <a:pt x="12" y="0"/>
                      <a:pt x="9" y="0"/>
                      <a:pt x="7" y="0"/>
                    </a:cubicBezTo>
                    <a:cubicBezTo>
                      <a:pt x="5" y="0"/>
                      <a:pt x="5" y="1"/>
                      <a:pt x="4" y="0"/>
                    </a:cubicBezTo>
                    <a:cubicBezTo>
                      <a:pt x="2" y="0"/>
                      <a:pt x="2" y="0"/>
                      <a:pt x="0" y="1"/>
                    </a:cubicBezTo>
                    <a:cubicBezTo>
                      <a:pt x="1" y="2"/>
                      <a:pt x="1" y="3"/>
                      <a:pt x="3" y="3"/>
                    </a:cubicBezTo>
                    <a:cubicBezTo>
                      <a:pt x="4" y="3"/>
                      <a:pt x="7" y="3"/>
                      <a:pt x="7" y="3"/>
                    </a:cubicBezTo>
                    <a:cubicBezTo>
                      <a:pt x="5" y="5"/>
                      <a:pt x="7" y="6"/>
                      <a:pt x="9" y="7"/>
                    </a:cubicBezTo>
                    <a:cubicBezTo>
                      <a:pt x="9" y="7"/>
                      <a:pt x="9" y="5"/>
                      <a:pt x="10" y="5"/>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498" name="Freeform 766">
                <a:extLst>
                  <a:ext uri="{FF2B5EF4-FFF2-40B4-BE49-F238E27FC236}">
                    <a16:creationId xmlns:a16="http://schemas.microsoft.com/office/drawing/2014/main" id="{AC209453-ACDE-974F-A262-9364BF182165}"/>
                  </a:ext>
                </a:extLst>
              </p:cNvPr>
              <p:cNvSpPr>
                <a:spLocks/>
              </p:cNvSpPr>
              <p:nvPr/>
            </p:nvSpPr>
            <p:spPr bwMode="auto">
              <a:xfrm>
                <a:off x="5461391" y="4194795"/>
                <a:ext cx="70082" cy="19114"/>
              </a:xfrm>
              <a:custGeom>
                <a:avLst/>
                <a:gdLst>
                  <a:gd name="T0" fmla="*/ 4 w 15"/>
                  <a:gd name="T1" fmla="*/ 4 h 4"/>
                  <a:gd name="T2" fmla="*/ 9 w 15"/>
                  <a:gd name="T3" fmla="*/ 3 h 4"/>
                  <a:gd name="T4" fmla="*/ 15 w 15"/>
                  <a:gd name="T5" fmla="*/ 2 h 4"/>
                  <a:gd name="T6" fmla="*/ 8 w 15"/>
                  <a:gd name="T7" fmla="*/ 1 h 4"/>
                  <a:gd name="T8" fmla="*/ 0 w 15"/>
                  <a:gd name="T9" fmla="*/ 4 h 4"/>
                  <a:gd name="T10" fmla="*/ 4 w 15"/>
                  <a:gd name="T11" fmla="*/ 4 h 4"/>
                  <a:gd name="T12" fmla="*/ 4 w 15"/>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5" h="4">
                    <a:moveTo>
                      <a:pt x="4" y="4"/>
                    </a:moveTo>
                    <a:cubicBezTo>
                      <a:pt x="6" y="3"/>
                      <a:pt x="7" y="2"/>
                      <a:pt x="9" y="3"/>
                    </a:cubicBezTo>
                    <a:cubicBezTo>
                      <a:pt x="10" y="3"/>
                      <a:pt x="14" y="4"/>
                      <a:pt x="15" y="2"/>
                    </a:cubicBezTo>
                    <a:cubicBezTo>
                      <a:pt x="15" y="3"/>
                      <a:pt x="9" y="0"/>
                      <a:pt x="8" y="1"/>
                    </a:cubicBezTo>
                    <a:cubicBezTo>
                      <a:pt x="5" y="2"/>
                      <a:pt x="1" y="0"/>
                      <a:pt x="0" y="4"/>
                    </a:cubicBezTo>
                    <a:cubicBezTo>
                      <a:pt x="2" y="4"/>
                      <a:pt x="3" y="4"/>
                      <a:pt x="4" y="4"/>
                    </a:cubicBezTo>
                    <a:cubicBezTo>
                      <a:pt x="5" y="4"/>
                      <a:pt x="4" y="4"/>
                      <a:pt x="4" y="4"/>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499" name="Freeform 767">
                <a:extLst>
                  <a:ext uri="{FF2B5EF4-FFF2-40B4-BE49-F238E27FC236}">
                    <a16:creationId xmlns:a16="http://schemas.microsoft.com/office/drawing/2014/main" id="{F9CE7423-F9EE-7544-9C1F-1D0F40498CD9}"/>
                  </a:ext>
                </a:extLst>
              </p:cNvPr>
              <p:cNvSpPr>
                <a:spLocks/>
              </p:cNvSpPr>
              <p:nvPr/>
            </p:nvSpPr>
            <p:spPr bwMode="auto">
              <a:xfrm>
                <a:off x="5451834" y="3866685"/>
                <a:ext cx="280328" cy="318553"/>
              </a:xfrm>
              <a:custGeom>
                <a:avLst/>
                <a:gdLst>
                  <a:gd name="T0" fmla="*/ 5 w 60"/>
                  <a:gd name="T1" fmla="*/ 57 h 68"/>
                  <a:gd name="T2" fmla="*/ 15 w 60"/>
                  <a:gd name="T3" fmla="*/ 57 h 68"/>
                  <a:gd name="T4" fmla="*/ 18 w 60"/>
                  <a:gd name="T5" fmla="*/ 59 h 68"/>
                  <a:gd name="T6" fmla="*/ 21 w 60"/>
                  <a:gd name="T7" fmla="*/ 63 h 68"/>
                  <a:gd name="T8" fmla="*/ 27 w 60"/>
                  <a:gd name="T9" fmla="*/ 64 h 68"/>
                  <a:gd name="T10" fmla="*/ 32 w 60"/>
                  <a:gd name="T11" fmla="*/ 64 h 68"/>
                  <a:gd name="T12" fmla="*/ 35 w 60"/>
                  <a:gd name="T13" fmla="*/ 62 h 68"/>
                  <a:gd name="T14" fmla="*/ 39 w 60"/>
                  <a:gd name="T15" fmla="*/ 62 h 68"/>
                  <a:gd name="T16" fmla="*/ 44 w 60"/>
                  <a:gd name="T17" fmla="*/ 61 h 68"/>
                  <a:gd name="T18" fmla="*/ 53 w 60"/>
                  <a:gd name="T19" fmla="*/ 61 h 68"/>
                  <a:gd name="T20" fmla="*/ 58 w 60"/>
                  <a:gd name="T21" fmla="*/ 61 h 68"/>
                  <a:gd name="T22" fmla="*/ 58 w 60"/>
                  <a:gd name="T23" fmla="*/ 54 h 68"/>
                  <a:gd name="T24" fmla="*/ 56 w 60"/>
                  <a:gd name="T25" fmla="*/ 38 h 68"/>
                  <a:gd name="T26" fmla="*/ 52 w 60"/>
                  <a:gd name="T27" fmla="*/ 12 h 68"/>
                  <a:gd name="T28" fmla="*/ 60 w 60"/>
                  <a:gd name="T29" fmla="*/ 12 h 68"/>
                  <a:gd name="T30" fmla="*/ 43 w 60"/>
                  <a:gd name="T31" fmla="*/ 0 h 68"/>
                  <a:gd name="T32" fmla="*/ 42 w 60"/>
                  <a:gd name="T33" fmla="*/ 7 h 68"/>
                  <a:gd name="T34" fmla="*/ 37 w 60"/>
                  <a:gd name="T35" fmla="*/ 7 h 68"/>
                  <a:gd name="T36" fmla="*/ 29 w 60"/>
                  <a:gd name="T37" fmla="*/ 7 h 68"/>
                  <a:gd name="T38" fmla="*/ 26 w 60"/>
                  <a:gd name="T39" fmla="*/ 7 h 68"/>
                  <a:gd name="T40" fmla="*/ 26 w 60"/>
                  <a:gd name="T41" fmla="*/ 12 h 68"/>
                  <a:gd name="T42" fmla="*/ 26 w 60"/>
                  <a:gd name="T43" fmla="*/ 19 h 68"/>
                  <a:gd name="T44" fmla="*/ 20 w 60"/>
                  <a:gd name="T45" fmla="*/ 25 h 68"/>
                  <a:gd name="T46" fmla="*/ 20 w 60"/>
                  <a:gd name="T47" fmla="*/ 32 h 68"/>
                  <a:gd name="T48" fmla="*/ 16 w 60"/>
                  <a:gd name="T49" fmla="*/ 32 h 68"/>
                  <a:gd name="T50" fmla="*/ 3 w 60"/>
                  <a:gd name="T51" fmla="*/ 32 h 68"/>
                  <a:gd name="T52" fmla="*/ 1 w 60"/>
                  <a:gd name="T53" fmla="*/ 33 h 68"/>
                  <a:gd name="T54" fmla="*/ 4 w 60"/>
                  <a:gd name="T55" fmla="*/ 36 h 68"/>
                  <a:gd name="T56" fmla="*/ 3 w 60"/>
                  <a:gd name="T57" fmla="*/ 41 h 68"/>
                  <a:gd name="T58" fmla="*/ 6 w 60"/>
                  <a:gd name="T59" fmla="*/ 48 h 68"/>
                  <a:gd name="T60" fmla="*/ 3 w 60"/>
                  <a:gd name="T61" fmla="*/ 58 h 68"/>
                  <a:gd name="T62" fmla="*/ 5 w 60"/>
                  <a:gd name="T63" fmla="*/ 5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 h="68">
                    <a:moveTo>
                      <a:pt x="5" y="57"/>
                    </a:moveTo>
                    <a:cubicBezTo>
                      <a:pt x="7" y="57"/>
                      <a:pt x="13" y="55"/>
                      <a:pt x="15" y="57"/>
                    </a:cubicBezTo>
                    <a:cubicBezTo>
                      <a:pt x="16" y="58"/>
                      <a:pt x="17" y="58"/>
                      <a:pt x="18" y="59"/>
                    </a:cubicBezTo>
                    <a:cubicBezTo>
                      <a:pt x="19" y="61"/>
                      <a:pt x="20" y="62"/>
                      <a:pt x="21" y="63"/>
                    </a:cubicBezTo>
                    <a:cubicBezTo>
                      <a:pt x="22" y="64"/>
                      <a:pt x="26" y="68"/>
                      <a:pt x="27" y="64"/>
                    </a:cubicBezTo>
                    <a:cubicBezTo>
                      <a:pt x="28" y="58"/>
                      <a:pt x="30" y="65"/>
                      <a:pt x="32" y="64"/>
                    </a:cubicBezTo>
                    <a:cubicBezTo>
                      <a:pt x="33" y="62"/>
                      <a:pt x="33" y="62"/>
                      <a:pt x="35" y="62"/>
                    </a:cubicBezTo>
                    <a:cubicBezTo>
                      <a:pt x="37" y="62"/>
                      <a:pt x="38" y="62"/>
                      <a:pt x="39" y="62"/>
                    </a:cubicBezTo>
                    <a:cubicBezTo>
                      <a:pt x="41" y="61"/>
                      <a:pt x="43" y="61"/>
                      <a:pt x="44" y="61"/>
                    </a:cubicBezTo>
                    <a:cubicBezTo>
                      <a:pt x="47" y="61"/>
                      <a:pt x="50" y="61"/>
                      <a:pt x="53" y="61"/>
                    </a:cubicBezTo>
                    <a:cubicBezTo>
                      <a:pt x="54" y="61"/>
                      <a:pt x="57" y="62"/>
                      <a:pt x="58" y="61"/>
                    </a:cubicBezTo>
                    <a:cubicBezTo>
                      <a:pt x="59" y="61"/>
                      <a:pt x="58" y="55"/>
                      <a:pt x="58" y="54"/>
                    </a:cubicBezTo>
                    <a:cubicBezTo>
                      <a:pt x="57" y="48"/>
                      <a:pt x="56" y="43"/>
                      <a:pt x="56" y="38"/>
                    </a:cubicBezTo>
                    <a:cubicBezTo>
                      <a:pt x="55" y="29"/>
                      <a:pt x="53" y="21"/>
                      <a:pt x="52" y="12"/>
                    </a:cubicBezTo>
                    <a:cubicBezTo>
                      <a:pt x="55" y="12"/>
                      <a:pt x="58" y="12"/>
                      <a:pt x="60" y="12"/>
                    </a:cubicBezTo>
                    <a:cubicBezTo>
                      <a:pt x="54" y="8"/>
                      <a:pt x="48" y="4"/>
                      <a:pt x="43" y="0"/>
                    </a:cubicBezTo>
                    <a:cubicBezTo>
                      <a:pt x="43" y="1"/>
                      <a:pt x="43" y="7"/>
                      <a:pt x="42" y="7"/>
                    </a:cubicBezTo>
                    <a:cubicBezTo>
                      <a:pt x="41" y="7"/>
                      <a:pt x="39" y="7"/>
                      <a:pt x="37" y="7"/>
                    </a:cubicBezTo>
                    <a:cubicBezTo>
                      <a:pt x="35" y="7"/>
                      <a:pt x="32" y="7"/>
                      <a:pt x="29" y="7"/>
                    </a:cubicBezTo>
                    <a:cubicBezTo>
                      <a:pt x="29" y="7"/>
                      <a:pt x="26" y="7"/>
                      <a:pt x="26" y="7"/>
                    </a:cubicBezTo>
                    <a:cubicBezTo>
                      <a:pt x="25" y="8"/>
                      <a:pt x="26" y="11"/>
                      <a:pt x="26" y="12"/>
                    </a:cubicBezTo>
                    <a:cubicBezTo>
                      <a:pt x="26" y="14"/>
                      <a:pt x="26" y="17"/>
                      <a:pt x="26" y="19"/>
                    </a:cubicBezTo>
                    <a:cubicBezTo>
                      <a:pt x="26" y="22"/>
                      <a:pt x="20" y="21"/>
                      <a:pt x="20" y="25"/>
                    </a:cubicBezTo>
                    <a:cubicBezTo>
                      <a:pt x="20" y="26"/>
                      <a:pt x="21" y="31"/>
                      <a:pt x="20" y="32"/>
                    </a:cubicBezTo>
                    <a:cubicBezTo>
                      <a:pt x="20" y="32"/>
                      <a:pt x="17" y="32"/>
                      <a:pt x="16" y="32"/>
                    </a:cubicBezTo>
                    <a:cubicBezTo>
                      <a:pt x="12" y="32"/>
                      <a:pt x="7" y="32"/>
                      <a:pt x="3" y="32"/>
                    </a:cubicBezTo>
                    <a:cubicBezTo>
                      <a:pt x="2" y="32"/>
                      <a:pt x="0" y="31"/>
                      <a:pt x="1" y="33"/>
                    </a:cubicBezTo>
                    <a:cubicBezTo>
                      <a:pt x="2" y="34"/>
                      <a:pt x="3" y="35"/>
                      <a:pt x="4" y="36"/>
                    </a:cubicBezTo>
                    <a:cubicBezTo>
                      <a:pt x="5" y="38"/>
                      <a:pt x="4" y="40"/>
                      <a:pt x="3" y="41"/>
                    </a:cubicBezTo>
                    <a:cubicBezTo>
                      <a:pt x="3" y="44"/>
                      <a:pt x="6" y="45"/>
                      <a:pt x="6" y="48"/>
                    </a:cubicBezTo>
                    <a:cubicBezTo>
                      <a:pt x="7" y="51"/>
                      <a:pt x="4" y="55"/>
                      <a:pt x="3" y="58"/>
                    </a:cubicBezTo>
                    <a:cubicBezTo>
                      <a:pt x="4" y="58"/>
                      <a:pt x="4" y="57"/>
                      <a:pt x="5" y="57"/>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500" name="Freeform 768">
                <a:extLst>
                  <a:ext uri="{FF2B5EF4-FFF2-40B4-BE49-F238E27FC236}">
                    <a16:creationId xmlns:a16="http://schemas.microsoft.com/office/drawing/2014/main" id="{6C6AA2FF-7475-DE49-8942-E067C8BC28F3}"/>
                  </a:ext>
                </a:extLst>
              </p:cNvPr>
              <p:cNvSpPr>
                <a:spLocks/>
              </p:cNvSpPr>
              <p:nvPr/>
            </p:nvSpPr>
            <p:spPr bwMode="auto">
              <a:xfrm>
                <a:off x="5451834" y="4129491"/>
                <a:ext cx="135385" cy="106717"/>
              </a:xfrm>
              <a:custGeom>
                <a:avLst/>
                <a:gdLst>
                  <a:gd name="T0" fmla="*/ 8 w 29"/>
                  <a:gd name="T1" fmla="*/ 22 h 23"/>
                  <a:gd name="T2" fmla="*/ 10 w 29"/>
                  <a:gd name="T3" fmla="*/ 21 h 23"/>
                  <a:gd name="T4" fmla="*/ 15 w 29"/>
                  <a:gd name="T5" fmla="*/ 21 h 23"/>
                  <a:gd name="T6" fmla="*/ 23 w 29"/>
                  <a:gd name="T7" fmla="*/ 21 h 23"/>
                  <a:gd name="T8" fmla="*/ 27 w 29"/>
                  <a:gd name="T9" fmla="*/ 22 h 23"/>
                  <a:gd name="T10" fmla="*/ 29 w 29"/>
                  <a:gd name="T11" fmla="*/ 19 h 23"/>
                  <a:gd name="T12" fmla="*/ 25 w 29"/>
                  <a:gd name="T13" fmla="*/ 14 h 23"/>
                  <a:gd name="T14" fmla="*/ 25 w 29"/>
                  <a:gd name="T15" fmla="*/ 10 h 23"/>
                  <a:gd name="T16" fmla="*/ 19 w 29"/>
                  <a:gd name="T17" fmla="*/ 4 h 23"/>
                  <a:gd name="T18" fmla="*/ 9 w 29"/>
                  <a:gd name="T19" fmla="*/ 1 h 23"/>
                  <a:gd name="T20" fmla="*/ 5 w 29"/>
                  <a:gd name="T21" fmla="*/ 1 h 23"/>
                  <a:gd name="T22" fmla="*/ 2 w 29"/>
                  <a:gd name="T23" fmla="*/ 6 h 23"/>
                  <a:gd name="T24" fmla="*/ 1 w 29"/>
                  <a:gd name="T25" fmla="*/ 10 h 23"/>
                  <a:gd name="T26" fmla="*/ 2 w 29"/>
                  <a:gd name="T27" fmla="*/ 12 h 23"/>
                  <a:gd name="T28" fmla="*/ 2 w 29"/>
                  <a:gd name="T29" fmla="*/ 14 h 23"/>
                  <a:gd name="T30" fmla="*/ 4 w 29"/>
                  <a:gd name="T31" fmla="*/ 15 h 23"/>
                  <a:gd name="T32" fmla="*/ 9 w 29"/>
                  <a:gd name="T33" fmla="*/ 15 h 23"/>
                  <a:gd name="T34" fmla="*/ 10 w 29"/>
                  <a:gd name="T35" fmla="*/ 14 h 23"/>
                  <a:gd name="T36" fmla="*/ 17 w 29"/>
                  <a:gd name="T37" fmla="*/ 16 h 23"/>
                  <a:gd name="T38" fmla="*/ 11 w 29"/>
                  <a:gd name="T39" fmla="*/ 17 h 23"/>
                  <a:gd name="T40" fmla="*/ 6 w 29"/>
                  <a:gd name="T41" fmla="*/ 18 h 23"/>
                  <a:gd name="T42" fmla="*/ 3 w 29"/>
                  <a:gd name="T43" fmla="*/ 21 h 23"/>
                  <a:gd name="T44" fmla="*/ 5 w 29"/>
                  <a:gd name="T45" fmla="*/ 21 h 23"/>
                  <a:gd name="T46" fmla="*/ 8 w 29"/>
                  <a:gd name="T47" fmla="*/ 2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 h="23">
                    <a:moveTo>
                      <a:pt x="8" y="22"/>
                    </a:moveTo>
                    <a:cubicBezTo>
                      <a:pt x="9" y="22"/>
                      <a:pt x="9" y="21"/>
                      <a:pt x="10" y="21"/>
                    </a:cubicBezTo>
                    <a:cubicBezTo>
                      <a:pt x="12" y="21"/>
                      <a:pt x="13" y="21"/>
                      <a:pt x="15" y="21"/>
                    </a:cubicBezTo>
                    <a:cubicBezTo>
                      <a:pt x="17" y="21"/>
                      <a:pt x="20" y="20"/>
                      <a:pt x="23" y="21"/>
                    </a:cubicBezTo>
                    <a:cubicBezTo>
                      <a:pt x="24" y="22"/>
                      <a:pt x="25" y="23"/>
                      <a:pt x="27" y="22"/>
                    </a:cubicBezTo>
                    <a:cubicBezTo>
                      <a:pt x="29" y="22"/>
                      <a:pt x="29" y="21"/>
                      <a:pt x="29" y="19"/>
                    </a:cubicBezTo>
                    <a:cubicBezTo>
                      <a:pt x="29" y="17"/>
                      <a:pt x="25" y="16"/>
                      <a:pt x="25" y="14"/>
                    </a:cubicBezTo>
                    <a:cubicBezTo>
                      <a:pt x="25" y="14"/>
                      <a:pt x="25" y="10"/>
                      <a:pt x="25" y="10"/>
                    </a:cubicBezTo>
                    <a:cubicBezTo>
                      <a:pt x="24" y="10"/>
                      <a:pt x="20" y="5"/>
                      <a:pt x="19" y="4"/>
                    </a:cubicBezTo>
                    <a:cubicBezTo>
                      <a:pt x="16" y="1"/>
                      <a:pt x="13" y="0"/>
                      <a:pt x="9" y="1"/>
                    </a:cubicBezTo>
                    <a:cubicBezTo>
                      <a:pt x="8" y="1"/>
                      <a:pt x="5" y="0"/>
                      <a:pt x="5" y="1"/>
                    </a:cubicBezTo>
                    <a:cubicBezTo>
                      <a:pt x="4" y="2"/>
                      <a:pt x="2" y="4"/>
                      <a:pt x="2" y="6"/>
                    </a:cubicBezTo>
                    <a:cubicBezTo>
                      <a:pt x="3" y="8"/>
                      <a:pt x="3" y="9"/>
                      <a:pt x="1" y="10"/>
                    </a:cubicBezTo>
                    <a:cubicBezTo>
                      <a:pt x="0" y="10"/>
                      <a:pt x="3" y="12"/>
                      <a:pt x="2" y="12"/>
                    </a:cubicBezTo>
                    <a:cubicBezTo>
                      <a:pt x="4" y="13"/>
                      <a:pt x="2" y="13"/>
                      <a:pt x="2" y="14"/>
                    </a:cubicBezTo>
                    <a:cubicBezTo>
                      <a:pt x="2" y="14"/>
                      <a:pt x="3" y="15"/>
                      <a:pt x="4" y="15"/>
                    </a:cubicBezTo>
                    <a:cubicBezTo>
                      <a:pt x="4" y="16"/>
                      <a:pt x="8" y="15"/>
                      <a:pt x="9" y="15"/>
                    </a:cubicBezTo>
                    <a:cubicBezTo>
                      <a:pt x="10" y="15"/>
                      <a:pt x="10" y="14"/>
                      <a:pt x="10" y="14"/>
                    </a:cubicBezTo>
                    <a:cubicBezTo>
                      <a:pt x="11" y="14"/>
                      <a:pt x="17" y="17"/>
                      <a:pt x="17" y="16"/>
                    </a:cubicBezTo>
                    <a:cubicBezTo>
                      <a:pt x="16" y="18"/>
                      <a:pt x="12" y="17"/>
                      <a:pt x="11" y="17"/>
                    </a:cubicBezTo>
                    <a:cubicBezTo>
                      <a:pt x="9" y="16"/>
                      <a:pt x="8" y="18"/>
                      <a:pt x="6" y="18"/>
                    </a:cubicBezTo>
                    <a:cubicBezTo>
                      <a:pt x="3" y="18"/>
                      <a:pt x="1" y="18"/>
                      <a:pt x="3" y="21"/>
                    </a:cubicBezTo>
                    <a:cubicBezTo>
                      <a:pt x="3" y="22"/>
                      <a:pt x="4" y="21"/>
                      <a:pt x="5" y="21"/>
                    </a:cubicBezTo>
                    <a:cubicBezTo>
                      <a:pt x="6" y="21"/>
                      <a:pt x="7" y="22"/>
                      <a:pt x="8" y="22"/>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501" name="Freeform 769">
                <a:extLst>
                  <a:ext uri="{FF2B5EF4-FFF2-40B4-BE49-F238E27FC236}">
                    <a16:creationId xmlns:a16="http://schemas.microsoft.com/office/drawing/2014/main" id="{0EA81AF1-CADB-734C-8EC7-1A6351375638}"/>
                  </a:ext>
                </a:extLst>
              </p:cNvPr>
              <p:cNvSpPr>
                <a:spLocks/>
              </p:cNvSpPr>
              <p:nvPr/>
            </p:nvSpPr>
            <p:spPr bwMode="auto">
              <a:xfrm>
                <a:off x="5569700" y="3919245"/>
                <a:ext cx="391822" cy="364746"/>
              </a:xfrm>
              <a:custGeom>
                <a:avLst/>
                <a:gdLst>
                  <a:gd name="T0" fmla="*/ 27 w 84"/>
                  <a:gd name="T1" fmla="*/ 1 h 78"/>
                  <a:gd name="T2" fmla="*/ 33 w 84"/>
                  <a:gd name="T3" fmla="*/ 45 h 78"/>
                  <a:gd name="T4" fmla="*/ 32 w 84"/>
                  <a:gd name="T5" fmla="*/ 50 h 78"/>
                  <a:gd name="T6" fmla="*/ 19 w 84"/>
                  <a:gd name="T7" fmla="*/ 50 h 78"/>
                  <a:gd name="T8" fmla="*/ 15 w 84"/>
                  <a:gd name="T9" fmla="*/ 50 h 78"/>
                  <a:gd name="T10" fmla="*/ 12 w 84"/>
                  <a:gd name="T11" fmla="*/ 51 h 78"/>
                  <a:gd name="T12" fmla="*/ 8 w 84"/>
                  <a:gd name="T13" fmla="*/ 51 h 78"/>
                  <a:gd name="T14" fmla="*/ 6 w 84"/>
                  <a:gd name="T15" fmla="*/ 52 h 78"/>
                  <a:gd name="T16" fmla="*/ 3 w 84"/>
                  <a:gd name="T17" fmla="*/ 50 h 78"/>
                  <a:gd name="T18" fmla="*/ 0 w 84"/>
                  <a:gd name="T19" fmla="*/ 55 h 78"/>
                  <a:gd name="T20" fmla="*/ 0 w 84"/>
                  <a:gd name="T21" fmla="*/ 59 h 78"/>
                  <a:gd name="T22" fmla="*/ 3 w 84"/>
                  <a:gd name="T23" fmla="*/ 63 h 78"/>
                  <a:gd name="T24" fmla="*/ 4 w 84"/>
                  <a:gd name="T25" fmla="*/ 67 h 78"/>
                  <a:gd name="T26" fmla="*/ 7 w 84"/>
                  <a:gd name="T27" fmla="*/ 68 h 78"/>
                  <a:gd name="T28" fmla="*/ 11 w 84"/>
                  <a:gd name="T29" fmla="*/ 68 h 78"/>
                  <a:gd name="T30" fmla="*/ 15 w 84"/>
                  <a:gd name="T31" fmla="*/ 66 h 78"/>
                  <a:gd name="T32" fmla="*/ 20 w 84"/>
                  <a:gd name="T33" fmla="*/ 75 h 78"/>
                  <a:gd name="T34" fmla="*/ 20 w 84"/>
                  <a:gd name="T35" fmla="*/ 77 h 78"/>
                  <a:gd name="T36" fmla="*/ 23 w 84"/>
                  <a:gd name="T37" fmla="*/ 77 h 78"/>
                  <a:gd name="T38" fmla="*/ 27 w 84"/>
                  <a:gd name="T39" fmla="*/ 77 h 78"/>
                  <a:gd name="T40" fmla="*/ 30 w 84"/>
                  <a:gd name="T41" fmla="*/ 77 h 78"/>
                  <a:gd name="T42" fmla="*/ 35 w 84"/>
                  <a:gd name="T43" fmla="*/ 71 h 78"/>
                  <a:gd name="T44" fmla="*/ 35 w 84"/>
                  <a:gd name="T45" fmla="*/ 69 h 78"/>
                  <a:gd name="T46" fmla="*/ 39 w 84"/>
                  <a:gd name="T47" fmla="*/ 67 h 78"/>
                  <a:gd name="T48" fmla="*/ 40 w 84"/>
                  <a:gd name="T49" fmla="*/ 63 h 78"/>
                  <a:gd name="T50" fmla="*/ 42 w 84"/>
                  <a:gd name="T51" fmla="*/ 62 h 78"/>
                  <a:gd name="T52" fmla="*/ 49 w 84"/>
                  <a:gd name="T53" fmla="*/ 57 h 78"/>
                  <a:gd name="T54" fmla="*/ 51 w 84"/>
                  <a:gd name="T55" fmla="*/ 57 h 78"/>
                  <a:gd name="T56" fmla="*/ 52 w 84"/>
                  <a:gd name="T57" fmla="*/ 56 h 78"/>
                  <a:gd name="T58" fmla="*/ 55 w 84"/>
                  <a:gd name="T59" fmla="*/ 54 h 78"/>
                  <a:gd name="T60" fmla="*/ 65 w 84"/>
                  <a:gd name="T61" fmla="*/ 53 h 78"/>
                  <a:gd name="T62" fmla="*/ 70 w 84"/>
                  <a:gd name="T63" fmla="*/ 52 h 78"/>
                  <a:gd name="T64" fmla="*/ 78 w 84"/>
                  <a:gd name="T65" fmla="*/ 51 h 78"/>
                  <a:gd name="T66" fmla="*/ 82 w 84"/>
                  <a:gd name="T67" fmla="*/ 31 h 78"/>
                  <a:gd name="T68" fmla="*/ 77 w 84"/>
                  <a:gd name="T69" fmla="*/ 32 h 78"/>
                  <a:gd name="T70" fmla="*/ 77 w 84"/>
                  <a:gd name="T71" fmla="*/ 28 h 78"/>
                  <a:gd name="T72" fmla="*/ 70 w 84"/>
                  <a:gd name="T73" fmla="*/ 26 h 78"/>
                  <a:gd name="T74" fmla="*/ 66 w 84"/>
                  <a:gd name="T75" fmla="*/ 22 h 78"/>
                  <a:gd name="T76" fmla="*/ 63 w 84"/>
                  <a:gd name="T77" fmla="*/ 20 h 78"/>
                  <a:gd name="T78" fmla="*/ 56 w 84"/>
                  <a:gd name="T79" fmla="*/ 14 h 78"/>
                  <a:gd name="T80" fmla="*/ 39 w 84"/>
                  <a:gd name="T81" fmla="*/ 3 h 78"/>
                  <a:gd name="T82" fmla="*/ 35 w 84"/>
                  <a:gd name="T83" fmla="*/ 1 h 78"/>
                  <a:gd name="T84" fmla="*/ 27 w 84"/>
                  <a:gd name="T85" fmla="*/ 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4" h="78">
                    <a:moveTo>
                      <a:pt x="27" y="1"/>
                    </a:moveTo>
                    <a:cubicBezTo>
                      <a:pt x="29" y="16"/>
                      <a:pt x="31" y="31"/>
                      <a:pt x="33" y="45"/>
                    </a:cubicBezTo>
                    <a:cubicBezTo>
                      <a:pt x="33" y="47"/>
                      <a:pt x="35" y="50"/>
                      <a:pt x="32" y="50"/>
                    </a:cubicBezTo>
                    <a:cubicBezTo>
                      <a:pt x="28" y="50"/>
                      <a:pt x="23" y="50"/>
                      <a:pt x="19" y="50"/>
                    </a:cubicBezTo>
                    <a:cubicBezTo>
                      <a:pt x="17" y="50"/>
                      <a:pt x="16" y="50"/>
                      <a:pt x="15" y="50"/>
                    </a:cubicBezTo>
                    <a:cubicBezTo>
                      <a:pt x="14" y="50"/>
                      <a:pt x="13" y="51"/>
                      <a:pt x="12" y="51"/>
                    </a:cubicBezTo>
                    <a:cubicBezTo>
                      <a:pt x="11" y="52"/>
                      <a:pt x="10" y="51"/>
                      <a:pt x="8" y="51"/>
                    </a:cubicBezTo>
                    <a:cubicBezTo>
                      <a:pt x="7" y="51"/>
                      <a:pt x="7" y="53"/>
                      <a:pt x="6" y="52"/>
                    </a:cubicBezTo>
                    <a:cubicBezTo>
                      <a:pt x="5" y="52"/>
                      <a:pt x="4" y="50"/>
                      <a:pt x="3" y="50"/>
                    </a:cubicBezTo>
                    <a:cubicBezTo>
                      <a:pt x="2" y="50"/>
                      <a:pt x="2" y="56"/>
                      <a:pt x="0" y="55"/>
                    </a:cubicBezTo>
                    <a:cubicBezTo>
                      <a:pt x="0" y="56"/>
                      <a:pt x="0" y="58"/>
                      <a:pt x="0" y="59"/>
                    </a:cubicBezTo>
                    <a:cubicBezTo>
                      <a:pt x="0" y="61"/>
                      <a:pt x="2" y="61"/>
                      <a:pt x="3" y="63"/>
                    </a:cubicBezTo>
                    <a:cubicBezTo>
                      <a:pt x="4" y="64"/>
                      <a:pt x="3" y="66"/>
                      <a:pt x="4" y="67"/>
                    </a:cubicBezTo>
                    <a:cubicBezTo>
                      <a:pt x="5" y="69"/>
                      <a:pt x="6" y="67"/>
                      <a:pt x="7" y="68"/>
                    </a:cubicBezTo>
                    <a:cubicBezTo>
                      <a:pt x="7" y="69"/>
                      <a:pt x="10" y="68"/>
                      <a:pt x="11" y="68"/>
                    </a:cubicBezTo>
                    <a:cubicBezTo>
                      <a:pt x="12" y="68"/>
                      <a:pt x="14" y="66"/>
                      <a:pt x="15" y="66"/>
                    </a:cubicBezTo>
                    <a:cubicBezTo>
                      <a:pt x="17" y="68"/>
                      <a:pt x="18" y="73"/>
                      <a:pt x="20" y="75"/>
                    </a:cubicBezTo>
                    <a:cubicBezTo>
                      <a:pt x="20" y="75"/>
                      <a:pt x="19" y="77"/>
                      <a:pt x="20" y="77"/>
                    </a:cubicBezTo>
                    <a:cubicBezTo>
                      <a:pt x="21" y="78"/>
                      <a:pt x="22" y="76"/>
                      <a:pt x="23" y="77"/>
                    </a:cubicBezTo>
                    <a:cubicBezTo>
                      <a:pt x="24" y="78"/>
                      <a:pt x="26" y="78"/>
                      <a:pt x="27" y="77"/>
                    </a:cubicBezTo>
                    <a:cubicBezTo>
                      <a:pt x="29" y="75"/>
                      <a:pt x="29" y="77"/>
                      <a:pt x="30" y="77"/>
                    </a:cubicBezTo>
                    <a:cubicBezTo>
                      <a:pt x="33" y="77"/>
                      <a:pt x="35" y="73"/>
                      <a:pt x="35" y="71"/>
                    </a:cubicBezTo>
                    <a:cubicBezTo>
                      <a:pt x="35" y="70"/>
                      <a:pt x="33" y="70"/>
                      <a:pt x="35" y="69"/>
                    </a:cubicBezTo>
                    <a:cubicBezTo>
                      <a:pt x="36" y="68"/>
                      <a:pt x="38" y="69"/>
                      <a:pt x="39" y="67"/>
                    </a:cubicBezTo>
                    <a:cubicBezTo>
                      <a:pt x="39" y="66"/>
                      <a:pt x="40" y="64"/>
                      <a:pt x="40" y="63"/>
                    </a:cubicBezTo>
                    <a:cubicBezTo>
                      <a:pt x="41" y="61"/>
                      <a:pt x="41" y="60"/>
                      <a:pt x="42" y="62"/>
                    </a:cubicBezTo>
                    <a:cubicBezTo>
                      <a:pt x="45" y="64"/>
                      <a:pt x="47" y="56"/>
                      <a:pt x="49" y="57"/>
                    </a:cubicBezTo>
                    <a:cubicBezTo>
                      <a:pt x="50" y="57"/>
                      <a:pt x="50" y="57"/>
                      <a:pt x="51" y="57"/>
                    </a:cubicBezTo>
                    <a:cubicBezTo>
                      <a:pt x="51" y="57"/>
                      <a:pt x="52" y="56"/>
                      <a:pt x="52" y="56"/>
                    </a:cubicBezTo>
                    <a:cubicBezTo>
                      <a:pt x="53" y="55"/>
                      <a:pt x="54" y="55"/>
                      <a:pt x="55" y="54"/>
                    </a:cubicBezTo>
                    <a:cubicBezTo>
                      <a:pt x="58" y="51"/>
                      <a:pt x="61" y="54"/>
                      <a:pt x="65" y="53"/>
                    </a:cubicBezTo>
                    <a:cubicBezTo>
                      <a:pt x="67" y="53"/>
                      <a:pt x="68" y="52"/>
                      <a:pt x="70" y="52"/>
                    </a:cubicBezTo>
                    <a:cubicBezTo>
                      <a:pt x="73" y="52"/>
                      <a:pt x="76" y="52"/>
                      <a:pt x="78" y="51"/>
                    </a:cubicBezTo>
                    <a:cubicBezTo>
                      <a:pt x="84" y="49"/>
                      <a:pt x="82" y="36"/>
                      <a:pt x="82" y="31"/>
                    </a:cubicBezTo>
                    <a:cubicBezTo>
                      <a:pt x="81" y="32"/>
                      <a:pt x="78" y="34"/>
                      <a:pt x="77" y="32"/>
                    </a:cubicBezTo>
                    <a:cubicBezTo>
                      <a:pt x="76" y="31"/>
                      <a:pt x="78" y="29"/>
                      <a:pt x="77" y="28"/>
                    </a:cubicBezTo>
                    <a:cubicBezTo>
                      <a:pt x="76" y="26"/>
                      <a:pt x="72" y="27"/>
                      <a:pt x="70" y="26"/>
                    </a:cubicBezTo>
                    <a:cubicBezTo>
                      <a:pt x="68" y="26"/>
                      <a:pt x="67" y="23"/>
                      <a:pt x="66" y="22"/>
                    </a:cubicBezTo>
                    <a:cubicBezTo>
                      <a:pt x="66" y="21"/>
                      <a:pt x="65" y="20"/>
                      <a:pt x="63" y="20"/>
                    </a:cubicBezTo>
                    <a:cubicBezTo>
                      <a:pt x="61" y="18"/>
                      <a:pt x="58" y="16"/>
                      <a:pt x="56" y="14"/>
                    </a:cubicBezTo>
                    <a:cubicBezTo>
                      <a:pt x="50" y="11"/>
                      <a:pt x="44" y="7"/>
                      <a:pt x="39" y="3"/>
                    </a:cubicBezTo>
                    <a:cubicBezTo>
                      <a:pt x="38" y="3"/>
                      <a:pt x="36" y="1"/>
                      <a:pt x="35" y="1"/>
                    </a:cubicBezTo>
                    <a:cubicBezTo>
                      <a:pt x="33" y="0"/>
                      <a:pt x="30" y="1"/>
                      <a:pt x="27" y="1"/>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502" name="Freeform 770">
                <a:extLst>
                  <a:ext uri="{FF2B5EF4-FFF2-40B4-BE49-F238E27FC236}">
                    <a16:creationId xmlns:a16="http://schemas.microsoft.com/office/drawing/2014/main" id="{0EDD464D-8314-1B49-90AD-3BA12AD43858}"/>
                  </a:ext>
                </a:extLst>
              </p:cNvPr>
              <p:cNvSpPr>
                <a:spLocks/>
              </p:cNvSpPr>
              <p:nvPr/>
            </p:nvSpPr>
            <p:spPr bwMode="auto">
              <a:xfrm>
                <a:off x="6409091" y="3750410"/>
                <a:ext cx="258029" cy="251658"/>
              </a:xfrm>
              <a:custGeom>
                <a:avLst/>
                <a:gdLst>
                  <a:gd name="T0" fmla="*/ 45 w 55"/>
                  <a:gd name="T1" fmla="*/ 54 h 54"/>
                  <a:gd name="T2" fmla="*/ 48 w 55"/>
                  <a:gd name="T3" fmla="*/ 51 h 54"/>
                  <a:gd name="T4" fmla="*/ 51 w 55"/>
                  <a:gd name="T5" fmla="*/ 48 h 54"/>
                  <a:gd name="T6" fmla="*/ 54 w 55"/>
                  <a:gd name="T7" fmla="*/ 44 h 54"/>
                  <a:gd name="T8" fmla="*/ 55 w 55"/>
                  <a:gd name="T9" fmla="*/ 42 h 54"/>
                  <a:gd name="T10" fmla="*/ 50 w 55"/>
                  <a:gd name="T11" fmla="*/ 36 h 54"/>
                  <a:gd name="T12" fmla="*/ 45 w 55"/>
                  <a:gd name="T13" fmla="*/ 25 h 54"/>
                  <a:gd name="T14" fmla="*/ 40 w 55"/>
                  <a:gd name="T15" fmla="*/ 16 h 54"/>
                  <a:gd name="T16" fmla="*/ 38 w 55"/>
                  <a:gd name="T17" fmla="*/ 8 h 54"/>
                  <a:gd name="T18" fmla="*/ 47 w 55"/>
                  <a:gd name="T19" fmla="*/ 22 h 54"/>
                  <a:gd name="T20" fmla="*/ 49 w 55"/>
                  <a:gd name="T21" fmla="*/ 19 h 54"/>
                  <a:gd name="T22" fmla="*/ 48 w 55"/>
                  <a:gd name="T23" fmla="*/ 14 h 54"/>
                  <a:gd name="T24" fmla="*/ 47 w 55"/>
                  <a:gd name="T25" fmla="*/ 2 h 54"/>
                  <a:gd name="T26" fmla="*/ 38 w 55"/>
                  <a:gd name="T27" fmla="*/ 2 h 54"/>
                  <a:gd name="T28" fmla="*/ 25 w 55"/>
                  <a:gd name="T29" fmla="*/ 3 h 54"/>
                  <a:gd name="T30" fmla="*/ 16 w 55"/>
                  <a:gd name="T31" fmla="*/ 3 h 54"/>
                  <a:gd name="T32" fmla="*/ 4 w 55"/>
                  <a:gd name="T33" fmla="*/ 1 h 54"/>
                  <a:gd name="T34" fmla="*/ 3 w 55"/>
                  <a:gd name="T35" fmla="*/ 0 h 54"/>
                  <a:gd name="T36" fmla="*/ 1 w 55"/>
                  <a:gd name="T37" fmla="*/ 3 h 54"/>
                  <a:gd name="T38" fmla="*/ 2 w 55"/>
                  <a:gd name="T39" fmla="*/ 7 h 54"/>
                  <a:gd name="T40" fmla="*/ 1 w 55"/>
                  <a:gd name="T41" fmla="*/ 11 h 54"/>
                  <a:gd name="T42" fmla="*/ 2 w 55"/>
                  <a:gd name="T43" fmla="*/ 13 h 54"/>
                  <a:gd name="T44" fmla="*/ 2 w 55"/>
                  <a:gd name="T45" fmla="*/ 25 h 54"/>
                  <a:gd name="T46" fmla="*/ 2 w 55"/>
                  <a:gd name="T47" fmla="*/ 52 h 54"/>
                  <a:gd name="T48" fmla="*/ 34 w 55"/>
                  <a:gd name="T49" fmla="*/ 52 h 54"/>
                  <a:gd name="T50" fmla="*/ 40 w 55"/>
                  <a:gd name="T51" fmla="*/ 52 h 54"/>
                  <a:gd name="T52" fmla="*/ 45 w 55"/>
                  <a:gd name="T53"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54">
                    <a:moveTo>
                      <a:pt x="45" y="54"/>
                    </a:moveTo>
                    <a:cubicBezTo>
                      <a:pt x="46" y="54"/>
                      <a:pt x="46" y="51"/>
                      <a:pt x="48" y="51"/>
                    </a:cubicBezTo>
                    <a:cubicBezTo>
                      <a:pt x="51" y="51"/>
                      <a:pt x="49" y="49"/>
                      <a:pt x="51" y="48"/>
                    </a:cubicBezTo>
                    <a:cubicBezTo>
                      <a:pt x="54" y="47"/>
                      <a:pt x="54" y="47"/>
                      <a:pt x="54" y="44"/>
                    </a:cubicBezTo>
                    <a:cubicBezTo>
                      <a:pt x="53" y="42"/>
                      <a:pt x="53" y="42"/>
                      <a:pt x="55" y="42"/>
                    </a:cubicBezTo>
                    <a:cubicBezTo>
                      <a:pt x="54" y="42"/>
                      <a:pt x="51" y="37"/>
                      <a:pt x="50" y="36"/>
                    </a:cubicBezTo>
                    <a:cubicBezTo>
                      <a:pt x="49" y="32"/>
                      <a:pt x="47" y="28"/>
                      <a:pt x="45" y="25"/>
                    </a:cubicBezTo>
                    <a:cubicBezTo>
                      <a:pt x="43" y="22"/>
                      <a:pt x="42" y="18"/>
                      <a:pt x="40" y="16"/>
                    </a:cubicBezTo>
                    <a:cubicBezTo>
                      <a:pt x="39" y="15"/>
                      <a:pt x="37" y="9"/>
                      <a:pt x="38" y="8"/>
                    </a:cubicBezTo>
                    <a:cubicBezTo>
                      <a:pt x="38" y="8"/>
                      <a:pt x="46" y="22"/>
                      <a:pt x="47" y="22"/>
                    </a:cubicBezTo>
                    <a:cubicBezTo>
                      <a:pt x="48" y="22"/>
                      <a:pt x="49" y="19"/>
                      <a:pt x="49" y="19"/>
                    </a:cubicBezTo>
                    <a:cubicBezTo>
                      <a:pt x="49" y="17"/>
                      <a:pt x="49" y="15"/>
                      <a:pt x="48" y="14"/>
                    </a:cubicBezTo>
                    <a:cubicBezTo>
                      <a:pt x="48" y="10"/>
                      <a:pt x="47" y="6"/>
                      <a:pt x="47" y="2"/>
                    </a:cubicBezTo>
                    <a:cubicBezTo>
                      <a:pt x="45" y="4"/>
                      <a:pt x="40" y="4"/>
                      <a:pt x="38" y="2"/>
                    </a:cubicBezTo>
                    <a:cubicBezTo>
                      <a:pt x="34" y="0"/>
                      <a:pt x="29" y="1"/>
                      <a:pt x="25" y="3"/>
                    </a:cubicBezTo>
                    <a:cubicBezTo>
                      <a:pt x="22" y="5"/>
                      <a:pt x="19" y="4"/>
                      <a:pt x="16" y="3"/>
                    </a:cubicBezTo>
                    <a:cubicBezTo>
                      <a:pt x="12" y="2"/>
                      <a:pt x="8" y="2"/>
                      <a:pt x="4" y="1"/>
                    </a:cubicBezTo>
                    <a:cubicBezTo>
                      <a:pt x="4" y="1"/>
                      <a:pt x="3" y="0"/>
                      <a:pt x="3" y="0"/>
                    </a:cubicBezTo>
                    <a:cubicBezTo>
                      <a:pt x="2" y="1"/>
                      <a:pt x="2" y="2"/>
                      <a:pt x="1" y="3"/>
                    </a:cubicBezTo>
                    <a:cubicBezTo>
                      <a:pt x="0" y="4"/>
                      <a:pt x="3" y="5"/>
                      <a:pt x="2" y="7"/>
                    </a:cubicBezTo>
                    <a:cubicBezTo>
                      <a:pt x="1" y="8"/>
                      <a:pt x="1" y="9"/>
                      <a:pt x="1" y="11"/>
                    </a:cubicBezTo>
                    <a:cubicBezTo>
                      <a:pt x="2" y="11"/>
                      <a:pt x="2" y="12"/>
                      <a:pt x="2" y="13"/>
                    </a:cubicBezTo>
                    <a:cubicBezTo>
                      <a:pt x="2" y="17"/>
                      <a:pt x="2" y="21"/>
                      <a:pt x="2" y="25"/>
                    </a:cubicBezTo>
                    <a:cubicBezTo>
                      <a:pt x="2" y="28"/>
                      <a:pt x="2" y="52"/>
                      <a:pt x="2" y="52"/>
                    </a:cubicBezTo>
                    <a:cubicBezTo>
                      <a:pt x="13" y="52"/>
                      <a:pt x="23" y="52"/>
                      <a:pt x="34" y="52"/>
                    </a:cubicBezTo>
                    <a:cubicBezTo>
                      <a:pt x="36" y="52"/>
                      <a:pt x="38" y="52"/>
                      <a:pt x="40" y="52"/>
                    </a:cubicBezTo>
                    <a:cubicBezTo>
                      <a:pt x="42" y="52"/>
                      <a:pt x="43" y="54"/>
                      <a:pt x="45" y="54"/>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503" name="Freeform 771">
                <a:extLst>
                  <a:ext uri="{FF2B5EF4-FFF2-40B4-BE49-F238E27FC236}">
                    <a16:creationId xmlns:a16="http://schemas.microsoft.com/office/drawing/2014/main" id="{5BAE5F97-D1B5-5349-A03D-D81C36DFBB0F}"/>
                  </a:ext>
                </a:extLst>
              </p:cNvPr>
              <p:cNvSpPr>
                <a:spLocks/>
              </p:cNvSpPr>
              <p:nvPr/>
            </p:nvSpPr>
            <p:spPr bwMode="auto">
              <a:xfrm>
                <a:off x="6026825" y="3605470"/>
                <a:ext cx="93975" cy="181577"/>
              </a:xfrm>
              <a:custGeom>
                <a:avLst/>
                <a:gdLst>
                  <a:gd name="T0" fmla="*/ 14 w 20"/>
                  <a:gd name="T1" fmla="*/ 34 h 39"/>
                  <a:gd name="T2" fmla="*/ 17 w 20"/>
                  <a:gd name="T3" fmla="*/ 30 h 39"/>
                  <a:gd name="T4" fmla="*/ 20 w 20"/>
                  <a:gd name="T5" fmla="*/ 27 h 39"/>
                  <a:gd name="T6" fmla="*/ 20 w 20"/>
                  <a:gd name="T7" fmla="*/ 24 h 39"/>
                  <a:gd name="T8" fmla="*/ 19 w 20"/>
                  <a:gd name="T9" fmla="*/ 23 h 39"/>
                  <a:gd name="T10" fmla="*/ 17 w 20"/>
                  <a:gd name="T11" fmla="*/ 20 h 39"/>
                  <a:gd name="T12" fmla="*/ 14 w 20"/>
                  <a:gd name="T13" fmla="*/ 20 h 39"/>
                  <a:gd name="T14" fmla="*/ 16 w 20"/>
                  <a:gd name="T15" fmla="*/ 16 h 39"/>
                  <a:gd name="T16" fmla="*/ 17 w 20"/>
                  <a:gd name="T17" fmla="*/ 10 h 39"/>
                  <a:gd name="T18" fmla="*/ 15 w 20"/>
                  <a:gd name="T19" fmla="*/ 6 h 39"/>
                  <a:gd name="T20" fmla="*/ 18 w 20"/>
                  <a:gd name="T21" fmla="*/ 4 h 39"/>
                  <a:gd name="T22" fmla="*/ 18 w 20"/>
                  <a:gd name="T23" fmla="*/ 1 h 39"/>
                  <a:gd name="T24" fmla="*/ 15 w 20"/>
                  <a:gd name="T25" fmla="*/ 3 h 39"/>
                  <a:gd name="T26" fmla="*/ 14 w 20"/>
                  <a:gd name="T27" fmla="*/ 2 h 39"/>
                  <a:gd name="T28" fmla="*/ 11 w 20"/>
                  <a:gd name="T29" fmla="*/ 0 h 39"/>
                  <a:gd name="T30" fmla="*/ 5 w 20"/>
                  <a:gd name="T31" fmla="*/ 4 h 39"/>
                  <a:gd name="T32" fmla="*/ 2 w 20"/>
                  <a:gd name="T33" fmla="*/ 17 h 39"/>
                  <a:gd name="T34" fmla="*/ 1 w 20"/>
                  <a:gd name="T35" fmla="*/ 21 h 39"/>
                  <a:gd name="T36" fmla="*/ 4 w 20"/>
                  <a:gd name="T37" fmla="*/ 26 h 39"/>
                  <a:gd name="T38" fmla="*/ 8 w 20"/>
                  <a:gd name="T39" fmla="*/ 30 h 39"/>
                  <a:gd name="T40" fmla="*/ 10 w 20"/>
                  <a:gd name="T41" fmla="*/ 39 h 39"/>
                  <a:gd name="T42" fmla="*/ 14 w 20"/>
                  <a:gd name="T43" fmla="*/ 34 h 39"/>
                  <a:gd name="T44" fmla="*/ 14 w 20"/>
                  <a:gd name="T45" fmla="*/ 3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 h="39">
                    <a:moveTo>
                      <a:pt x="14" y="34"/>
                    </a:moveTo>
                    <a:cubicBezTo>
                      <a:pt x="12" y="32"/>
                      <a:pt x="16" y="30"/>
                      <a:pt x="17" y="30"/>
                    </a:cubicBezTo>
                    <a:cubicBezTo>
                      <a:pt x="19" y="29"/>
                      <a:pt x="20" y="28"/>
                      <a:pt x="20" y="27"/>
                    </a:cubicBezTo>
                    <a:cubicBezTo>
                      <a:pt x="20" y="26"/>
                      <a:pt x="20" y="25"/>
                      <a:pt x="20" y="24"/>
                    </a:cubicBezTo>
                    <a:cubicBezTo>
                      <a:pt x="20" y="23"/>
                      <a:pt x="19" y="23"/>
                      <a:pt x="19" y="23"/>
                    </a:cubicBezTo>
                    <a:cubicBezTo>
                      <a:pt x="18" y="22"/>
                      <a:pt x="18" y="21"/>
                      <a:pt x="17" y="20"/>
                    </a:cubicBezTo>
                    <a:cubicBezTo>
                      <a:pt x="16" y="20"/>
                      <a:pt x="15" y="21"/>
                      <a:pt x="14" y="20"/>
                    </a:cubicBezTo>
                    <a:cubicBezTo>
                      <a:pt x="11" y="18"/>
                      <a:pt x="14" y="17"/>
                      <a:pt x="16" y="16"/>
                    </a:cubicBezTo>
                    <a:cubicBezTo>
                      <a:pt x="18" y="15"/>
                      <a:pt x="19" y="12"/>
                      <a:pt x="17" y="10"/>
                    </a:cubicBezTo>
                    <a:cubicBezTo>
                      <a:pt x="17" y="9"/>
                      <a:pt x="14" y="7"/>
                      <a:pt x="15" y="6"/>
                    </a:cubicBezTo>
                    <a:cubicBezTo>
                      <a:pt x="16" y="5"/>
                      <a:pt x="17" y="5"/>
                      <a:pt x="18" y="4"/>
                    </a:cubicBezTo>
                    <a:cubicBezTo>
                      <a:pt x="18" y="4"/>
                      <a:pt x="18" y="1"/>
                      <a:pt x="18" y="1"/>
                    </a:cubicBezTo>
                    <a:cubicBezTo>
                      <a:pt x="17" y="1"/>
                      <a:pt x="16" y="4"/>
                      <a:pt x="15" y="3"/>
                    </a:cubicBezTo>
                    <a:cubicBezTo>
                      <a:pt x="15" y="3"/>
                      <a:pt x="14" y="2"/>
                      <a:pt x="14" y="2"/>
                    </a:cubicBezTo>
                    <a:cubicBezTo>
                      <a:pt x="13" y="1"/>
                      <a:pt x="12" y="0"/>
                      <a:pt x="11" y="0"/>
                    </a:cubicBezTo>
                    <a:cubicBezTo>
                      <a:pt x="9" y="1"/>
                      <a:pt x="6" y="2"/>
                      <a:pt x="5" y="4"/>
                    </a:cubicBezTo>
                    <a:cubicBezTo>
                      <a:pt x="3" y="8"/>
                      <a:pt x="5" y="14"/>
                      <a:pt x="2" y="17"/>
                    </a:cubicBezTo>
                    <a:cubicBezTo>
                      <a:pt x="0" y="19"/>
                      <a:pt x="0" y="19"/>
                      <a:pt x="1" y="21"/>
                    </a:cubicBezTo>
                    <a:cubicBezTo>
                      <a:pt x="1" y="23"/>
                      <a:pt x="4" y="24"/>
                      <a:pt x="4" y="26"/>
                    </a:cubicBezTo>
                    <a:cubicBezTo>
                      <a:pt x="5" y="28"/>
                      <a:pt x="8" y="29"/>
                      <a:pt x="8" y="30"/>
                    </a:cubicBezTo>
                    <a:cubicBezTo>
                      <a:pt x="9" y="33"/>
                      <a:pt x="10" y="37"/>
                      <a:pt x="10" y="39"/>
                    </a:cubicBezTo>
                    <a:cubicBezTo>
                      <a:pt x="12" y="39"/>
                      <a:pt x="16" y="37"/>
                      <a:pt x="14" y="34"/>
                    </a:cubicBezTo>
                    <a:cubicBezTo>
                      <a:pt x="13" y="33"/>
                      <a:pt x="15" y="35"/>
                      <a:pt x="14" y="34"/>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504" name="Freeform 772">
                <a:extLst>
                  <a:ext uri="{FF2B5EF4-FFF2-40B4-BE49-F238E27FC236}">
                    <a16:creationId xmlns:a16="http://schemas.microsoft.com/office/drawing/2014/main" id="{817F8CF4-0082-2B43-9D86-AD44FC80825A}"/>
                  </a:ext>
                </a:extLst>
              </p:cNvPr>
              <p:cNvSpPr>
                <a:spLocks/>
              </p:cNvSpPr>
              <p:nvPr/>
            </p:nvSpPr>
            <p:spPr bwMode="auto">
              <a:xfrm>
                <a:off x="6068239" y="3712184"/>
                <a:ext cx="355189" cy="342447"/>
              </a:xfrm>
              <a:custGeom>
                <a:avLst/>
                <a:gdLst>
                  <a:gd name="T0" fmla="*/ 21 w 76"/>
                  <a:gd name="T1" fmla="*/ 55 h 73"/>
                  <a:gd name="T2" fmla="*/ 25 w 76"/>
                  <a:gd name="T3" fmla="*/ 57 h 73"/>
                  <a:gd name="T4" fmla="*/ 28 w 76"/>
                  <a:gd name="T5" fmla="*/ 55 h 73"/>
                  <a:gd name="T6" fmla="*/ 33 w 76"/>
                  <a:gd name="T7" fmla="*/ 53 h 73"/>
                  <a:gd name="T8" fmla="*/ 44 w 76"/>
                  <a:gd name="T9" fmla="*/ 59 h 73"/>
                  <a:gd name="T10" fmla="*/ 70 w 76"/>
                  <a:gd name="T11" fmla="*/ 73 h 73"/>
                  <a:gd name="T12" fmla="*/ 71 w 76"/>
                  <a:gd name="T13" fmla="*/ 71 h 73"/>
                  <a:gd name="T14" fmla="*/ 75 w 76"/>
                  <a:gd name="T15" fmla="*/ 71 h 73"/>
                  <a:gd name="T16" fmla="*/ 75 w 76"/>
                  <a:gd name="T17" fmla="*/ 66 h 73"/>
                  <a:gd name="T18" fmla="*/ 75 w 76"/>
                  <a:gd name="T19" fmla="*/ 44 h 73"/>
                  <a:gd name="T20" fmla="*/ 75 w 76"/>
                  <a:gd name="T21" fmla="*/ 24 h 73"/>
                  <a:gd name="T22" fmla="*/ 75 w 76"/>
                  <a:gd name="T23" fmla="*/ 20 h 73"/>
                  <a:gd name="T24" fmla="*/ 74 w 76"/>
                  <a:gd name="T25" fmla="*/ 17 h 73"/>
                  <a:gd name="T26" fmla="*/ 76 w 76"/>
                  <a:gd name="T27" fmla="*/ 14 h 73"/>
                  <a:gd name="T28" fmla="*/ 74 w 76"/>
                  <a:gd name="T29" fmla="*/ 11 h 73"/>
                  <a:gd name="T30" fmla="*/ 76 w 76"/>
                  <a:gd name="T31" fmla="*/ 8 h 73"/>
                  <a:gd name="T32" fmla="*/ 67 w 76"/>
                  <a:gd name="T33" fmla="*/ 5 h 73"/>
                  <a:gd name="T34" fmla="*/ 61 w 76"/>
                  <a:gd name="T35" fmla="*/ 2 h 73"/>
                  <a:gd name="T36" fmla="*/ 51 w 76"/>
                  <a:gd name="T37" fmla="*/ 6 h 73"/>
                  <a:gd name="T38" fmla="*/ 51 w 76"/>
                  <a:gd name="T39" fmla="*/ 9 h 73"/>
                  <a:gd name="T40" fmla="*/ 50 w 76"/>
                  <a:gd name="T41" fmla="*/ 14 h 73"/>
                  <a:gd name="T42" fmla="*/ 41 w 76"/>
                  <a:gd name="T43" fmla="*/ 13 h 73"/>
                  <a:gd name="T44" fmla="*/ 36 w 76"/>
                  <a:gd name="T45" fmla="*/ 12 h 73"/>
                  <a:gd name="T46" fmla="*/ 31 w 76"/>
                  <a:gd name="T47" fmla="*/ 10 h 73"/>
                  <a:gd name="T48" fmla="*/ 29 w 76"/>
                  <a:gd name="T49" fmla="*/ 6 h 73"/>
                  <a:gd name="T50" fmla="*/ 23 w 76"/>
                  <a:gd name="T51" fmla="*/ 3 h 73"/>
                  <a:gd name="T52" fmla="*/ 17 w 76"/>
                  <a:gd name="T53" fmla="*/ 2 h 73"/>
                  <a:gd name="T54" fmla="*/ 11 w 76"/>
                  <a:gd name="T55" fmla="*/ 0 h 73"/>
                  <a:gd name="T56" fmla="*/ 11 w 76"/>
                  <a:gd name="T57" fmla="*/ 4 h 73"/>
                  <a:gd name="T58" fmla="*/ 9 w 76"/>
                  <a:gd name="T59" fmla="*/ 6 h 73"/>
                  <a:gd name="T60" fmla="*/ 5 w 76"/>
                  <a:gd name="T61" fmla="*/ 8 h 73"/>
                  <a:gd name="T62" fmla="*/ 5 w 76"/>
                  <a:gd name="T63" fmla="*/ 14 h 73"/>
                  <a:gd name="T64" fmla="*/ 1 w 76"/>
                  <a:gd name="T65" fmla="*/ 17 h 73"/>
                  <a:gd name="T66" fmla="*/ 3 w 76"/>
                  <a:gd name="T67" fmla="*/ 21 h 73"/>
                  <a:gd name="T68" fmla="*/ 3 w 76"/>
                  <a:gd name="T69" fmla="*/ 26 h 73"/>
                  <a:gd name="T70" fmla="*/ 3 w 76"/>
                  <a:gd name="T71" fmla="*/ 31 h 73"/>
                  <a:gd name="T72" fmla="*/ 3 w 76"/>
                  <a:gd name="T73" fmla="*/ 34 h 73"/>
                  <a:gd name="T74" fmla="*/ 3 w 76"/>
                  <a:gd name="T75" fmla="*/ 37 h 73"/>
                  <a:gd name="T76" fmla="*/ 1 w 76"/>
                  <a:gd name="T77" fmla="*/ 40 h 73"/>
                  <a:gd name="T78" fmla="*/ 4 w 76"/>
                  <a:gd name="T79" fmla="*/ 46 h 73"/>
                  <a:gd name="T80" fmla="*/ 7 w 76"/>
                  <a:gd name="T81" fmla="*/ 48 h 73"/>
                  <a:gd name="T82" fmla="*/ 11 w 76"/>
                  <a:gd name="T83" fmla="*/ 49 h 73"/>
                  <a:gd name="T84" fmla="*/ 14 w 76"/>
                  <a:gd name="T85" fmla="*/ 53 h 73"/>
                  <a:gd name="T86" fmla="*/ 21 w 76"/>
                  <a:gd name="T87" fmla="*/ 55 h 73"/>
                  <a:gd name="T88" fmla="*/ 21 w 76"/>
                  <a:gd name="T89" fmla="*/ 5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6" h="73">
                    <a:moveTo>
                      <a:pt x="21" y="55"/>
                    </a:moveTo>
                    <a:cubicBezTo>
                      <a:pt x="21" y="56"/>
                      <a:pt x="24" y="58"/>
                      <a:pt x="25" y="57"/>
                    </a:cubicBezTo>
                    <a:cubicBezTo>
                      <a:pt x="26" y="56"/>
                      <a:pt x="27" y="56"/>
                      <a:pt x="28" y="55"/>
                    </a:cubicBezTo>
                    <a:cubicBezTo>
                      <a:pt x="29" y="55"/>
                      <a:pt x="32" y="53"/>
                      <a:pt x="33" y="53"/>
                    </a:cubicBezTo>
                    <a:cubicBezTo>
                      <a:pt x="37" y="55"/>
                      <a:pt x="40" y="57"/>
                      <a:pt x="44" y="59"/>
                    </a:cubicBezTo>
                    <a:cubicBezTo>
                      <a:pt x="53" y="64"/>
                      <a:pt x="61" y="69"/>
                      <a:pt x="70" y="73"/>
                    </a:cubicBezTo>
                    <a:cubicBezTo>
                      <a:pt x="70" y="71"/>
                      <a:pt x="69" y="71"/>
                      <a:pt x="71" y="71"/>
                    </a:cubicBezTo>
                    <a:cubicBezTo>
                      <a:pt x="71" y="71"/>
                      <a:pt x="75" y="71"/>
                      <a:pt x="75" y="71"/>
                    </a:cubicBezTo>
                    <a:cubicBezTo>
                      <a:pt x="75" y="69"/>
                      <a:pt x="75" y="68"/>
                      <a:pt x="75" y="66"/>
                    </a:cubicBezTo>
                    <a:cubicBezTo>
                      <a:pt x="75" y="59"/>
                      <a:pt x="75" y="52"/>
                      <a:pt x="75" y="44"/>
                    </a:cubicBezTo>
                    <a:cubicBezTo>
                      <a:pt x="75" y="37"/>
                      <a:pt x="75" y="30"/>
                      <a:pt x="75" y="24"/>
                    </a:cubicBezTo>
                    <a:cubicBezTo>
                      <a:pt x="75" y="22"/>
                      <a:pt x="75" y="21"/>
                      <a:pt x="75" y="20"/>
                    </a:cubicBezTo>
                    <a:cubicBezTo>
                      <a:pt x="74" y="19"/>
                      <a:pt x="74" y="18"/>
                      <a:pt x="74" y="17"/>
                    </a:cubicBezTo>
                    <a:cubicBezTo>
                      <a:pt x="74" y="16"/>
                      <a:pt x="76" y="15"/>
                      <a:pt x="76" y="14"/>
                    </a:cubicBezTo>
                    <a:cubicBezTo>
                      <a:pt x="76" y="13"/>
                      <a:pt x="74" y="12"/>
                      <a:pt x="74" y="11"/>
                    </a:cubicBezTo>
                    <a:cubicBezTo>
                      <a:pt x="74" y="10"/>
                      <a:pt x="75" y="9"/>
                      <a:pt x="76" y="8"/>
                    </a:cubicBezTo>
                    <a:cubicBezTo>
                      <a:pt x="73" y="6"/>
                      <a:pt x="70" y="7"/>
                      <a:pt x="67" y="5"/>
                    </a:cubicBezTo>
                    <a:cubicBezTo>
                      <a:pt x="65" y="4"/>
                      <a:pt x="64" y="2"/>
                      <a:pt x="61" y="2"/>
                    </a:cubicBezTo>
                    <a:cubicBezTo>
                      <a:pt x="57" y="2"/>
                      <a:pt x="53" y="3"/>
                      <a:pt x="51" y="6"/>
                    </a:cubicBezTo>
                    <a:cubicBezTo>
                      <a:pt x="50" y="7"/>
                      <a:pt x="50" y="8"/>
                      <a:pt x="51" y="9"/>
                    </a:cubicBezTo>
                    <a:cubicBezTo>
                      <a:pt x="52" y="11"/>
                      <a:pt x="51" y="12"/>
                      <a:pt x="50" y="14"/>
                    </a:cubicBezTo>
                    <a:cubicBezTo>
                      <a:pt x="48" y="17"/>
                      <a:pt x="44" y="15"/>
                      <a:pt x="41" y="13"/>
                    </a:cubicBezTo>
                    <a:cubicBezTo>
                      <a:pt x="39" y="13"/>
                      <a:pt x="38" y="12"/>
                      <a:pt x="36" y="12"/>
                    </a:cubicBezTo>
                    <a:cubicBezTo>
                      <a:pt x="34" y="11"/>
                      <a:pt x="32" y="12"/>
                      <a:pt x="31" y="10"/>
                    </a:cubicBezTo>
                    <a:cubicBezTo>
                      <a:pt x="30" y="9"/>
                      <a:pt x="30" y="7"/>
                      <a:pt x="29" y="6"/>
                    </a:cubicBezTo>
                    <a:cubicBezTo>
                      <a:pt x="28" y="4"/>
                      <a:pt x="25" y="4"/>
                      <a:pt x="23" y="3"/>
                    </a:cubicBezTo>
                    <a:cubicBezTo>
                      <a:pt x="21" y="2"/>
                      <a:pt x="19" y="2"/>
                      <a:pt x="17" y="2"/>
                    </a:cubicBezTo>
                    <a:cubicBezTo>
                      <a:pt x="15" y="2"/>
                      <a:pt x="14" y="1"/>
                      <a:pt x="11" y="0"/>
                    </a:cubicBezTo>
                    <a:cubicBezTo>
                      <a:pt x="11" y="1"/>
                      <a:pt x="11" y="2"/>
                      <a:pt x="11" y="4"/>
                    </a:cubicBezTo>
                    <a:cubicBezTo>
                      <a:pt x="11" y="5"/>
                      <a:pt x="11" y="4"/>
                      <a:pt x="9" y="6"/>
                    </a:cubicBezTo>
                    <a:cubicBezTo>
                      <a:pt x="8" y="7"/>
                      <a:pt x="7" y="7"/>
                      <a:pt x="5" y="8"/>
                    </a:cubicBezTo>
                    <a:cubicBezTo>
                      <a:pt x="3" y="10"/>
                      <a:pt x="6" y="12"/>
                      <a:pt x="5" y="14"/>
                    </a:cubicBezTo>
                    <a:cubicBezTo>
                      <a:pt x="4" y="16"/>
                      <a:pt x="1" y="16"/>
                      <a:pt x="1" y="17"/>
                    </a:cubicBezTo>
                    <a:cubicBezTo>
                      <a:pt x="1" y="19"/>
                      <a:pt x="2" y="20"/>
                      <a:pt x="3" y="21"/>
                    </a:cubicBezTo>
                    <a:cubicBezTo>
                      <a:pt x="3" y="23"/>
                      <a:pt x="3" y="25"/>
                      <a:pt x="3" y="26"/>
                    </a:cubicBezTo>
                    <a:cubicBezTo>
                      <a:pt x="3" y="28"/>
                      <a:pt x="4" y="29"/>
                      <a:pt x="3" y="31"/>
                    </a:cubicBezTo>
                    <a:cubicBezTo>
                      <a:pt x="3" y="32"/>
                      <a:pt x="3" y="33"/>
                      <a:pt x="3" y="34"/>
                    </a:cubicBezTo>
                    <a:cubicBezTo>
                      <a:pt x="3" y="35"/>
                      <a:pt x="4" y="36"/>
                      <a:pt x="3" y="37"/>
                    </a:cubicBezTo>
                    <a:cubicBezTo>
                      <a:pt x="3" y="38"/>
                      <a:pt x="0" y="38"/>
                      <a:pt x="1" y="40"/>
                    </a:cubicBezTo>
                    <a:cubicBezTo>
                      <a:pt x="3" y="42"/>
                      <a:pt x="4" y="43"/>
                      <a:pt x="4" y="46"/>
                    </a:cubicBezTo>
                    <a:cubicBezTo>
                      <a:pt x="4" y="48"/>
                      <a:pt x="6" y="47"/>
                      <a:pt x="7" y="48"/>
                    </a:cubicBezTo>
                    <a:cubicBezTo>
                      <a:pt x="9" y="48"/>
                      <a:pt x="10" y="48"/>
                      <a:pt x="11" y="49"/>
                    </a:cubicBezTo>
                    <a:cubicBezTo>
                      <a:pt x="12" y="50"/>
                      <a:pt x="13" y="52"/>
                      <a:pt x="14" y="53"/>
                    </a:cubicBezTo>
                    <a:cubicBezTo>
                      <a:pt x="16" y="54"/>
                      <a:pt x="19" y="53"/>
                      <a:pt x="21" y="55"/>
                    </a:cubicBezTo>
                    <a:cubicBezTo>
                      <a:pt x="22" y="56"/>
                      <a:pt x="20" y="54"/>
                      <a:pt x="21" y="55"/>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505" name="Freeform 773">
                <a:extLst>
                  <a:ext uri="{FF2B5EF4-FFF2-40B4-BE49-F238E27FC236}">
                    <a16:creationId xmlns:a16="http://schemas.microsoft.com/office/drawing/2014/main" id="{965FADD2-40C6-5849-B81B-2C6C4C895404}"/>
                  </a:ext>
                </a:extLst>
              </p:cNvPr>
              <p:cNvSpPr>
                <a:spLocks/>
              </p:cNvSpPr>
              <p:nvPr/>
            </p:nvSpPr>
            <p:spPr bwMode="auto">
              <a:xfrm>
                <a:off x="5456613" y="3857128"/>
                <a:ext cx="195911" cy="159278"/>
              </a:xfrm>
              <a:custGeom>
                <a:avLst/>
                <a:gdLst>
                  <a:gd name="T0" fmla="*/ 19 w 42"/>
                  <a:gd name="T1" fmla="*/ 34 h 34"/>
                  <a:gd name="T2" fmla="*/ 20 w 42"/>
                  <a:gd name="T3" fmla="*/ 25 h 34"/>
                  <a:gd name="T4" fmla="*/ 24 w 42"/>
                  <a:gd name="T5" fmla="*/ 22 h 34"/>
                  <a:gd name="T6" fmla="*/ 25 w 42"/>
                  <a:gd name="T7" fmla="*/ 20 h 34"/>
                  <a:gd name="T8" fmla="*/ 25 w 42"/>
                  <a:gd name="T9" fmla="*/ 9 h 34"/>
                  <a:gd name="T10" fmla="*/ 32 w 42"/>
                  <a:gd name="T11" fmla="*/ 9 h 34"/>
                  <a:gd name="T12" fmla="*/ 41 w 42"/>
                  <a:gd name="T13" fmla="*/ 9 h 34"/>
                  <a:gd name="T14" fmla="*/ 42 w 42"/>
                  <a:gd name="T15" fmla="*/ 2 h 34"/>
                  <a:gd name="T16" fmla="*/ 40 w 42"/>
                  <a:gd name="T17" fmla="*/ 0 h 34"/>
                  <a:gd name="T18" fmla="*/ 20 w 42"/>
                  <a:gd name="T19" fmla="*/ 0 h 34"/>
                  <a:gd name="T20" fmla="*/ 15 w 42"/>
                  <a:gd name="T21" fmla="*/ 6 h 34"/>
                  <a:gd name="T22" fmla="*/ 10 w 42"/>
                  <a:gd name="T23" fmla="*/ 17 h 34"/>
                  <a:gd name="T24" fmla="*/ 8 w 42"/>
                  <a:gd name="T25" fmla="*/ 18 h 34"/>
                  <a:gd name="T26" fmla="*/ 4 w 42"/>
                  <a:gd name="T27" fmla="*/ 25 h 34"/>
                  <a:gd name="T28" fmla="*/ 0 w 42"/>
                  <a:gd name="T29" fmla="*/ 34 h 34"/>
                  <a:gd name="T30" fmla="*/ 19 w 42"/>
                  <a:gd name="T3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 h="34">
                    <a:moveTo>
                      <a:pt x="19" y="34"/>
                    </a:moveTo>
                    <a:cubicBezTo>
                      <a:pt x="19" y="31"/>
                      <a:pt x="18" y="26"/>
                      <a:pt x="20" y="25"/>
                    </a:cubicBezTo>
                    <a:cubicBezTo>
                      <a:pt x="21" y="24"/>
                      <a:pt x="23" y="23"/>
                      <a:pt x="24" y="22"/>
                    </a:cubicBezTo>
                    <a:cubicBezTo>
                      <a:pt x="25" y="22"/>
                      <a:pt x="25" y="20"/>
                      <a:pt x="25" y="20"/>
                    </a:cubicBezTo>
                    <a:cubicBezTo>
                      <a:pt x="25" y="16"/>
                      <a:pt x="25" y="13"/>
                      <a:pt x="25" y="9"/>
                    </a:cubicBezTo>
                    <a:cubicBezTo>
                      <a:pt x="25" y="9"/>
                      <a:pt x="31" y="9"/>
                      <a:pt x="32" y="9"/>
                    </a:cubicBezTo>
                    <a:cubicBezTo>
                      <a:pt x="35" y="9"/>
                      <a:pt x="38" y="9"/>
                      <a:pt x="41" y="9"/>
                    </a:cubicBezTo>
                    <a:cubicBezTo>
                      <a:pt x="42" y="9"/>
                      <a:pt x="42" y="3"/>
                      <a:pt x="42" y="2"/>
                    </a:cubicBezTo>
                    <a:cubicBezTo>
                      <a:pt x="42" y="0"/>
                      <a:pt x="42" y="0"/>
                      <a:pt x="40" y="0"/>
                    </a:cubicBezTo>
                    <a:cubicBezTo>
                      <a:pt x="33" y="0"/>
                      <a:pt x="27" y="0"/>
                      <a:pt x="20" y="0"/>
                    </a:cubicBezTo>
                    <a:cubicBezTo>
                      <a:pt x="18" y="2"/>
                      <a:pt x="17" y="4"/>
                      <a:pt x="15" y="6"/>
                    </a:cubicBezTo>
                    <a:cubicBezTo>
                      <a:pt x="11" y="9"/>
                      <a:pt x="11" y="12"/>
                      <a:pt x="10" y="17"/>
                    </a:cubicBezTo>
                    <a:cubicBezTo>
                      <a:pt x="10" y="17"/>
                      <a:pt x="9" y="18"/>
                      <a:pt x="8" y="18"/>
                    </a:cubicBezTo>
                    <a:cubicBezTo>
                      <a:pt x="6" y="20"/>
                      <a:pt x="5" y="22"/>
                      <a:pt x="4" y="25"/>
                    </a:cubicBezTo>
                    <a:cubicBezTo>
                      <a:pt x="2" y="28"/>
                      <a:pt x="0" y="30"/>
                      <a:pt x="0" y="34"/>
                    </a:cubicBezTo>
                    <a:cubicBezTo>
                      <a:pt x="6" y="34"/>
                      <a:pt x="13" y="34"/>
                      <a:pt x="19" y="34"/>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506" name="Freeform 774">
                <a:extLst>
                  <a:ext uri="{FF2B5EF4-FFF2-40B4-BE49-F238E27FC236}">
                    <a16:creationId xmlns:a16="http://schemas.microsoft.com/office/drawing/2014/main" id="{3DC5E770-1A8C-D54F-A846-2777260E1D77}"/>
                  </a:ext>
                </a:extLst>
              </p:cNvPr>
              <p:cNvSpPr>
                <a:spLocks/>
              </p:cNvSpPr>
              <p:nvPr/>
            </p:nvSpPr>
            <p:spPr bwMode="auto">
              <a:xfrm>
                <a:off x="5550586" y="3632546"/>
                <a:ext cx="280328" cy="224582"/>
              </a:xfrm>
              <a:custGeom>
                <a:avLst/>
                <a:gdLst>
                  <a:gd name="T0" fmla="*/ 22 w 60"/>
                  <a:gd name="T1" fmla="*/ 48 h 48"/>
                  <a:gd name="T2" fmla="*/ 23 w 60"/>
                  <a:gd name="T3" fmla="*/ 41 h 48"/>
                  <a:gd name="T4" fmla="*/ 29 w 60"/>
                  <a:gd name="T5" fmla="*/ 37 h 48"/>
                  <a:gd name="T6" fmla="*/ 33 w 60"/>
                  <a:gd name="T7" fmla="*/ 37 h 48"/>
                  <a:gd name="T8" fmla="*/ 38 w 60"/>
                  <a:gd name="T9" fmla="*/ 35 h 48"/>
                  <a:gd name="T10" fmla="*/ 40 w 60"/>
                  <a:gd name="T11" fmla="*/ 32 h 48"/>
                  <a:gd name="T12" fmla="*/ 45 w 60"/>
                  <a:gd name="T13" fmla="*/ 31 h 48"/>
                  <a:gd name="T14" fmla="*/ 46 w 60"/>
                  <a:gd name="T15" fmla="*/ 28 h 48"/>
                  <a:gd name="T16" fmla="*/ 50 w 60"/>
                  <a:gd name="T17" fmla="*/ 25 h 48"/>
                  <a:gd name="T18" fmla="*/ 53 w 60"/>
                  <a:gd name="T19" fmla="*/ 23 h 48"/>
                  <a:gd name="T20" fmla="*/ 58 w 60"/>
                  <a:gd name="T21" fmla="*/ 24 h 48"/>
                  <a:gd name="T22" fmla="*/ 56 w 60"/>
                  <a:gd name="T23" fmla="*/ 16 h 48"/>
                  <a:gd name="T24" fmla="*/ 56 w 60"/>
                  <a:gd name="T25" fmla="*/ 10 h 48"/>
                  <a:gd name="T26" fmla="*/ 55 w 60"/>
                  <a:gd name="T27" fmla="*/ 7 h 48"/>
                  <a:gd name="T28" fmla="*/ 51 w 60"/>
                  <a:gd name="T29" fmla="*/ 6 h 48"/>
                  <a:gd name="T30" fmla="*/ 47 w 60"/>
                  <a:gd name="T31" fmla="*/ 6 h 48"/>
                  <a:gd name="T32" fmla="*/ 42 w 60"/>
                  <a:gd name="T33" fmla="*/ 6 h 48"/>
                  <a:gd name="T34" fmla="*/ 35 w 60"/>
                  <a:gd name="T35" fmla="*/ 4 h 48"/>
                  <a:gd name="T36" fmla="*/ 30 w 60"/>
                  <a:gd name="T37" fmla="*/ 13 h 48"/>
                  <a:gd name="T38" fmla="*/ 20 w 60"/>
                  <a:gd name="T39" fmla="*/ 19 h 48"/>
                  <a:gd name="T40" fmla="*/ 16 w 60"/>
                  <a:gd name="T41" fmla="*/ 27 h 48"/>
                  <a:gd name="T42" fmla="*/ 16 w 60"/>
                  <a:gd name="T43" fmla="*/ 35 h 48"/>
                  <a:gd name="T44" fmla="*/ 14 w 60"/>
                  <a:gd name="T45" fmla="*/ 39 h 48"/>
                  <a:gd name="T46" fmla="*/ 9 w 60"/>
                  <a:gd name="T47" fmla="*/ 42 h 48"/>
                  <a:gd name="T48" fmla="*/ 5 w 60"/>
                  <a:gd name="T49" fmla="*/ 45 h 48"/>
                  <a:gd name="T50" fmla="*/ 0 w 60"/>
                  <a:gd name="T51" fmla="*/ 48 h 48"/>
                  <a:gd name="T52" fmla="*/ 22 w 60"/>
                  <a:gd name="T53"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0" h="48">
                    <a:moveTo>
                      <a:pt x="22" y="48"/>
                    </a:moveTo>
                    <a:cubicBezTo>
                      <a:pt x="22" y="45"/>
                      <a:pt x="21" y="43"/>
                      <a:pt x="23" y="41"/>
                    </a:cubicBezTo>
                    <a:cubicBezTo>
                      <a:pt x="25" y="40"/>
                      <a:pt x="28" y="39"/>
                      <a:pt x="29" y="37"/>
                    </a:cubicBezTo>
                    <a:cubicBezTo>
                      <a:pt x="30" y="37"/>
                      <a:pt x="32" y="37"/>
                      <a:pt x="33" y="37"/>
                    </a:cubicBezTo>
                    <a:cubicBezTo>
                      <a:pt x="34" y="36"/>
                      <a:pt x="36" y="36"/>
                      <a:pt x="38" y="35"/>
                    </a:cubicBezTo>
                    <a:cubicBezTo>
                      <a:pt x="39" y="34"/>
                      <a:pt x="39" y="33"/>
                      <a:pt x="40" y="32"/>
                    </a:cubicBezTo>
                    <a:cubicBezTo>
                      <a:pt x="41" y="31"/>
                      <a:pt x="44" y="32"/>
                      <a:pt x="45" y="31"/>
                    </a:cubicBezTo>
                    <a:cubicBezTo>
                      <a:pt x="46" y="30"/>
                      <a:pt x="46" y="29"/>
                      <a:pt x="46" y="28"/>
                    </a:cubicBezTo>
                    <a:cubicBezTo>
                      <a:pt x="46" y="26"/>
                      <a:pt x="49" y="26"/>
                      <a:pt x="50" y="25"/>
                    </a:cubicBezTo>
                    <a:cubicBezTo>
                      <a:pt x="51" y="24"/>
                      <a:pt x="51" y="23"/>
                      <a:pt x="53" y="23"/>
                    </a:cubicBezTo>
                    <a:cubicBezTo>
                      <a:pt x="54" y="23"/>
                      <a:pt x="57" y="24"/>
                      <a:pt x="58" y="24"/>
                    </a:cubicBezTo>
                    <a:cubicBezTo>
                      <a:pt x="60" y="23"/>
                      <a:pt x="56" y="17"/>
                      <a:pt x="56" y="16"/>
                    </a:cubicBezTo>
                    <a:cubicBezTo>
                      <a:pt x="56" y="14"/>
                      <a:pt x="56" y="12"/>
                      <a:pt x="56" y="10"/>
                    </a:cubicBezTo>
                    <a:cubicBezTo>
                      <a:pt x="55" y="9"/>
                      <a:pt x="55" y="8"/>
                      <a:pt x="55" y="7"/>
                    </a:cubicBezTo>
                    <a:cubicBezTo>
                      <a:pt x="53" y="7"/>
                      <a:pt x="52" y="6"/>
                      <a:pt x="51" y="6"/>
                    </a:cubicBezTo>
                    <a:cubicBezTo>
                      <a:pt x="50" y="5"/>
                      <a:pt x="48" y="6"/>
                      <a:pt x="47" y="6"/>
                    </a:cubicBezTo>
                    <a:cubicBezTo>
                      <a:pt x="46" y="5"/>
                      <a:pt x="44" y="6"/>
                      <a:pt x="42" y="6"/>
                    </a:cubicBezTo>
                    <a:cubicBezTo>
                      <a:pt x="40" y="6"/>
                      <a:pt x="36" y="0"/>
                      <a:pt x="35" y="4"/>
                    </a:cubicBezTo>
                    <a:cubicBezTo>
                      <a:pt x="34" y="7"/>
                      <a:pt x="33" y="10"/>
                      <a:pt x="30" y="13"/>
                    </a:cubicBezTo>
                    <a:cubicBezTo>
                      <a:pt x="27" y="16"/>
                      <a:pt x="23" y="16"/>
                      <a:pt x="20" y="19"/>
                    </a:cubicBezTo>
                    <a:cubicBezTo>
                      <a:pt x="18" y="21"/>
                      <a:pt x="17" y="24"/>
                      <a:pt x="16" y="27"/>
                    </a:cubicBezTo>
                    <a:cubicBezTo>
                      <a:pt x="16" y="29"/>
                      <a:pt x="17" y="32"/>
                      <a:pt x="16" y="35"/>
                    </a:cubicBezTo>
                    <a:cubicBezTo>
                      <a:pt x="15" y="36"/>
                      <a:pt x="14" y="38"/>
                      <a:pt x="14" y="39"/>
                    </a:cubicBezTo>
                    <a:cubicBezTo>
                      <a:pt x="13" y="41"/>
                      <a:pt x="11" y="41"/>
                      <a:pt x="9" y="42"/>
                    </a:cubicBezTo>
                    <a:cubicBezTo>
                      <a:pt x="8" y="43"/>
                      <a:pt x="7" y="44"/>
                      <a:pt x="5" y="45"/>
                    </a:cubicBezTo>
                    <a:cubicBezTo>
                      <a:pt x="4" y="46"/>
                      <a:pt x="2" y="46"/>
                      <a:pt x="0" y="48"/>
                    </a:cubicBezTo>
                    <a:lnTo>
                      <a:pt x="22" y="48"/>
                    </a:ln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507" name="Freeform 775">
                <a:extLst>
                  <a:ext uri="{FF2B5EF4-FFF2-40B4-BE49-F238E27FC236}">
                    <a16:creationId xmlns:a16="http://schemas.microsoft.com/office/drawing/2014/main" id="{24DCCCAF-4D1D-F04A-ADCD-135B75495B1C}"/>
                  </a:ext>
                </a:extLst>
              </p:cNvPr>
              <p:cNvSpPr>
                <a:spLocks/>
              </p:cNvSpPr>
              <p:nvPr/>
            </p:nvSpPr>
            <p:spPr bwMode="auto">
              <a:xfrm>
                <a:off x="5649339" y="3610247"/>
                <a:ext cx="484203" cy="461904"/>
              </a:xfrm>
              <a:custGeom>
                <a:avLst/>
                <a:gdLst>
                  <a:gd name="T0" fmla="*/ 35 w 104"/>
                  <a:gd name="T1" fmla="*/ 22 h 99"/>
                  <a:gd name="T2" fmla="*/ 36 w 104"/>
                  <a:gd name="T3" fmla="*/ 29 h 99"/>
                  <a:gd name="T4" fmla="*/ 31 w 104"/>
                  <a:gd name="T5" fmla="*/ 28 h 99"/>
                  <a:gd name="T6" fmla="*/ 29 w 104"/>
                  <a:gd name="T7" fmla="*/ 30 h 99"/>
                  <a:gd name="T8" fmla="*/ 26 w 104"/>
                  <a:gd name="T9" fmla="*/ 31 h 99"/>
                  <a:gd name="T10" fmla="*/ 24 w 104"/>
                  <a:gd name="T11" fmla="*/ 35 h 99"/>
                  <a:gd name="T12" fmla="*/ 20 w 104"/>
                  <a:gd name="T13" fmla="*/ 37 h 99"/>
                  <a:gd name="T14" fmla="*/ 17 w 104"/>
                  <a:gd name="T15" fmla="*/ 40 h 99"/>
                  <a:gd name="T16" fmla="*/ 11 w 104"/>
                  <a:gd name="T17" fmla="*/ 42 h 99"/>
                  <a:gd name="T18" fmla="*/ 8 w 104"/>
                  <a:gd name="T19" fmla="*/ 43 h 99"/>
                  <a:gd name="T20" fmla="*/ 4 w 104"/>
                  <a:gd name="T21" fmla="*/ 45 h 99"/>
                  <a:gd name="T22" fmla="*/ 1 w 104"/>
                  <a:gd name="T23" fmla="*/ 52 h 99"/>
                  <a:gd name="T24" fmla="*/ 2 w 104"/>
                  <a:gd name="T25" fmla="*/ 56 h 99"/>
                  <a:gd name="T26" fmla="*/ 6 w 104"/>
                  <a:gd name="T27" fmla="*/ 59 h 99"/>
                  <a:gd name="T28" fmla="*/ 37 w 104"/>
                  <a:gd name="T29" fmla="*/ 79 h 99"/>
                  <a:gd name="T30" fmla="*/ 48 w 104"/>
                  <a:gd name="T31" fmla="*/ 86 h 99"/>
                  <a:gd name="T32" fmla="*/ 49 w 104"/>
                  <a:gd name="T33" fmla="*/ 87 h 99"/>
                  <a:gd name="T34" fmla="*/ 58 w 104"/>
                  <a:gd name="T35" fmla="*/ 93 h 99"/>
                  <a:gd name="T36" fmla="*/ 61 w 104"/>
                  <a:gd name="T37" fmla="*/ 99 h 99"/>
                  <a:gd name="T38" fmla="*/ 67 w 104"/>
                  <a:gd name="T39" fmla="*/ 97 h 99"/>
                  <a:gd name="T40" fmla="*/ 72 w 104"/>
                  <a:gd name="T41" fmla="*/ 96 h 99"/>
                  <a:gd name="T42" fmla="*/ 85 w 104"/>
                  <a:gd name="T43" fmla="*/ 87 h 99"/>
                  <a:gd name="T44" fmla="*/ 100 w 104"/>
                  <a:gd name="T45" fmla="*/ 77 h 99"/>
                  <a:gd name="T46" fmla="*/ 104 w 104"/>
                  <a:gd name="T47" fmla="*/ 75 h 99"/>
                  <a:gd name="T48" fmla="*/ 97 w 104"/>
                  <a:gd name="T49" fmla="*/ 69 h 99"/>
                  <a:gd name="T50" fmla="*/ 94 w 104"/>
                  <a:gd name="T51" fmla="*/ 69 h 99"/>
                  <a:gd name="T52" fmla="*/ 92 w 104"/>
                  <a:gd name="T53" fmla="*/ 63 h 99"/>
                  <a:gd name="T54" fmla="*/ 92 w 104"/>
                  <a:gd name="T55" fmla="*/ 60 h 99"/>
                  <a:gd name="T56" fmla="*/ 93 w 104"/>
                  <a:gd name="T57" fmla="*/ 55 h 99"/>
                  <a:gd name="T58" fmla="*/ 93 w 104"/>
                  <a:gd name="T59" fmla="*/ 50 h 99"/>
                  <a:gd name="T60" fmla="*/ 93 w 104"/>
                  <a:gd name="T61" fmla="*/ 46 h 99"/>
                  <a:gd name="T62" fmla="*/ 92 w 104"/>
                  <a:gd name="T63" fmla="*/ 42 h 99"/>
                  <a:gd name="T64" fmla="*/ 91 w 104"/>
                  <a:gd name="T65" fmla="*/ 37 h 99"/>
                  <a:gd name="T66" fmla="*/ 87 w 104"/>
                  <a:gd name="T67" fmla="*/ 27 h 99"/>
                  <a:gd name="T68" fmla="*/ 82 w 104"/>
                  <a:gd name="T69" fmla="*/ 20 h 99"/>
                  <a:gd name="T70" fmla="*/ 85 w 104"/>
                  <a:gd name="T71" fmla="*/ 13 h 99"/>
                  <a:gd name="T72" fmla="*/ 86 w 104"/>
                  <a:gd name="T73" fmla="*/ 2 h 99"/>
                  <a:gd name="T74" fmla="*/ 84 w 104"/>
                  <a:gd name="T75" fmla="*/ 1 h 99"/>
                  <a:gd name="T76" fmla="*/ 81 w 104"/>
                  <a:gd name="T77" fmla="*/ 0 h 99"/>
                  <a:gd name="T78" fmla="*/ 79 w 104"/>
                  <a:gd name="T79" fmla="*/ 1 h 99"/>
                  <a:gd name="T80" fmla="*/ 75 w 104"/>
                  <a:gd name="T81" fmla="*/ 0 h 99"/>
                  <a:gd name="T82" fmla="*/ 72 w 104"/>
                  <a:gd name="T83" fmla="*/ 2 h 99"/>
                  <a:gd name="T84" fmla="*/ 68 w 104"/>
                  <a:gd name="T85" fmla="*/ 1 h 99"/>
                  <a:gd name="T86" fmla="*/ 61 w 104"/>
                  <a:gd name="T87" fmla="*/ 2 h 99"/>
                  <a:gd name="T88" fmla="*/ 46 w 104"/>
                  <a:gd name="T89" fmla="*/ 5 h 99"/>
                  <a:gd name="T90" fmla="*/ 43 w 104"/>
                  <a:gd name="T91" fmla="*/ 7 h 99"/>
                  <a:gd name="T92" fmla="*/ 39 w 104"/>
                  <a:gd name="T93" fmla="*/ 8 h 99"/>
                  <a:gd name="T94" fmla="*/ 34 w 104"/>
                  <a:gd name="T95" fmla="*/ 12 h 99"/>
                  <a:gd name="T96" fmla="*/ 35 w 104"/>
                  <a:gd name="T97" fmla="*/ 22 h 99"/>
                  <a:gd name="T98" fmla="*/ 35 w 104"/>
                  <a:gd name="T99" fmla="*/ 22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4" h="99">
                    <a:moveTo>
                      <a:pt x="35" y="22"/>
                    </a:moveTo>
                    <a:cubicBezTo>
                      <a:pt x="36" y="23"/>
                      <a:pt x="40" y="29"/>
                      <a:pt x="36" y="29"/>
                    </a:cubicBezTo>
                    <a:cubicBezTo>
                      <a:pt x="35" y="28"/>
                      <a:pt x="32" y="27"/>
                      <a:pt x="31" y="28"/>
                    </a:cubicBezTo>
                    <a:cubicBezTo>
                      <a:pt x="30" y="29"/>
                      <a:pt x="30" y="29"/>
                      <a:pt x="29" y="30"/>
                    </a:cubicBezTo>
                    <a:cubicBezTo>
                      <a:pt x="28" y="31"/>
                      <a:pt x="27" y="31"/>
                      <a:pt x="26" y="31"/>
                    </a:cubicBezTo>
                    <a:cubicBezTo>
                      <a:pt x="24" y="32"/>
                      <a:pt x="25" y="34"/>
                      <a:pt x="24" y="35"/>
                    </a:cubicBezTo>
                    <a:cubicBezTo>
                      <a:pt x="24" y="37"/>
                      <a:pt x="21" y="36"/>
                      <a:pt x="20" y="37"/>
                    </a:cubicBezTo>
                    <a:cubicBezTo>
                      <a:pt x="18" y="37"/>
                      <a:pt x="18" y="39"/>
                      <a:pt x="17" y="40"/>
                    </a:cubicBezTo>
                    <a:cubicBezTo>
                      <a:pt x="15" y="42"/>
                      <a:pt x="13" y="41"/>
                      <a:pt x="11" y="42"/>
                    </a:cubicBezTo>
                    <a:cubicBezTo>
                      <a:pt x="10" y="42"/>
                      <a:pt x="9" y="42"/>
                      <a:pt x="8" y="43"/>
                    </a:cubicBezTo>
                    <a:cubicBezTo>
                      <a:pt x="7" y="43"/>
                      <a:pt x="5" y="44"/>
                      <a:pt x="4" y="45"/>
                    </a:cubicBezTo>
                    <a:cubicBezTo>
                      <a:pt x="0" y="47"/>
                      <a:pt x="1" y="48"/>
                      <a:pt x="1" y="52"/>
                    </a:cubicBezTo>
                    <a:cubicBezTo>
                      <a:pt x="1" y="55"/>
                      <a:pt x="0" y="55"/>
                      <a:pt x="2" y="56"/>
                    </a:cubicBezTo>
                    <a:cubicBezTo>
                      <a:pt x="3" y="57"/>
                      <a:pt x="5" y="58"/>
                      <a:pt x="6" y="59"/>
                    </a:cubicBezTo>
                    <a:cubicBezTo>
                      <a:pt x="16" y="66"/>
                      <a:pt x="26" y="72"/>
                      <a:pt x="37" y="79"/>
                    </a:cubicBezTo>
                    <a:cubicBezTo>
                      <a:pt x="40" y="81"/>
                      <a:pt x="44" y="84"/>
                      <a:pt x="48" y="86"/>
                    </a:cubicBezTo>
                    <a:cubicBezTo>
                      <a:pt x="48" y="87"/>
                      <a:pt x="49" y="87"/>
                      <a:pt x="49" y="87"/>
                    </a:cubicBezTo>
                    <a:cubicBezTo>
                      <a:pt x="52" y="92"/>
                      <a:pt x="54" y="92"/>
                      <a:pt x="58" y="93"/>
                    </a:cubicBezTo>
                    <a:cubicBezTo>
                      <a:pt x="61" y="94"/>
                      <a:pt x="58" y="98"/>
                      <a:pt x="61" y="99"/>
                    </a:cubicBezTo>
                    <a:cubicBezTo>
                      <a:pt x="62" y="99"/>
                      <a:pt x="65" y="98"/>
                      <a:pt x="67" y="97"/>
                    </a:cubicBezTo>
                    <a:cubicBezTo>
                      <a:pt x="68" y="97"/>
                      <a:pt x="71" y="97"/>
                      <a:pt x="72" y="96"/>
                    </a:cubicBezTo>
                    <a:cubicBezTo>
                      <a:pt x="76" y="93"/>
                      <a:pt x="80" y="90"/>
                      <a:pt x="85" y="87"/>
                    </a:cubicBezTo>
                    <a:cubicBezTo>
                      <a:pt x="90" y="84"/>
                      <a:pt x="95" y="80"/>
                      <a:pt x="100" y="77"/>
                    </a:cubicBezTo>
                    <a:cubicBezTo>
                      <a:pt x="101" y="77"/>
                      <a:pt x="102" y="76"/>
                      <a:pt x="104" y="75"/>
                    </a:cubicBezTo>
                    <a:cubicBezTo>
                      <a:pt x="102" y="71"/>
                      <a:pt x="101" y="70"/>
                      <a:pt x="97" y="69"/>
                    </a:cubicBezTo>
                    <a:cubicBezTo>
                      <a:pt x="96" y="69"/>
                      <a:pt x="94" y="69"/>
                      <a:pt x="94" y="69"/>
                    </a:cubicBezTo>
                    <a:cubicBezTo>
                      <a:pt x="94" y="66"/>
                      <a:pt x="94" y="65"/>
                      <a:pt x="92" y="63"/>
                    </a:cubicBezTo>
                    <a:cubicBezTo>
                      <a:pt x="91" y="61"/>
                      <a:pt x="91" y="61"/>
                      <a:pt x="92" y="60"/>
                    </a:cubicBezTo>
                    <a:cubicBezTo>
                      <a:pt x="94" y="58"/>
                      <a:pt x="93" y="57"/>
                      <a:pt x="93" y="55"/>
                    </a:cubicBezTo>
                    <a:cubicBezTo>
                      <a:pt x="93" y="53"/>
                      <a:pt x="94" y="52"/>
                      <a:pt x="93" y="50"/>
                    </a:cubicBezTo>
                    <a:cubicBezTo>
                      <a:pt x="93" y="49"/>
                      <a:pt x="93" y="48"/>
                      <a:pt x="93" y="46"/>
                    </a:cubicBezTo>
                    <a:cubicBezTo>
                      <a:pt x="93" y="45"/>
                      <a:pt x="93" y="43"/>
                      <a:pt x="92" y="42"/>
                    </a:cubicBezTo>
                    <a:cubicBezTo>
                      <a:pt x="91" y="41"/>
                      <a:pt x="91" y="39"/>
                      <a:pt x="91" y="37"/>
                    </a:cubicBezTo>
                    <a:cubicBezTo>
                      <a:pt x="91" y="34"/>
                      <a:pt x="90" y="30"/>
                      <a:pt x="87" y="27"/>
                    </a:cubicBezTo>
                    <a:cubicBezTo>
                      <a:pt x="85" y="25"/>
                      <a:pt x="83" y="23"/>
                      <a:pt x="82" y="20"/>
                    </a:cubicBezTo>
                    <a:cubicBezTo>
                      <a:pt x="80" y="16"/>
                      <a:pt x="84" y="17"/>
                      <a:pt x="85" y="13"/>
                    </a:cubicBezTo>
                    <a:cubicBezTo>
                      <a:pt x="85" y="9"/>
                      <a:pt x="85" y="6"/>
                      <a:pt x="86" y="2"/>
                    </a:cubicBezTo>
                    <a:cubicBezTo>
                      <a:pt x="85" y="2"/>
                      <a:pt x="85" y="1"/>
                      <a:pt x="84" y="1"/>
                    </a:cubicBezTo>
                    <a:cubicBezTo>
                      <a:pt x="82" y="2"/>
                      <a:pt x="82" y="0"/>
                      <a:pt x="81" y="0"/>
                    </a:cubicBezTo>
                    <a:cubicBezTo>
                      <a:pt x="80" y="0"/>
                      <a:pt x="80" y="1"/>
                      <a:pt x="79" y="1"/>
                    </a:cubicBezTo>
                    <a:cubicBezTo>
                      <a:pt x="77" y="1"/>
                      <a:pt x="77" y="0"/>
                      <a:pt x="75" y="0"/>
                    </a:cubicBezTo>
                    <a:cubicBezTo>
                      <a:pt x="74" y="1"/>
                      <a:pt x="73" y="1"/>
                      <a:pt x="72" y="2"/>
                    </a:cubicBezTo>
                    <a:cubicBezTo>
                      <a:pt x="70" y="3"/>
                      <a:pt x="70" y="2"/>
                      <a:pt x="68" y="1"/>
                    </a:cubicBezTo>
                    <a:cubicBezTo>
                      <a:pt x="66" y="1"/>
                      <a:pt x="63" y="1"/>
                      <a:pt x="61" y="2"/>
                    </a:cubicBezTo>
                    <a:cubicBezTo>
                      <a:pt x="56" y="3"/>
                      <a:pt x="51" y="3"/>
                      <a:pt x="46" y="5"/>
                    </a:cubicBezTo>
                    <a:cubicBezTo>
                      <a:pt x="45" y="6"/>
                      <a:pt x="44" y="7"/>
                      <a:pt x="43" y="7"/>
                    </a:cubicBezTo>
                    <a:cubicBezTo>
                      <a:pt x="42" y="8"/>
                      <a:pt x="40" y="8"/>
                      <a:pt x="39" y="8"/>
                    </a:cubicBezTo>
                    <a:cubicBezTo>
                      <a:pt x="37" y="9"/>
                      <a:pt x="37" y="12"/>
                      <a:pt x="34" y="12"/>
                    </a:cubicBezTo>
                    <a:cubicBezTo>
                      <a:pt x="35" y="15"/>
                      <a:pt x="35" y="18"/>
                      <a:pt x="35" y="22"/>
                    </a:cubicBezTo>
                    <a:cubicBezTo>
                      <a:pt x="36" y="23"/>
                      <a:pt x="35" y="20"/>
                      <a:pt x="35" y="22"/>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sp>
            <p:nvSpPr>
              <p:cNvPr id="508" name="Freeform 776">
                <a:extLst>
                  <a:ext uri="{FF2B5EF4-FFF2-40B4-BE49-F238E27FC236}">
                    <a16:creationId xmlns:a16="http://schemas.microsoft.com/office/drawing/2014/main" id="{060CC4ED-9545-6346-BC6A-ACF8E9DBEB1F}"/>
                  </a:ext>
                </a:extLst>
              </p:cNvPr>
              <p:cNvSpPr>
                <a:spLocks/>
              </p:cNvSpPr>
              <p:nvPr/>
            </p:nvSpPr>
            <p:spPr bwMode="auto">
              <a:xfrm>
                <a:off x="4148946" y="1859791"/>
                <a:ext cx="1425532" cy="1062380"/>
              </a:xfrm>
              <a:custGeom>
                <a:avLst/>
                <a:gdLst>
                  <a:gd name="T0" fmla="*/ 33 w 305"/>
                  <a:gd name="T1" fmla="*/ 54 h 227"/>
                  <a:gd name="T2" fmla="*/ 1 w 305"/>
                  <a:gd name="T3" fmla="*/ 63 h 227"/>
                  <a:gd name="T4" fmla="*/ 19 w 305"/>
                  <a:gd name="T5" fmla="*/ 72 h 227"/>
                  <a:gd name="T6" fmla="*/ 24 w 305"/>
                  <a:gd name="T7" fmla="*/ 75 h 227"/>
                  <a:gd name="T8" fmla="*/ 20 w 305"/>
                  <a:gd name="T9" fmla="*/ 81 h 227"/>
                  <a:gd name="T10" fmla="*/ 36 w 305"/>
                  <a:gd name="T11" fmla="*/ 86 h 227"/>
                  <a:gd name="T12" fmla="*/ 73 w 305"/>
                  <a:gd name="T13" fmla="*/ 93 h 227"/>
                  <a:gd name="T14" fmla="*/ 87 w 305"/>
                  <a:gd name="T15" fmla="*/ 112 h 227"/>
                  <a:gd name="T16" fmla="*/ 88 w 305"/>
                  <a:gd name="T17" fmla="*/ 122 h 227"/>
                  <a:gd name="T18" fmla="*/ 89 w 305"/>
                  <a:gd name="T19" fmla="*/ 131 h 227"/>
                  <a:gd name="T20" fmla="*/ 104 w 305"/>
                  <a:gd name="T21" fmla="*/ 129 h 227"/>
                  <a:gd name="T22" fmla="*/ 106 w 305"/>
                  <a:gd name="T23" fmla="*/ 135 h 227"/>
                  <a:gd name="T24" fmla="*/ 106 w 305"/>
                  <a:gd name="T25" fmla="*/ 144 h 227"/>
                  <a:gd name="T26" fmla="*/ 109 w 305"/>
                  <a:gd name="T27" fmla="*/ 155 h 227"/>
                  <a:gd name="T28" fmla="*/ 106 w 305"/>
                  <a:gd name="T29" fmla="*/ 160 h 227"/>
                  <a:gd name="T30" fmla="*/ 100 w 305"/>
                  <a:gd name="T31" fmla="*/ 162 h 227"/>
                  <a:gd name="T32" fmla="*/ 112 w 305"/>
                  <a:gd name="T33" fmla="*/ 165 h 227"/>
                  <a:gd name="T34" fmla="*/ 112 w 305"/>
                  <a:gd name="T35" fmla="*/ 169 h 227"/>
                  <a:gd name="T36" fmla="*/ 107 w 305"/>
                  <a:gd name="T37" fmla="*/ 172 h 227"/>
                  <a:gd name="T38" fmla="*/ 107 w 305"/>
                  <a:gd name="T39" fmla="*/ 180 h 227"/>
                  <a:gd name="T40" fmla="*/ 110 w 305"/>
                  <a:gd name="T41" fmla="*/ 192 h 227"/>
                  <a:gd name="T42" fmla="*/ 114 w 305"/>
                  <a:gd name="T43" fmla="*/ 193 h 227"/>
                  <a:gd name="T44" fmla="*/ 120 w 305"/>
                  <a:gd name="T45" fmla="*/ 210 h 227"/>
                  <a:gd name="T46" fmla="*/ 138 w 305"/>
                  <a:gd name="T47" fmla="*/ 219 h 227"/>
                  <a:gd name="T48" fmla="*/ 142 w 305"/>
                  <a:gd name="T49" fmla="*/ 224 h 227"/>
                  <a:gd name="T50" fmla="*/ 151 w 305"/>
                  <a:gd name="T51" fmla="*/ 214 h 227"/>
                  <a:gd name="T52" fmla="*/ 156 w 305"/>
                  <a:gd name="T53" fmla="*/ 200 h 227"/>
                  <a:gd name="T54" fmla="*/ 163 w 305"/>
                  <a:gd name="T55" fmla="*/ 192 h 227"/>
                  <a:gd name="T56" fmla="*/ 173 w 305"/>
                  <a:gd name="T57" fmla="*/ 179 h 227"/>
                  <a:gd name="T58" fmla="*/ 193 w 305"/>
                  <a:gd name="T59" fmla="*/ 173 h 227"/>
                  <a:gd name="T60" fmla="*/ 216 w 305"/>
                  <a:gd name="T61" fmla="*/ 160 h 227"/>
                  <a:gd name="T62" fmla="*/ 232 w 305"/>
                  <a:gd name="T63" fmla="*/ 142 h 227"/>
                  <a:gd name="T64" fmla="*/ 234 w 305"/>
                  <a:gd name="T65" fmla="*/ 130 h 227"/>
                  <a:gd name="T66" fmla="*/ 253 w 305"/>
                  <a:gd name="T67" fmla="*/ 129 h 227"/>
                  <a:gd name="T68" fmla="*/ 233 w 305"/>
                  <a:gd name="T69" fmla="*/ 119 h 227"/>
                  <a:gd name="T70" fmla="*/ 238 w 305"/>
                  <a:gd name="T71" fmla="*/ 113 h 227"/>
                  <a:gd name="T72" fmla="*/ 262 w 305"/>
                  <a:gd name="T73" fmla="*/ 112 h 227"/>
                  <a:gd name="T74" fmla="*/ 258 w 305"/>
                  <a:gd name="T75" fmla="*/ 106 h 227"/>
                  <a:gd name="T76" fmla="*/ 266 w 305"/>
                  <a:gd name="T77" fmla="*/ 95 h 227"/>
                  <a:gd name="T78" fmla="*/ 253 w 305"/>
                  <a:gd name="T79" fmla="*/ 80 h 227"/>
                  <a:gd name="T80" fmla="*/ 263 w 305"/>
                  <a:gd name="T81" fmla="*/ 66 h 227"/>
                  <a:gd name="T82" fmla="*/ 268 w 305"/>
                  <a:gd name="T83" fmla="*/ 51 h 227"/>
                  <a:gd name="T84" fmla="*/ 283 w 305"/>
                  <a:gd name="T85" fmla="*/ 38 h 227"/>
                  <a:gd name="T86" fmla="*/ 291 w 305"/>
                  <a:gd name="T87" fmla="*/ 33 h 227"/>
                  <a:gd name="T88" fmla="*/ 259 w 305"/>
                  <a:gd name="T89" fmla="*/ 28 h 227"/>
                  <a:gd name="T90" fmla="*/ 238 w 305"/>
                  <a:gd name="T91" fmla="*/ 21 h 227"/>
                  <a:gd name="T92" fmla="*/ 256 w 305"/>
                  <a:gd name="T93" fmla="*/ 14 h 227"/>
                  <a:gd name="T94" fmla="*/ 206 w 305"/>
                  <a:gd name="T95" fmla="*/ 8 h 227"/>
                  <a:gd name="T96" fmla="*/ 213 w 305"/>
                  <a:gd name="T97" fmla="*/ 0 h 227"/>
                  <a:gd name="T98" fmla="*/ 173 w 305"/>
                  <a:gd name="T99" fmla="*/ 8 h 227"/>
                  <a:gd name="T100" fmla="*/ 155 w 305"/>
                  <a:gd name="T101" fmla="*/ 10 h 227"/>
                  <a:gd name="T102" fmla="*/ 154 w 305"/>
                  <a:gd name="T103" fmla="*/ 11 h 227"/>
                  <a:gd name="T104" fmla="*/ 140 w 305"/>
                  <a:gd name="T105" fmla="*/ 14 h 227"/>
                  <a:gd name="T106" fmla="*/ 111 w 305"/>
                  <a:gd name="T107" fmla="*/ 14 h 227"/>
                  <a:gd name="T108" fmla="*/ 98 w 305"/>
                  <a:gd name="T109" fmla="*/ 23 h 227"/>
                  <a:gd name="T110" fmla="*/ 73 w 305"/>
                  <a:gd name="T111" fmla="*/ 21 h 227"/>
                  <a:gd name="T112" fmla="*/ 55 w 305"/>
                  <a:gd name="T113" fmla="*/ 3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5" h="227">
                    <a:moveTo>
                      <a:pt x="32" y="37"/>
                    </a:moveTo>
                    <a:cubicBezTo>
                      <a:pt x="31" y="38"/>
                      <a:pt x="26" y="40"/>
                      <a:pt x="27" y="41"/>
                    </a:cubicBezTo>
                    <a:cubicBezTo>
                      <a:pt x="28" y="42"/>
                      <a:pt x="30" y="42"/>
                      <a:pt x="32" y="43"/>
                    </a:cubicBezTo>
                    <a:cubicBezTo>
                      <a:pt x="34" y="43"/>
                      <a:pt x="36" y="43"/>
                      <a:pt x="39" y="43"/>
                    </a:cubicBezTo>
                    <a:cubicBezTo>
                      <a:pt x="39" y="43"/>
                      <a:pt x="44" y="42"/>
                      <a:pt x="45" y="42"/>
                    </a:cubicBezTo>
                    <a:cubicBezTo>
                      <a:pt x="44" y="42"/>
                      <a:pt x="42" y="43"/>
                      <a:pt x="41" y="44"/>
                    </a:cubicBezTo>
                    <a:cubicBezTo>
                      <a:pt x="40" y="45"/>
                      <a:pt x="39" y="46"/>
                      <a:pt x="40" y="48"/>
                    </a:cubicBezTo>
                    <a:cubicBezTo>
                      <a:pt x="42" y="50"/>
                      <a:pt x="36" y="55"/>
                      <a:pt x="33" y="54"/>
                    </a:cubicBezTo>
                    <a:cubicBezTo>
                      <a:pt x="32" y="53"/>
                      <a:pt x="30" y="54"/>
                      <a:pt x="28" y="54"/>
                    </a:cubicBezTo>
                    <a:cubicBezTo>
                      <a:pt x="27" y="53"/>
                      <a:pt x="25" y="54"/>
                      <a:pt x="24" y="54"/>
                    </a:cubicBezTo>
                    <a:cubicBezTo>
                      <a:pt x="23" y="54"/>
                      <a:pt x="21" y="54"/>
                      <a:pt x="20" y="56"/>
                    </a:cubicBezTo>
                    <a:cubicBezTo>
                      <a:pt x="19" y="57"/>
                      <a:pt x="18" y="57"/>
                      <a:pt x="16" y="57"/>
                    </a:cubicBezTo>
                    <a:cubicBezTo>
                      <a:pt x="13" y="58"/>
                      <a:pt x="10" y="59"/>
                      <a:pt x="7" y="59"/>
                    </a:cubicBezTo>
                    <a:cubicBezTo>
                      <a:pt x="6" y="59"/>
                      <a:pt x="4" y="58"/>
                      <a:pt x="4" y="59"/>
                    </a:cubicBezTo>
                    <a:cubicBezTo>
                      <a:pt x="3" y="60"/>
                      <a:pt x="0" y="60"/>
                      <a:pt x="0" y="62"/>
                    </a:cubicBezTo>
                    <a:cubicBezTo>
                      <a:pt x="0" y="63"/>
                      <a:pt x="1" y="62"/>
                      <a:pt x="1" y="63"/>
                    </a:cubicBezTo>
                    <a:cubicBezTo>
                      <a:pt x="1" y="63"/>
                      <a:pt x="0" y="64"/>
                      <a:pt x="0" y="64"/>
                    </a:cubicBezTo>
                    <a:cubicBezTo>
                      <a:pt x="0" y="65"/>
                      <a:pt x="2" y="67"/>
                      <a:pt x="3" y="68"/>
                    </a:cubicBezTo>
                    <a:cubicBezTo>
                      <a:pt x="3" y="68"/>
                      <a:pt x="4" y="67"/>
                      <a:pt x="4" y="67"/>
                    </a:cubicBezTo>
                    <a:cubicBezTo>
                      <a:pt x="5" y="66"/>
                      <a:pt x="6" y="67"/>
                      <a:pt x="7" y="68"/>
                    </a:cubicBezTo>
                    <a:cubicBezTo>
                      <a:pt x="8" y="68"/>
                      <a:pt x="13" y="69"/>
                      <a:pt x="13" y="67"/>
                    </a:cubicBezTo>
                    <a:cubicBezTo>
                      <a:pt x="13" y="68"/>
                      <a:pt x="12" y="68"/>
                      <a:pt x="13" y="69"/>
                    </a:cubicBezTo>
                    <a:cubicBezTo>
                      <a:pt x="13" y="70"/>
                      <a:pt x="15" y="71"/>
                      <a:pt x="16" y="71"/>
                    </a:cubicBezTo>
                    <a:cubicBezTo>
                      <a:pt x="17" y="72"/>
                      <a:pt x="18" y="72"/>
                      <a:pt x="19" y="72"/>
                    </a:cubicBezTo>
                    <a:cubicBezTo>
                      <a:pt x="21" y="72"/>
                      <a:pt x="21" y="70"/>
                      <a:pt x="22" y="71"/>
                    </a:cubicBezTo>
                    <a:cubicBezTo>
                      <a:pt x="24" y="71"/>
                      <a:pt x="27" y="71"/>
                      <a:pt x="28" y="71"/>
                    </a:cubicBezTo>
                    <a:cubicBezTo>
                      <a:pt x="29" y="71"/>
                      <a:pt x="29" y="70"/>
                      <a:pt x="30" y="69"/>
                    </a:cubicBezTo>
                    <a:cubicBezTo>
                      <a:pt x="31" y="69"/>
                      <a:pt x="34" y="71"/>
                      <a:pt x="34" y="72"/>
                    </a:cubicBezTo>
                    <a:cubicBezTo>
                      <a:pt x="34" y="73"/>
                      <a:pt x="24" y="72"/>
                      <a:pt x="22" y="73"/>
                    </a:cubicBezTo>
                    <a:cubicBezTo>
                      <a:pt x="20" y="73"/>
                      <a:pt x="23" y="74"/>
                      <a:pt x="24" y="74"/>
                    </a:cubicBezTo>
                    <a:cubicBezTo>
                      <a:pt x="26" y="75"/>
                      <a:pt x="27" y="74"/>
                      <a:pt x="29" y="75"/>
                    </a:cubicBezTo>
                    <a:cubicBezTo>
                      <a:pt x="28" y="74"/>
                      <a:pt x="26" y="75"/>
                      <a:pt x="24" y="75"/>
                    </a:cubicBezTo>
                    <a:cubicBezTo>
                      <a:pt x="21" y="75"/>
                      <a:pt x="18" y="74"/>
                      <a:pt x="15" y="74"/>
                    </a:cubicBezTo>
                    <a:cubicBezTo>
                      <a:pt x="13" y="74"/>
                      <a:pt x="9" y="74"/>
                      <a:pt x="9" y="76"/>
                    </a:cubicBezTo>
                    <a:cubicBezTo>
                      <a:pt x="8" y="77"/>
                      <a:pt x="11" y="78"/>
                      <a:pt x="12" y="78"/>
                    </a:cubicBezTo>
                    <a:cubicBezTo>
                      <a:pt x="13" y="78"/>
                      <a:pt x="15" y="77"/>
                      <a:pt x="15" y="77"/>
                    </a:cubicBezTo>
                    <a:cubicBezTo>
                      <a:pt x="16" y="78"/>
                      <a:pt x="15" y="78"/>
                      <a:pt x="15" y="79"/>
                    </a:cubicBezTo>
                    <a:cubicBezTo>
                      <a:pt x="16" y="80"/>
                      <a:pt x="18" y="80"/>
                      <a:pt x="19" y="80"/>
                    </a:cubicBezTo>
                    <a:cubicBezTo>
                      <a:pt x="21" y="80"/>
                      <a:pt x="23" y="80"/>
                      <a:pt x="25" y="80"/>
                    </a:cubicBezTo>
                    <a:cubicBezTo>
                      <a:pt x="25" y="80"/>
                      <a:pt x="21" y="81"/>
                      <a:pt x="20" y="81"/>
                    </a:cubicBezTo>
                    <a:cubicBezTo>
                      <a:pt x="16" y="82"/>
                      <a:pt x="19" y="84"/>
                      <a:pt x="21" y="85"/>
                    </a:cubicBezTo>
                    <a:cubicBezTo>
                      <a:pt x="23" y="86"/>
                      <a:pt x="25" y="86"/>
                      <a:pt x="27" y="87"/>
                    </a:cubicBezTo>
                    <a:cubicBezTo>
                      <a:pt x="27" y="87"/>
                      <a:pt x="31" y="87"/>
                      <a:pt x="31" y="87"/>
                    </a:cubicBezTo>
                    <a:cubicBezTo>
                      <a:pt x="31" y="87"/>
                      <a:pt x="29" y="86"/>
                      <a:pt x="29" y="85"/>
                    </a:cubicBezTo>
                    <a:cubicBezTo>
                      <a:pt x="29" y="84"/>
                      <a:pt x="31" y="85"/>
                      <a:pt x="31" y="85"/>
                    </a:cubicBezTo>
                    <a:cubicBezTo>
                      <a:pt x="32" y="86"/>
                      <a:pt x="33" y="85"/>
                      <a:pt x="34" y="84"/>
                    </a:cubicBezTo>
                    <a:cubicBezTo>
                      <a:pt x="34" y="84"/>
                      <a:pt x="35" y="83"/>
                      <a:pt x="36" y="83"/>
                    </a:cubicBezTo>
                    <a:cubicBezTo>
                      <a:pt x="37" y="84"/>
                      <a:pt x="36" y="86"/>
                      <a:pt x="36" y="86"/>
                    </a:cubicBezTo>
                    <a:cubicBezTo>
                      <a:pt x="37" y="87"/>
                      <a:pt x="40" y="85"/>
                      <a:pt x="41" y="85"/>
                    </a:cubicBezTo>
                    <a:cubicBezTo>
                      <a:pt x="43" y="84"/>
                      <a:pt x="43" y="84"/>
                      <a:pt x="44" y="85"/>
                    </a:cubicBezTo>
                    <a:cubicBezTo>
                      <a:pt x="45" y="86"/>
                      <a:pt x="46" y="84"/>
                      <a:pt x="47" y="84"/>
                    </a:cubicBezTo>
                    <a:cubicBezTo>
                      <a:pt x="48" y="83"/>
                      <a:pt x="50" y="84"/>
                      <a:pt x="51" y="84"/>
                    </a:cubicBezTo>
                    <a:cubicBezTo>
                      <a:pt x="54" y="84"/>
                      <a:pt x="58" y="85"/>
                      <a:pt x="61" y="86"/>
                    </a:cubicBezTo>
                    <a:cubicBezTo>
                      <a:pt x="63" y="86"/>
                      <a:pt x="65" y="88"/>
                      <a:pt x="67" y="88"/>
                    </a:cubicBezTo>
                    <a:cubicBezTo>
                      <a:pt x="69" y="88"/>
                      <a:pt x="71" y="89"/>
                      <a:pt x="72" y="90"/>
                    </a:cubicBezTo>
                    <a:cubicBezTo>
                      <a:pt x="74" y="91"/>
                      <a:pt x="73" y="92"/>
                      <a:pt x="73" y="93"/>
                    </a:cubicBezTo>
                    <a:cubicBezTo>
                      <a:pt x="73" y="94"/>
                      <a:pt x="75" y="96"/>
                      <a:pt x="76" y="96"/>
                    </a:cubicBezTo>
                    <a:cubicBezTo>
                      <a:pt x="77" y="97"/>
                      <a:pt x="79" y="96"/>
                      <a:pt x="80" y="97"/>
                    </a:cubicBezTo>
                    <a:cubicBezTo>
                      <a:pt x="80" y="99"/>
                      <a:pt x="82" y="100"/>
                      <a:pt x="83" y="101"/>
                    </a:cubicBezTo>
                    <a:cubicBezTo>
                      <a:pt x="84" y="102"/>
                      <a:pt x="83" y="104"/>
                      <a:pt x="84" y="105"/>
                    </a:cubicBezTo>
                    <a:cubicBezTo>
                      <a:pt x="84" y="106"/>
                      <a:pt x="86" y="107"/>
                      <a:pt x="86" y="109"/>
                    </a:cubicBezTo>
                    <a:cubicBezTo>
                      <a:pt x="86" y="110"/>
                      <a:pt x="85" y="110"/>
                      <a:pt x="86" y="111"/>
                    </a:cubicBezTo>
                    <a:cubicBezTo>
                      <a:pt x="86" y="111"/>
                      <a:pt x="87" y="112"/>
                      <a:pt x="87" y="112"/>
                    </a:cubicBezTo>
                    <a:cubicBezTo>
                      <a:pt x="87" y="112"/>
                      <a:pt x="87" y="112"/>
                      <a:pt x="87" y="112"/>
                    </a:cubicBezTo>
                    <a:cubicBezTo>
                      <a:pt x="88" y="111"/>
                      <a:pt x="90" y="113"/>
                      <a:pt x="89" y="114"/>
                    </a:cubicBezTo>
                    <a:cubicBezTo>
                      <a:pt x="88" y="115"/>
                      <a:pt x="88" y="115"/>
                      <a:pt x="88" y="117"/>
                    </a:cubicBezTo>
                    <a:cubicBezTo>
                      <a:pt x="88" y="116"/>
                      <a:pt x="90" y="115"/>
                      <a:pt x="91" y="117"/>
                    </a:cubicBezTo>
                    <a:cubicBezTo>
                      <a:pt x="91" y="118"/>
                      <a:pt x="91" y="118"/>
                      <a:pt x="91" y="119"/>
                    </a:cubicBezTo>
                    <a:cubicBezTo>
                      <a:pt x="91" y="119"/>
                      <a:pt x="91" y="121"/>
                      <a:pt x="91" y="120"/>
                    </a:cubicBezTo>
                    <a:cubicBezTo>
                      <a:pt x="91" y="121"/>
                      <a:pt x="93" y="121"/>
                      <a:pt x="93" y="121"/>
                    </a:cubicBezTo>
                    <a:cubicBezTo>
                      <a:pt x="92" y="120"/>
                      <a:pt x="89" y="126"/>
                      <a:pt x="90" y="122"/>
                    </a:cubicBezTo>
                    <a:cubicBezTo>
                      <a:pt x="90" y="122"/>
                      <a:pt x="88" y="121"/>
                      <a:pt x="88" y="122"/>
                    </a:cubicBezTo>
                    <a:cubicBezTo>
                      <a:pt x="88" y="122"/>
                      <a:pt x="89" y="122"/>
                      <a:pt x="89" y="122"/>
                    </a:cubicBezTo>
                    <a:cubicBezTo>
                      <a:pt x="89" y="123"/>
                      <a:pt x="86" y="123"/>
                      <a:pt x="87" y="124"/>
                    </a:cubicBezTo>
                    <a:cubicBezTo>
                      <a:pt x="87" y="124"/>
                      <a:pt x="90" y="125"/>
                      <a:pt x="89" y="125"/>
                    </a:cubicBezTo>
                    <a:cubicBezTo>
                      <a:pt x="87" y="127"/>
                      <a:pt x="91" y="127"/>
                      <a:pt x="92" y="126"/>
                    </a:cubicBezTo>
                    <a:cubicBezTo>
                      <a:pt x="91" y="127"/>
                      <a:pt x="90" y="127"/>
                      <a:pt x="88" y="127"/>
                    </a:cubicBezTo>
                    <a:cubicBezTo>
                      <a:pt x="88" y="127"/>
                      <a:pt x="86" y="129"/>
                      <a:pt x="86" y="129"/>
                    </a:cubicBezTo>
                    <a:cubicBezTo>
                      <a:pt x="86" y="129"/>
                      <a:pt x="87" y="130"/>
                      <a:pt x="87" y="130"/>
                    </a:cubicBezTo>
                    <a:cubicBezTo>
                      <a:pt x="89" y="131"/>
                      <a:pt x="88" y="131"/>
                      <a:pt x="89" y="131"/>
                    </a:cubicBezTo>
                    <a:cubicBezTo>
                      <a:pt x="90" y="131"/>
                      <a:pt x="94" y="133"/>
                      <a:pt x="95" y="131"/>
                    </a:cubicBezTo>
                    <a:cubicBezTo>
                      <a:pt x="95" y="128"/>
                      <a:pt x="97" y="129"/>
                      <a:pt x="98" y="128"/>
                    </a:cubicBezTo>
                    <a:cubicBezTo>
                      <a:pt x="98" y="128"/>
                      <a:pt x="96" y="122"/>
                      <a:pt x="96" y="122"/>
                    </a:cubicBezTo>
                    <a:cubicBezTo>
                      <a:pt x="96" y="123"/>
                      <a:pt x="98" y="126"/>
                      <a:pt x="98" y="126"/>
                    </a:cubicBezTo>
                    <a:cubicBezTo>
                      <a:pt x="99" y="128"/>
                      <a:pt x="100" y="126"/>
                      <a:pt x="101" y="126"/>
                    </a:cubicBezTo>
                    <a:cubicBezTo>
                      <a:pt x="101" y="126"/>
                      <a:pt x="98" y="130"/>
                      <a:pt x="98" y="130"/>
                    </a:cubicBezTo>
                    <a:cubicBezTo>
                      <a:pt x="98" y="130"/>
                      <a:pt x="102" y="129"/>
                      <a:pt x="102" y="129"/>
                    </a:cubicBezTo>
                    <a:cubicBezTo>
                      <a:pt x="103" y="129"/>
                      <a:pt x="104" y="129"/>
                      <a:pt x="104" y="129"/>
                    </a:cubicBezTo>
                    <a:cubicBezTo>
                      <a:pt x="105" y="129"/>
                      <a:pt x="106" y="128"/>
                      <a:pt x="107" y="128"/>
                    </a:cubicBezTo>
                    <a:cubicBezTo>
                      <a:pt x="107" y="129"/>
                      <a:pt x="106" y="130"/>
                      <a:pt x="105" y="130"/>
                    </a:cubicBezTo>
                    <a:cubicBezTo>
                      <a:pt x="104" y="130"/>
                      <a:pt x="102" y="130"/>
                      <a:pt x="101" y="131"/>
                    </a:cubicBezTo>
                    <a:cubicBezTo>
                      <a:pt x="100" y="132"/>
                      <a:pt x="103" y="131"/>
                      <a:pt x="103" y="131"/>
                    </a:cubicBezTo>
                    <a:cubicBezTo>
                      <a:pt x="105" y="131"/>
                      <a:pt x="107" y="131"/>
                      <a:pt x="109" y="131"/>
                    </a:cubicBezTo>
                    <a:cubicBezTo>
                      <a:pt x="108" y="131"/>
                      <a:pt x="104" y="131"/>
                      <a:pt x="104" y="132"/>
                    </a:cubicBezTo>
                    <a:cubicBezTo>
                      <a:pt x="104" y="132"/>
                      <a:pt x="106" y="133"/>
                      <a:pt x="106" y="134"/>
                    </a:cubicBezTo>
                    <a:cubicBezTo>
                      <a:pt x="106" y="134"/>
                      <a:pt x="106" y="135"/>
                      <a:pt x="106" y="135"/>
                    </a:cubicBezTo>
                    <a:cubicBezTo>
                      <a:pt x="106" y="136"/>
                      <a:pt x="105" y="136"/>
                      <a:pt x="106" y="137"/>
                    </a:cubicBezTo>
                    <a:cubicBezTo>
                      <a:pt x="106" y="137"/>
                      <a:pt x="108" y="136"/>
                      <a:pt x="109" y="136"/>
                    </a:cubicBezTo>
                    <a:cubicBezTo>
                      <a:pt x="110" y="136"/>
                      <a:pt x="109" y="136"/>
                      <a:pt x="110" y="137"/>
                    </a:cubicBezTo>
                    <a:cubicBezTo>
                      <a:pt x="111" y="138"/>
                      <a:pt x="111" y="139"/>
                      <a:pt x="112" y="140"/>
                    </a:cubicBezTo>
                    <a:cubicBezTo>
                      <a:pt x="112" y="141"/>
                      <a:pt x="109" y="141"/>
                      <a:pt x="109" y="141"/>
                    </a:cubicBezTo>
                    <a:cubicBezTo>
                      <a:pt x="105" y="138"/>
                      <a:pt x="99" y="136"/>
                      <a:pt x="95" y="137"/>
                    </a:cubicBezTo>
                    <a:cubicBezTo>
                      <a:pt x="91" y="137"/>
                      <a:pt x="96" y="140"/>
                      <a:pt x="98" y="140"/>
                    </a:cubicBezTo>
                    <a:cubicBezTo>
                      <a:pt x="101" y="141"/>
                      <a:pt x="103" y="144"/>
                      <a:pt x="106" y="144"/>
                    </a:cubicBezTo>
                    <a:cubicBezTo>
                      <a:pt x="107" y="144"/>
                      <a:pt x="108" y="143"/>
                      <a:pt x="110" y="143"/>
                    </a:cubicBezTo>
                    <a:cubicBezTo>
                      <a:pt x="110" y="144"/>
                      <a:pt x="113" y="144"/>
                      <a:pt x="113" y="144"/>
                    </a:cubicBezTo>
                    <a:cubicBezTo>
                      <a:pt x="114" y="145"/>
                      <a:pt x="113" y="146"/>
                      <a:pt x="113" y="146"/>
                    </a:cubicBezTo>
                    <a:cubicBezTo>
                      <a:pt x="110" y="147"/>
                      <a:pt x="114" y="148"/>
                      <a:pt x="113" y="149"/>
                    </a:cubicBezTo>
                    <a:cubicBezTo>
                      <a:pt x="113" y="150"/>
                      <a:pt x="111" y="149"/>
                      <a:pt x="111" y="151"/>
                    </a:cubicBezTo>
                    <a:cubicBezTo>
                      <a:pt x="111" y="152"/>
                      <a:pt x="113" y="152"/>
                      <a:pt x="113" y="152"/>
                    </a:cubicBezTo>
                    <a:cubicBezTo>
                      <a:pt x="112" y="153"/>
                      <a:pt x="110" y="151"/>
                      <a:pt x="110" y="152"/>
                    </a:cubicBezTo>
                    <a:cubicBezTo>
                      <a:pt x="109" y="153"/>
                      <a:pt x="109" y="154"/>
                      <a:pt x="109" y="155"/>
                    </a:cubicBezTo>
                    <a:cubicBezTo>
                      <a:pt x="109" y="155"/>
                      <a:pt x="111" y="155"/>
                      <a:pt x="111" y="155"/>
                    </a:cubicBezTo>
                    <a:cubicBezTo>
                      <a:pt x="111" y="156"/>
                      <a:pt x="109" y="157"/>
                      <a:pt x="108" y="157"/>
                    </a:cubicBezTo>
                    <a:cubicBezTo>
                      <a:pt x="107" y="157"/>
                      <a:pt x="106" y="157"/>
                      <a:pt x="105" y="157"/>
                    </a:cubicBezTo>
                    <a:cubicBezTo>
                      <a:pt x="104" y="156"/>
                      <a:pt x="103" y="156"/>
                      <a:pt x="102" y="157"/>
                    </a:cubicBezTo>
                    <a:cubicBezTo>
                      <a:pt x="101" y="158"/>
                      <a:pt x="101" y="157"/>
                      <a:pt x="100" y="158"/>
                    </a:cubicBezTo>
                    <a:cubicBezTo>
                      <a:pt x="100" y="158"/>
                      <a:pt x="103" y="161"/>
                      <a:pt x="104" y="161"/>
                    </a:cubicBezTo>
                    <a:cubicBezTo>
                      <a:pt x="104" y="160"/>
                      <a:pt x="104" y="160"/>
                      <a:pt x="103" y="160"/>
                    </a:cubicBezTo>
                    <a:cubicBezTo>
                      <a:pt x="103" y="160"/>
                      <a:pt x="106" y="160"/>
                      <a:pt x="106" y="160"/>
                    </a:cubicBezTo>
                    <a:cubicBezTo>
                      <a:pt x="106" y="160"/>
                      <a:pt x="111" y="158"/>
                      <a:pt x="111" y="159"/>
                    </a:cubicBezTo>
                    <a:cubicBezTo>
                      <a:pt x="110" y="159"/>
                      <a:pt x="109" y="159"/>
                      <a:pt x="108" y="160"/>
                    </a:cubicBezTo>
                    <a:cubicBezTo>
                      <a:pt x="109" y="159"/>
                      <a:pt x="111" y="161"/>
                      <a:pt x="110" y="161"/>
                    </a:cubicBezTo>
                    <a:cubicBezTo>
                      <a:pt x="111" y="161"/>
                      <a:pt x="114" y="162"/>
                      <a:pt x="115" y="162"/>
                    </a:cubicBezTo>
                    <a:cubicBezTo>
                      <a:pt x="114" y="162"/>
                      <a:pt x="112" y="162"/>
                      <a:pt x="112" y="162"/>
                    </a:cubicBezTo>
                    <a:cubicBezTo>
                      <a:pt x="112" y="162"/>
                      <a:pt x="116" y="165"/>
                      <a:pt x="116" y="165"/>
                    </a:cubicBezTo>
                    <a:cubicBezTo>
                      <a:pt x="113" y="165"/>
                      <a:pt x="111" y="161"/>
                      <a:pt x="108" y="161"/>
                    </a:cubicBezTo>
                    <a:cubicBezTo>
                      <a:pt x="106" y="161"/>
                      <a:pt x="101" y="160"/>
                      <a:pt x="100" y="162"/>
                    </a:cubicBezTo>
                    <a:cubicBezTo>
                      <a:pt x="100" y="163"/>
                      <a:pt x="99" y="163"/>
                      <a:pt x="98" y="164"/>
                    </a:cubicBezTo>
                    <a:cubicBezTo>
                      <a:pt x="97" y="164"/>
                      <a:pt x="97" y="166"/>
                      <a:pt x="98" y="165"/>
                    </a:cubicBezTo>
                    <a:cubicBezTo>
                      <a:pt x="100" y="165"/>
                      <a:pt x="102" y="164"/>
                      <a:pt x="103" y="162"/>
                    </a:cubicBezTo>
                    <a:cubicBezTo>
                      <a:pt x="103" y="163"/>
                      <a:pt x="105" y="163"/>
                      <a:pt x="105" y="163"/>
                    </a:cubicBezTo>
                    <a:cubicBezTo>
                      <a:pt x="106" y="163"/>
                      <a:pt x="108" y="166"/>
                      <a:pt x="108" y="163"/>
                    </a:cubicBezTo>
                    <a:cubicBezTo>
                      <a:pt x="108" y="162"/>
                      <a:pt x="110" y="164"/>
                      <a:pt x="110" y="164"/>
                    </a:cubicBezTo>
                    <a:cubicBezTo>
                      <a:pt x="110" y="164"/>
                      <a:pt x="114" y="164"/>
                      <a:pt x="113" y="165"/>
                    </a:cubicBezTo>
                    <a:cubicBezTo>
                      <a:pt x="113" y="165"/>
                      <a:pt x="112" y="165"/>
                      <a:pt x="112" y="165"/>
                    </a:cubicBezTo>
                    <a:cubicBezTo>
                      <a:pt x="112" y="165"/>
                      <a:pt x="114" y="166"/>
                      <a:pt x="114" y="166"/>
                    </a:cubicBezTo>
                    <a:cubicBezTo>
                      <a:pt x="113" y="166"/>
                      <a:pt x="111" y="166"/>
                      <a:pt x="110" y="165"/>
                    </a:cubicBezTo>
                    <a:cubicBezTo>
                      <a:pt x="109" y="164"/>
                      <a:pt x="109" y="165"/>
                      <a:pt x="109" y="166"/>
                    </a:cubicBezTo>
                    <a:cubicBezTo>
                      <a:pt x="109" y="165"/>
                      <a:pt x="103" y="164"/>
                      <a:pt x="102" y="164"/>
                    </a:cubicBezTo>
                    <a:cubicBezTo>
                      <a:pt x="101" y="164"/>
                      <a:pt x="95" y="166"/>
                      <a:pt x="96" y="168"/>
                    </a:cubicBezTo>
                    <a:cubicBezTo>
                      <a:pt x="97" y="169"/>
                      <a:pt x="103" y="167"/>
                      <a:pt x="104" y="167"/>
                    </a:cubicBezTo>
                    <a:cubicBezTo>
                      <a:pt x="105" y="167"/>
                      <a:pt x="107" y="167"/>
                      <a:pt x="108" y="168"/>
                    </a:cubicBezTo>
                    <a:cubicBezTo>
                      <a:pt x="108" y="168"/>
                      <a:pt x="112" y="169"/>
                      <a:pt x="112" y="169"/>
                    </a:cubicBezTo>
                    <a:cubicBezTo>
                      <a:pt x="112" y="170"/>
                      <a:pt x="107" y="168"/>
                      <a:pt x="107" y="168"/>
                    </a:cubicBezTo>
                    <a:cubicBezTo>
                      <a:pt x="105" y="167"/>
                      <a:pt x="102" y="168"/>
                      <a:pt x="100" y="168"/>
                    </a:cubicBezTo>
                    <a:cubicBezTo>
                      <a:pt x="93" y="170"/>
                      <a:pt x="101" y="172"/>
                      <a:pt x="103" y="171"/>
                    </a:cubicBezTo>
                    <a:cubicBezTo>
                      <a:pt x="102" y="172"/>
                      <a:pt x="101" y="173"/>
                      <a:pt x="99" y="173"/>
                    </a:cubicBezTo>
                    <a:cubicBezTo>
                      <a:pt x="96" y="174"/>
                      <a:pt x="101" y="175"/>
                      <a:pt x="101" y="175"/>
                    </a:cubicBezTo>
                    <a:cubicBezTo>
                      <a:pt x="101" y="175"/>
                      <a:pt x="97" y="174"/>
                      <a:pt x="97" y="176"/>
                    </a:cubicBezTo>
                    <a:cubicBezTo>
                      <a:pt x="97" y="179"/>
                      <a:pt x="99" y="177"/>
                      <a:pt x="101" y="176"/>
                    </a:cubicBezTo>
                    <a:cubicBezTo>
                      <a:pt x="103" y="175"/>
                      <a:pt x="105" y="173"/>
                      <a:pt x="107" y="172"/>
                    </a:cubicBezTo>
                    <a:cubicBezTo>
                      <a:pt x="108" y="172"/>
                      <a:pt x="114" y="169"/>
                      <a:pt x="114" y="171"/>
                    </a:cubicBezTo>
                    <a:cubicBezTo>
                      <a:pt x="114" y="171"/>
                      <a:pt x="111" y="171"/>
                      <a:pt x="111" y="171"/>
                    </a:cubicBezTo>
                    <a:cubicBezTo>
                      <a:pt x="111" y="171"/>
                      <a:pt x="113" y="171"/>
                      <a:pt x="114" y="172"/>
                    </a:cubicBezTo>
                    <a:cubicBezTo>
                      <a:pt x="111" y="170"/>
                      <a:pt x="98" y="178"/>
                      <a:pt x="99" y="179"/>
                    </a:cubicBezTo>
                    <a:cubicBezTo>
                      <a:pt x="99" y="180"/>
                      <a:pt x="105" y="178"/>
                      <a:pt x="106" y="178"/>
                    </a:cubicBezTo>
                    <a:cubicBezTo>
                      <a:pt x="106" y="178"/>
                      <a:pt x="102" y="179"/>
                      <a:pt x="101" y="180"/>
                    </a:cubicBezTo>
                    <a:cubicBezTo>
                      <a:pt x="101" y="180"/>
                      <a:pt x="103" y="184"/>
                      <a:pt x="104" y="183"/>
                    </a:cubicBezTo>
                    <a:cubicBezTo>
                      <a:pt x="105" y="182"/>
                      <a:pt x="106" y="180"/>
                      <a:pt x="107" y="180"/>
                    </a:cubicBezTo>
                    <a:cubicBezTo>
                      <a:pt x="108" y="180"/>
                      <a:pt x="112" y="181"/>
                      <a:pt x="112" y="181"/>
                    </a:cubicBezTo>
                    <a:cubicBezTo>
                      <a:pt x="112" y="181"/>
                      <a:pt x="108" y="181"/>
                      <a:pt x="108" y="181"/>
                    </a:cubicBezTo>
                    <a:cubicBezTo>
                      <a:pt x="106" y="181"/>
                      <a:pt x="105" y="182"/>
                      <a:pt x="104" y="183"/>
                    </a:cubicBezTo>
                    <a:cubicBezTo>
                      <a:pt x="104" y="184"/>
                      <a:pt x="104" y="185"/>
                      <a:pt x="104" y="186"/>
                    </a:cubicBezTo>
                    <a:cubicBezTo>
                      <a:pt x="105" y="189"/>
                      <a:pt x="105" y="188"/>
                      <a:pt x="107" y="187"/>
                    </a:cubicBezTo>
                    <a:cubicBezTo>
                      <a:pt x="106" y="188"/>
                      <a:pt x="105" y="192"/>
                      <a:pt x="106" y="193"/>
                    </a:cubicBezTo>
                    <a:cubicBezTo>
                      <a:pt x="106" y="193"/>
                      <a:pt x="109" y="189"/>
                      <a:pt x="110" y="189"/>
                    </a:cubicBezTo>
                    <a:cubicBezTo>
                      <a:pt x="110" y="190"/>
                      <a:pt x="109" y="191"/>
                      <a:pt x="110" y="192"/>
                    </a:cubicBezTo>
                    <a:cubicBezTo>
                      <a:pt x="110" y="193"/>
                      <a:pt x="111" y="191"/>
                      <a:pt x="112" y="191"/>
                    </a:cubicBezTo>
                    <a:cubicBezTo>
                      <a:pt x="114" y="189"/>
                      <a:pt x="110" y="187"/>
                      <a:pt x="110" y="186"/>
                    </a:cubicBezTo>
                    <a:cubicBezTo>
                      <a:pt x="110" y="186"/>
                      <a:pt x="112" y="189"/>
                      <a:pt x="113" y="189"/>
                    </a:cubicBezTo>
                    <a:cubicBezTo>
                      <a:pt x="114" y="190"/>
                      <a:pt x="114" y="189"/>
                      <a:pt x="115" y="188"/>
                    </a:cubicBezTo>
                    <a:cubicBezTo>
                      <a:pt x="114" y="188"/>
                      <a:pt x="117" y="191"/>
                      <a:pt x="116" y="192"/>
                    </a:cubicBezTo>
                    <a:cubicBezTo>
                      <a:pt x="117" y="191"/>
                      <a:pt x="114" y="189"/>
                      <a:pt x="114" y="191"/>
                    </a:cubicBezTo>
                    <a:cubicBezTo>
                      <a:pt x="114" y="193"/>
                      <a:pt x="116" y="195"/>
                      <a:pt x="114" y="196"/>
                    </a:cubicBezTo>
                    <a:cubicBezTo>
                      <a:pt x="114" y="196"/>
                      <a:pt x="114" y="193"/>
                      <a:pt x="114" y="193"/>
                    </a:cubicBezTo>
                    <a:cubicBezTo>
                      <a:pt x="114" y="192"/>
                      <a:pt x="112" y="194"/>
                      <a:pt x="111" y="194"/>
                    </a:cubicBezTo>
                    <a:cubicBezTo>
                      <a:pt x="110" y="194"/>
                      <a:pt x="109" y="196"/>
                      <a:pt x="109" y="197"/>
                    </a:cubicBezTo>
                    <a:cubicBezTo>
                      <a:pt x="108" y="199"/>
                      <a:pt x="111" y="197"/>
                      <a:pt x="111" y="198"/>
                    </a:cubicBezTo>
                    <a:cubicBezTo>
                      <a:pt x="112" y="199"/>
                      <a:pt x="110" y="200"/>
                      <a:pt x="110" y="200"/>
                    </a:cubicBezTo>
                    <a:cubicBezTo>
                      <a:pt x="110" y="200"/>
                      <a:pt x="112" y="199"/>
                      <a:pt x="113" y="201"/>
                    </a:cubicBezTo>
                    <a:cubicBezTo>
                      <a:pt x="113" y="203"/>
                      <a:pt x="115" y="204"/>
                      <a:pt x="115" y="205"/>
                    </a:cubicBezTo>
                    <a:cubicBezTo>
                      <a:pt x="114" y="207"/>
                      <a:pt x="115" y="207"/>
                      <a:pt x="117" y="209"/>
                    </a:cubicBezTo>
                    <a:cubicBezTo>
                      <a:pt x="118" y="210"/>
                      <a:pt x="119" y="212"/>
                      <a:pt x="120" y="210"/>
                    </a:cubicBezTo>
                    <a:cubicBezTo>
                      <a:pt x="120" y="210"/>
                      <a:pt x="121" y="215"/>
                      <a:pt x="122" y="215"/>
                    </a:cubicBezTo>
                    <a:cubicBezTo>
                      <a:pt x="123" y="216"/>
                      <a:pt x="122" y="215"/>
                      <a:pt x="123" y="215"/>
                    </a:cubicBezTo>
                    <a:cubicBezTo>
                      <a:pt x="124" y="216"/>
                      <a:pt x="125" y="217"/>
                      <a:pt x="126" y="218"/>
                    </a:cubicBezTo>
                    <a:cubicBezTo>
                      <a:pt x="128" y="219"/>
                      <a:pt x="130" y="220"/>
                      <a:pt x="132" y="219"/>
                    </a:cubicBezTo>
                    <a:cubicBezTo>
                      <a:pt x="133" y="219"/>
                      <a:pt x="136" y="219"/>
                      <a:pt x="136" y="218"/>
                    </a:cubicBezTo>
                    <a:cubicBezTo>
                      <a:pt x="136" y="218"/>
                      <a:pt x="136" y="221"/>
                      <a:pt x="136" y="221"/>
                    </a:cubicBezTo>
                    <a:cubicBezTo>
                      <a:pt x="136" y="221"/>
                      <a:pt x="138" y="217"/>
                      <a:pt x="138" y="218"/>
                    </a:cubicBezTo>
                    <a:cubicBezTo>
                      <a:pt x="139" y="218"/>
                      <a:pt x="138" y="219"/>
                      <a:pt x="138" y="219"/>
                    </a:cubicBezTo>
                    <a:cubicBezTo>
                      <a:pt x="138" y="220"/>
                      <a:pt x="139" y="220"/>
                      <a:pt x="139" y="220"/>
                    </a:cubicBezTo>
                    <a:cubicBezTo>
                      <a:pt x="139" y="220"/>
                      <a:pt x="136" y="221"/>
                      <a:pt x="137" y="222"/>
                    </a:cubicBezTo>
                    <a:cubicBezTo>
                      <a:pt x="138" y="222"/>
                      <a:pt x="138" y="222"/>
                      <a:pt x="139" y="221"/>
                    </a:cubicBezTo>
                    <a:cubicBezTo>
                      <a:pt x="140" y="222"/>
                      <a:pt x="139" y="223"/>
                      <a:pt x="139" y="223"/>
                    </a:cubicBezTo>
                    <a:cubicBezTo>
                      <a:pt x="139" y="224"/>
                      <a:pt x="142" y="221"/>
                      <a:pt x="142" y="222"/>
                    </a:cubicBezTo>
                    <a:cubicBezTo>
                      <a:pt x="142" y="223"/>
                      <a:pt x="140" y="224"/>
                      <a:pt x="140" y="225"/>
                    </a:cubicBezTo>
                    <a:cubicBezTo>
                      <a:pt x="140" y="224"/>
                      <a:pt x="143" y="223"/>
                      <a:pt x="142" y="225"/>
                    </a:cubicBezTo>
                    <a:cubicBezTo>
                      <a:pt x="142" y="225"/>
                      <a:pt x="142" y="225"/>
                      <a:pt x="142" y="224"/>
                    </a:cubicBezTo>
                    <a:cubicBezTo>
                      <a:pt x="142" y="226"/>
                      <a:pt x="145" y="223"/>
                      <a:pt x="145" y="223"/>
                    </a:cubicBezTo>
                    <a:cubicBezTo>
                      <a:pt x="146" y="224"/>
                      <a:pt x="145" y="226"/>
                      <a:pt x="145" y="227"/>
                    </a:cubicBezTo>
                    <a:cubicBezTo>
                      <a:pt x="144" y="225"/>
                      <a:pt x="153" y="225"/>
                      <a:pt x="147" y="222"/>
                    </a:cubicBezTo>
                    <a:cubicBezTo>
                      <a:pt x="148" y="222"/>
                      <a:pt x="153" y="222"/>
                      <a:pt x="150" y="221"/>
                    </a:cubicBezTo>
                    <a:cubicBezTo>
                      <a:pt x="147" y="219"/>
                      <a:pt x="151" y="220"/>
                      <a:pt x="152" y="218"/>
                    </a:cubicBezTo>
                    <a:cubicBezTo>
                      <a:pt x="152" y="218"/>
                      <a:pt x="149" y="218"/>
                      <a:pt x="149" y="218"/>
                    </a:cubicBezTo>
                    <a:cubicBezTo>
                      <a:pt x="150" y="217"/>
                      <a:pt x="151" y="216"/>
                      <a:pt x="152" y="216"/>
                    </a:cubicBezTo>
                    <a:cubicBezTo>
                      <a:pt x="154" y="214"/>
                      <a:pt x="151" y="215"/>
                      <a:pt x="151" y="214"/>
                    </a:cubicBezTo>
                    <a:cubicBezTo>
                      <a:pt x="151" y="214"/>
                      <a:pt x="154" y="213"/>
                      <a:pt x="154" y="212"/>
                    </a:cubicBezTo>
                    <a:cubicBezTo>
                      <a:pt x="154" y="211"/>
                      <a:pt x="154" y="209"/>
                      <a:pt x="153" y="208"/>
                    </a:cubicBezTo>
                    <a:cubicBezTo>
                      <a:pt x="152" y="208"/>
                      <a:pt x="154" y="207"/>
                      <a:pt x="153" y="206"/>
                    </a:cubicBezTo>
                    <a:cubicBezTo>
                      <a:pt x="153" y="206"/>
                      <a:pt x="151" y="205"/>
                      <a:pt x="151" y="205"/>
                    </a:cubicBezTo>
                    <a:cubicBezTo>
                      <a:pt x="151" y="205"/>
                      <a:pt x="155" y="204"/>
                      <a:pt x="156" y="204"/>
                    </a:cubicBezTo>
                    <a:cubicBezTo>
                      <a:pt x="159" y="204"/>
                      <a:pt x="156" y="203"/>
                      <a:pt x="155" y="202"/>
                    </a:cubicBezTo>
                    <a:cubicBezTo>
                      <a:pt x="155" y="202"/>
                      <a:pt x="160" y="202"/>
                      <a:pt x="160" y="202"/>
                    </a:cubicBezTo>
                    <a:cubicBezTo>
                      <a:pt x="159" y="201"/>
                      <a:pt x="157" y="201"/>
                      <a:pt x="156" y="200"/>
                    </a:cubicBezTo>
                    <a:cubicBezTo>
                      <a:pt x="156" y="200"/>
                      <a:pt x="160" y="201"/>
                      <a:pt x="160" y="200"/>
                    </a:cubicBezTo>
                    <a:cubicBezTo>
                      <a:pt x="161" y="200"/>
                      <a:pt x="160" y="200"/>
                      <a:pt x="160" y="199"/>
                    </a:cubicBezTo>
                    <a:cubicBezTo>
                      <a:pt x="161" y="199"/>
                      <a:pt x="161" y="199"/>
                      <a:pt x="161" y="199"/>
                    </a:cubicBezTo>
                    <a:cubicBezTo>
                      <a:pt x="162" y="198"/>
                      <a:pt x="158" y="197"/>
                      <a:pt x="158" y="197"/>
                    </a:cubicBezTo>
                    <a:cubicBezTo>
                      <a:pt x="158" y="197"/>
                      <a:pt x="163" y="197"/>
                      <a:pt x="162" y="196"/>
                    </a:cubicBezTo>
                    <a:cubicBezTo>
                      <a:pt x="162" y="195"/>
                      <a:pt x="163" y="195"/>
                      <a:pt x="161" y="194"/>
                    </a:cubicBezTo>
                    <a:cubicBezTo>
                      <a:pt x="161" y="194"/>
                      <a:pt x="158" y="194"/>
                      <a:pt x="158" y="193"/>
                    </a:cubicBezTo>
                    <a:cubicBezTo>
                      <a:pt x="158" y="193"/>
                      <a:pt x="163" y="192"/>
                      <a:pt x="163" y="192"/>
                    </a:cubicBezTo>
                    <a:cubicBezTo>
                      <a:pt x="165" y="192"/>
                      <a:pt x="164" y="189"/>
                      <a:pt x="162" y="189"/>
                    </a:cubicBezTo>
                    <a:cubicBezTo>
                      <a:pt x="161" y="188"/>
                      <a:pt x="158" y="187"/>
                      <a:pt x="161" y="186"/>
                    </a:cubicBezTo>
                    <a:cubicBezTo>
                      <a:pt x="163" y="186"/>
                      <a:pt x="166" y="187"/>
                      <a:pt x="167" y="185"/>
                    </a:cubicBezTo>
                    <a:cubicBezTo>
                      <a:pt x="167" y="185"/>
                      <a:pt x="165" y="183"/>
                      <a:pt x="165" y="183"/>
                    </a:cubicBezTo>
                    <a:cubicBezTo>
                      <a:pt x="165" y="182"/>
                      <a:pt x="167" y="182"/>
                      <a:pt x="167" y="182"/>
                    </a:cubicBezTo>
                    <a:cubicBezTo>
                      <a:pt x="168" y="181"/>
                      <a:pt x="170" y="181"/>
                      <a:pt x="172" y="182"/>
                    </a:cubicBezTo>
                    <a:cubicBezTo>
                      <a:pt x="172" y="182"/>
                      <a:pt x="174" y="182"/>
                      <a:pt x="174" y="182"/>
                    </a:cubicBezTo>
                    <a:cubicBezTo>
                      <a:pt x="175" y="181"/>
                      <a:pt x="173" y="180"/>
                      <a:pt x="173" y="179"/>
                    </a:cubicBezTo>
                    <a:cubicBezTo>
                      <a:pt x="174" y="178"/>
                      <a:pt x="177" y="174"/>
                      <a:pt x="179" y="176"/>
                    </a:cubicBezTo>
                    <a:cubicBezTo>
                      <a:pt x="178" y="175"/>
                      <a:pt x="175" y="181"/>
                      <a:pt x="176" y="181"/>
                    </a:cubicBezTo>
                    <a:cubicBezTo>
                      <a:pt x="177" y="182"/>
                      <a:pt x="179" y="179"/>
                      <a:pt x="181" y="179"/>
                    </a:cubicBezTo>
                    <a:cubicBezTo>
                      <a:pt x="181" y="179"/>
                      <a:pt x="183" y="180"/>
                      <a:pt x="183" y="180"/>
                    </a:cubicBezTo>
                    <a:cubicBezTo>
                      <a:pt x="183" y="180"/>
                      <a:pt x="183" y="178"/>
                      <a:pt x="183" y="178"/>
                    </a:cubicBezTo>
                    <a:cubicBezTo>
                      <a:pt x="186" y="179"/>
                      <a:pt x="186" y="178"/>
                      <a:pt x="187" y="177"/>
                    </a:cubicBezTo>
                    <a:cubicBezTo>
                      <a:pt x="188" y="176"/>
                      <a:pt x="189" y="176"/>
                      <a:pt x="190" y="176"/>
                    </a:cubicBezTo>
                    <a:cubicBezTo>
                      <a:pt x="192" y="175"/>
                      <a:pt x="192" y="174"/>
                      <a:pt x="193" y="173"/>
                    </a:cubicBezTo>
                    <a:cubicBezTo>
                      <a:pt x="194" y="172"/>
                      <a:pt x="196" y="170"/>
                      <a:pt x="197" y="168"/>
                    </a:cubicBezTo>
                    <a:cubicBezTo>
                      <a:pt x="199" y="166"/>
                      <a:pt x="199" y="165"/>
                      <a:pt x="201" y="165"/>
                    </a:cubicBezTo>
                    <a:cubicBezTo>
                      <a:pt x="202" y="164"/>
                      <a:pt x="205" y="164"/>
                      <a:pt x="205" y="162"/>
                    </a:cubicBezTo>
                    <a:cubicBezTo>
                      <a:pt x="204" y="162"/>
                      <a:pt x="203" y="157"/>
                      <a:pt x="203" y="157"/>
                    </a:cubicBezTo>
                    <a:cubicBezTo>
                      <a:pt x="204" y="157"/>
                      <a:pt x="207" y="160"/>
                      <a:pt x="208" y="160"/>
                    </a:cubicBezTo>
                    <a:cubicBezTo>
                      <a:pt x="209" y="161"/>
                      <a:pt x="210" y="161"/>
                      <a:pt x="211" y="161"/>
                    </a:cubicBezTo>
                    <a:cubicBezTo>
                      <a:pt x="211" y="161"/>
                      <a:pt x="213" y="160"/>
                      <a:pt x="213" y="160"/>
                    </a:cubicBezTo>
                    <a:cubicBezTo>
                      <a:pt x="214" y="160"/>
                      <a:pt x="215" y="161"/>
                      <a:pt x="216" y="160"/>
                    </a:cubicBezTo>
                    <a:cubicBezTo>
                      <a:pt x="216" y="160"/>
                      <a:pt x="214" y="158"/>
                      <a:pt x="217" y="159"/>
                    </a:cubicBezTo>
                    <a:cubicBezTo>
                      <a:pt x="219" y="159"/>
                      <a:pt x="221" y="159"/>
                      <a:pt x="223" y="158"/>
                    </a:cubicBezTo>
                    <a:cubicBezTo>
                      <a:pt x="228" y="157"/>
                      <a:pt x="232" y="156"/>
                      <a:pt x="237" y="154"/>
                    </a:cubicBezTo>
                    <a:cubicBezTo>
                      <a:pt x="238" y="153"/>
                      <a:pt x="254" y="143"/>
                      <a:pt x="255" y="143"/>
                    </a:cubicBezTo>
                    <a:cubicBezTo>
                      <a:pt x="254" y="143"/>
                      <a:pt x="247" y="143"/>
                      <a:pt x="246" y="143"/>
                    </a:cubicBezTo>
                    <a:cubicBezTo>
                      <a:pt x="244" y="142"/>
                      <a:pt x="242" y="141"/>
                      <a:pt x="240" y="141"/>
                    </a:cubicBezTo>
                    <a:cubicBezTo>
                      <a:pt x="238" y="141"/>
                      <a:pt x="236" y="142"/>
                      <a:pt x="235" y="142"/>
                    </a:cubicBezTo>
                    <a:cubicBezTo>
                      <a:pt x="233" y="143"/>
                      <a:pt x="233" y="141"/>
                      <a:pt x="232" y="142"/>
                    </a:cubicBezTo>
                    <a:cubicBezTo>
                      <a:pt x="231" y="142"/>
                      <a:pt x="230" y="144"/>
                      <a:pt x="229" y="144"/>
                    </a:cubicBezTo>
                    <a:cubicBezTo>
                      <a:pt x="225" y="144"/>
                      <a:pt x="232" y="140"/>
                      <a:pt x="233" y="141"/>
                    </a:cubicBezTo>
                    <a:cubicBezTo>
                      <a:pt x="232" y="140"/>
                      <a:pt x="229" y="141"/>
                      <a:pt x="228" y="141"/>
                    </a:cubicBezTo>
                    <a:cubicBezTo>
                      <a:pt x="225" y="141"/>
                      <a:pt x="223" y="140"/>
                      <a:pt x="221" y="140"/>
                    </a:cubicBezTo>
                    <a:cubicBezTo>
                      <a:pt x="222" y="140"/>
                      <a:pt x="225" y="138"/>
                      <a:pt x="226" y="137"/>
                    </a:cubicBezTo>
                    <a:cubicBezTo>
                      <a:pt x="226" y="134"/>
                      <a:pt x="228" y="135"/>
                      <a:pt x="229" y="136"/>
                    </a:cubicBezTo>
                    <a:cubicBezTo>
                      <a:pt x="231" y="136"/>
                      <a:pt x="239" y="134"/>
                      <a:pt x="240" y="133"/>
                    </a:cubicBezTo>
                    <a:cubicBezTo>
                      <a:pt x="240" y="132"/>
                      <a:pt x="235" y="131"/>
                      <a:pt x="234" y="130"/>
                    </a:cubicBezTo>
                    <a:cubicBezTo>
                      <a:pt x="235" y="131"/>
                      <a:pt x="239" y="132"/>
                      <a:pt x="240" y="132"/>
                    </a:cubicBezTo>
                    <a:cubicBezTo>
                      <a:pt x="241" y="133"/>
                      <a:pt x="245" y="133"/>
                      <a:pt x="245" y="135"/>
                    </a:cubicBezTo>
                    <a:cubicBezTo>
                      <a:pt x="244" y="138"/>
                      <a:pt x="246" y="139"/>
                      <a:pt x="248" y="139"/>
                    </a:cubicBezTo>
                    <a:cubicBezTo>
                      <a:pt x="248" y="139"/>
                      <a:pt x="254" y="139"/>
                      <a:pt x="253" y="138"/>
                    </a:cubicBezTo>
                    <a:cubicBezTo>
                      <a:pt x="253" y="138"/>
                      <a:pt x="253" y="140"/>
                      <a:pt x="254" y="140"/>
                    </a:cubicBezTo>
                    <a:cubicBezTo>
                      <a:pt x="256" y="139"/>
                      <a:pt x="257" y="136"/>
                      <a:pt x="257" y="134"/>
                    </a:cubicBezTo>
                    <a:cubicBezTo>
                      <a:pt x="257" y="133"/>
                      <a:pt x="257" y="129"/>
                      <a:pt x="255" y="130"/>
                    </a:cubicBezTo>
                    <a:cubicBezTo>
                      <a:pt x="253" y="132"/>
                      <a:pt x="254" y="130"/>
                      <a:pt x="253" y="129"/>
                    </a:cubicBezTo>
                    <a:cubicBezTo>
                      <a:pt x="251" y="127"/>
                      <a:pt x="248" y="126"/>
                      <a:pt x="245" y="124"/>
                    </a:cubicBezTo>
                    <a:cubicBezTo>
                      <a:pt x="244" y="123"/>
                      <a:pt x="243" y="123"/>
                      <a:pt x="242" y="122"/>
                    </a:cubicBezTo>
                    <a:cubicBezTo>
                      <a:pt x="242" y="122"/>
                      <a:pt x="238" y="123"/>
                      <a:pt x="238" y="124"/>
                    </a:cubicBezTo>
                    <a:cubicBezTo>
                      <a:pt x="238" y="124"/>
                      <a:pt x="239" y="123"/>
                      <a:pt x="238" y="123"/>
                    </a:cubicBezTo>
                    <a:cubicBezTo>
                      <a:pt x="238" y="123"/>
                      <a:pt x="237" y="122"/>
                      <a:pt x="237" y="122"/>
                    </a:cubicBezTo>
                    <a:cubicBezTo>
                      <a:pt x="237" y="121"/>
                      <a:pt x="241" y="122"/>
                      <a:pt x="241" y="121"/>
                    </a:cubicBezTo>
                    <a:cubicBezTo>
                      <a:pt x="241" y="119"/>
                      <a:pt x="241" y="118"/>
                      <a:pt x="238" y="118"/>
                    </a:cubicBezTo>
                    <a:cubicBezTo>
                      <a:pt x="236" y="119"/>
                      <a:pt x="235" y="121"/>
                      <a:pt x="233" y="119"/>
                    </a:cubicBezTo>
                    <a:cubicBezTo>
                      <a:pt x="233" y="119"/>
                      <a:pt x="229" y="119"/>
                      <a:pt x="229" y="118"/>
                    </a:cubicBezTo>
                    <a:cubicBezTo>
                      <a:pt x="229" y="116"/>
                      <a:pt x="234" y="119"/>
                      <a:pt x="234" y="119"/>
                    </a:cubicBezTo>
                    <a:cubicBezTo>
                      <a:pt x="235" y="119"/>
                      <a:pt x="240" y="118"/>
                      <a:pt x="240" y="117"/>
                    </a:cubicBezTo>
                    <a:cubicBezTo>
                      <a:pt x="241" y="117"/>
                      <a:pt x="236" y="115"/>
                      <a:pt x="235" y="115"/>
                    </a:cubicBezTo>
                    <a:cubicBezTo>
                      <a:pt x="233" y="115"/>
                      <a:pt x="230" y="115"/>
                      <a:pt x="228" y="116"/>
                    </a:cubicBezTo>
                    <a:cubicBezTo>
                      <a:pt x="229" y="116"/>
                      <a:pt x="233" y="113"/>
                      <a:pt x="233" y="114"/>
                    </a:cubicBezTo>
                    <a:cubicBezTo>
                      <a:pt x="233" y="113"/>
                      <a:pt x="229" y="113"/>
                      <a:pt x="229" y="112"/>
                    </a:cubicBezTo>
                    <a:cubicBezTo>
                      <a:pt x="232" y="113"/>
                      <a:pt x="235" y="115"/>
                      <a:pt x="238" y="113"/>
                    </a:cubicBezTo>
                    <a:cubicBezTo>
                      <a:pt x="238" y="113"/>
                      <a:pt x="241" y="112"/>
                      <a:pt x="241" y="111"/>
                    </a:cubicBezTo>
                    <a:cubicBezTo>
                      <a:pt x="240" y="110"/>
                      <a:pt x="238" y="109"/>
                      <a:pt x="238" y="108"/>
                    </a:cubicBezTo>
                    <a:cubicBezTo>
                      <a:pt x="238" y="109"/>
                      <a:pt x="241" y="110"/>
                      <a:pt x="242" y="110"/>
                    </a:cubicBezTo>
                    <a:cubicBezTo>
                      <a:pt x="244" y="111"/>
                      <a:pt x="243" y="109"/>
                      <a:pt x="245" y="109"/>
                    </a:cubicBezTo>
                    <a:cubicBezTo>
                      <a:pt x="246" y="109"/>
                      <a:pt x="254" y="111"/>
                      <a:pt x="254" y="111"/>
                    </a:cubicBezTo>
                    <a:cubicBezTo>
                      <a:pt x="253" y="111"/>
                      <a:pt x="246" y="110"/>
                      <a:pt x="246" y="110"/>
                    </a:cubicBezTo>
                    <a:cubicBezTo>
                      <a:pt x="248" y="114"/>
                      <a:pt x="254" y="113"/>
                      <a:pt x="257" y="113"/>
                    </a:cubicBezTo>
                    <a:cubicBezTo>
                      <a:pt x="258" y="112"/>
                      <a:pt x="261" y="113"/>
                      <a:pt x="262" y="112"/>
                    </a:cubicBezTo>
                    <a:cubicBezTo>
                      <a:pt x="265" y="111"/>
                      <a:pt x="264" y="109"/>
                      <a:pt x="262" y="108"/>
                    </a:cubicBezTo>
                    <a:cubicBezTo>
                      <a:pt x="261" y="107"/>
                      <a:pt x="258" y="106"/>
                      <a:pt x="257" y="106"/>
                    </a:cubicBezTo>
                    <a:cubicBezTo>
                      <a:pt x="256" y="106"/>
                      <a:pt x="257" y="109"/>
                      <a:pt x="257" y="110"/>
                    </a:cubicBezTo>
                    <a:cubicBezTo>
                      <a:pt x="256" y="109"/>
                      <a:pt x="256" y="108"/>
                      <a:pt x="255" y="107"/>
                    </a:cubicBezTo>
                    <a:cubicBezTo>
                      <a:pt x="255" y="106"/>
                      <a:pt x="254" y="107"/>
                      <a:pt x="253" y="106"/>
                    </a:cubicBezTo>
                    <a:cubicBezTo>
                      <a:pt x="254" y="107"/>
                      <a:pt x="256" y="101"/>
                      <a:pt x="256" y="100"/>
                    </a:cubicBezTo>
                    <a:cubicBezTo>
                      <a:pt x="256" y="100"/>
                      <a:pt x="257" y="103"/>
                      <a:pt x="257" y="103"/>
                    </a:cubicBezTo>
                    <a:cubicBezTo>
                      <a:pt x="257" y="105"/>
                      <a:pt x="257" y="106"/>
                      <a:pt x="258" y="106"/>
                    </a:cubicBezTo>
                    <a:cubicBezTo>
                      <a:pt x="261" y="106"/>
                      <a:pt x="263" y="105"/>
                      <a:pt x="265" y="105"/>
                    </a:cubicBezTo>
                    <a:cubicBezTo>
                      <a:pt x="266" y="105"/>
                      <a:pt x="272" y="103"/>
                      <a:pt x="270" y="101"/>
                    </a:cubicBezTo>
                    <a:cubicBezTo>
                      <a:pt x="268" y="100"/>
                      <a:pt x="267" y="102"/>
                      <a:pt x="266" y="101"/>
                    </a:cubicBezTo>
                    <a:cubicBezTo>
                      <a:pt x="266" y="100"/>
                      <a:pt x="266" y="100"/>
                      <a:pt x="266" y="99"/>
                    </a:cubicBezTo>
                    <a:cubicBezTo>
                      <a:pt x="267" y="98"/>
                      <a:pt x="266" y="97"/>
                      <a:pt x="265" y="97"/>
                    </a:cubicBezTo>
                    <a:cubicBezTo>
                      <a:pt x="265" y="96"/>
                      <a:pt x="262" y="96"/>
                      <a:pt x="261" y="96"/>
                    </a:cubicBezTo>
                    <a:cubicBezTo>
                      <a:pt x="259" y="96"/>
                      <a:pt x="258" y="98"/>
                      <a:pt x="256" y="96"/>
                    </a:cubicBezTo>
                    <a:cubicBezTo>
                      <a:pt x="260" y="99"/>
                      <a:pt x="262" y="91"/>
                      <a:pt x="266" y="95"/>
                    </a:cubicBezTo>
                    <a:cubicBezTo>
                      <a:pt x="267" y="97"/>
                      <a:pt x="269" y="94"/>
                      <a:pt x="269" y="92"/>
                    </a:cubicBezTo>
                    <a:cubicBezTo>
                      <a:pt x="269" y="91"/>
                      <a:pt x="266" y="88"/>
                      <a:pt x="266" y="88"/>
                    </a:cubicBezTo>
                    <a:cubicBezTo>
                      <a:pt x="266" y="87"/>
                      <a:pt x="269" y="90"/>
                      <a:pt x="269" y="91"/>
                    </a:cubicBezTo>
                    <a:cubicBezTo>
                      <a:pt x="269" y="92"/>
                      <a:pt x="271" y="90"/>
                      <a:pt x="270" y="88"/>
                    </a:cubicBezTo>
                    <a:cubicBezTo>
                      <a:pt x="269" y="87"/>
                      <a:pt x="267" y="85"/>
                      <a:pt x="266" y="84"/>
                    </a:cubicBezTo>
                    <a:cubicBezTo>
                      <a:pt x="264" y="84"/>
                      <a:pt x="261" y="85"/>
                      <a:pt x="259" y="84"/>
                    </a:cubicBezTo>
                    <a:cubicBezTo>
                      <a:pt x="258" y="83"/>
                      <a:pt x="258" y="81"/>
                      <a:pt x="256" y="81"/>
                    </a:cubicBezTo>
                    <a:cubicBezTo>
                      <a:pt x="256" y="80"/>
                      <a:pt x="252" y="81"/>
                      <a:pt x="253" y="80"/>
                    </a:cubicBezTo>
                    <a:cubicBezTo>
                      <a:pt x="254" y="78"/>
                      <a:pt x="254" y="77"/>
                      <a:pt x="256" y="79"/>
                    </a:cubicBezTo>
                    <a:cubicBezTo>
                      <a:pt x="258" y="81"/>
                      <a:pt x="260" y="78"/>
                      <a:pt x="262" y="77"/>
                    </a:cubicBezTo>
                    <a:cubicBezTo>
                      <a:pt x="265" y="75"/>
                      <a:pt x="271" y="81"/>
                      <a:pt x="274" y="78"/>
                    </a:cubicBezTo>
                    <a:cubicBezTo>
                      <a:pt x="275" y="77"/>
                      <a:pt x="275" y="72"/>
                      <a:pt x="272" y="73"/>
                    </a:cubicBezTo>
                    <a:cubicBezTo>
                      <a:pt x="271" y="73"/>
                      <a:pt x="270" y="74"/>
                      <a:pt x="269" y="73"/>
                    </a:cubicBezTo>
                    <a:cubicBezTo>
                      <a:pt x="267" y="73"/>
                      <a:pt x="265" y="72"/>
                      <a:pt x="263" y="70"/>
                    </a:cubicBezTo>
                    <a:cubicBezTo>
                      <a:pt x="260" y="68"/>
                      <a:pt x="271" y="71"/>
                      <a:pt x="271" y="70"/>
                    </a:cubicBezTo>
                    <a:cubicBezTo>
                      <a:pt x="270" y="68"/>
                      <a:pt x="265" y="67"/>
                      <a:pt x="263" y="66"/>
                    </a:cubicBezTo>
                    <a:cubicBezTo>
                      <a:pt x="260" y="65"/>
                      <a:pt x="260" y="66"/>
                      <a:pt x="259" y="68"/>
                    </a:cubicBezTo>
                    <a:cubicBezTo>
                      <a:pt x="259" y="69"/>
                      <a:pt x="257" y="70"/>
                      <a:pt x="256" y="69"/>
                    </a:cubicBezTo>
                    <a:cubicBezTo>
                      <a:pt x="255" y="69"/>
                      <a:pt x="258" y="65"/>
                      <a:pt x="258" y="64"/>
                    </a:cubicBezTo>
                    <a:cubicBezTo>
                      <a:pt x="258" y="63"/>
                      <a:pt x="259" y="61"/>
                      <a:pt x="260" y="60"/>
                    </a:cubicBezTo>
                    <a:cubicBezTo>
                      <a:pt x="260" y="59"/>
                      <a:pt x="260" y="57"/>
                      <a:pt x="261" y="57"/>
                    </a:cubicBezTo>
                    <a:cubicBezTo>
                      <a:pt x="262" y="57"/>
                      <a:pt x="264" y="57"/>
                      <a:pt x="265" y="56"/>
                    </a:cubicBezTo>
                    <a:cubicBezTo>
                      <a:pt x="265" y="56"/>
                      <a:pt x="270" y="51"/>
                      <a:pt x="270" y="52"/>
                    </a:cubicBezTo>
                    <a:cubicBezTo>
                      <a:pt x="270" y="52"/>
                      <a:pt x="268" y="51"/>
                      <a:pt x="268" y="51"/>
                    </a:cubicBezTo>
                    <a:cubicBezTo>
                      <a:pt x="268" y="50"/>
                      <a:pt x="268" y="49"/>
                      <a:pt x="268" y="48"/>
                    </a:cubicBezTo>
                    <a:cubicBezTo>
                      <a:pt x="268" y="46"/>
                      <a:pt x="269" y="46"/>
                      <a:pt x="271" y="46"/>
                    </a:cubicBezTo>
                    <a:cubicBezTo>
                      <a:pt x="273" y="46"/>
                      <a:pt x="281" y="43"/>
                      <a:pt x="276" y="43"/>
                    </a:cubicBezTo>
                    <a:cubicBezTo>
                      <a:pt x="273" y="43"/>
                      <a:pt x="268" y="42"/>
                      <a:pt x="266" y="44"/>
                    </a:cubicBezTo>
                    <a:cubicBezTo>
                      <a:pt x="265" y="45"/>
                      <a:pt x="265" y="47"/>
                      <a:pt x="263" y="46"/>
                    </a:cubicBezTo>
                    <a:cubicBezTo>
                      <a:pt x="261" y="45"/>
                      <a:pt x="263" y="43"/>
                      <a:pt x="264" y="42"/>
                    </a:cubicBezTo>
                    <a:cubicBezTo>
                      <a:pt x="266" y="39"/>
                      <a:pt x="270" y="41"/>
                      <a:pt x="273" y="41"/>
                    </a:cubicBezTo>
                    <a:cubicBezTo>
                      <a:pt x="277" y="41"/>
                      <a:pt x="281" y="42"/>
                      <a:pt x="283" y="38"/>
                    </a:cubicBezTo>
                    <a:cubicBezTo>
                      <a:pt x="284" y="38"/>
                      <a:pt x="280" y="37"/>
                      <a:pt x="280" y="37"/>
                    </a:cubicBezTo>
                    <a:cubicBezTo>
                      <a:pt x="278" y="36"/>
                      <a:pt x="276" y="37"/>
                      <a:pt x="274" y="37"/>
                    </a:cubicBezTo>
                    <a:cubicBezTo>
                      <a:pt x="272" y="37"/>
                      <a:pt x="271" y="36"/>
                      <a:pt x="269" y="36"/>
                    </a:cubicBezTo>
                    <a:cubicBezTo>
                      <a:pt x="268" y="36"/>
                      <a:pt x="266" y="36"/>
                      <a:pt x="265" y="36"/>
                    </a:cubicBezTo>
                    <a:cubicBezTo>
                      <a:pt x="266" y="37"/>
                      <a:pt x="269" y="36"/>
                      <a:pt x="271" y="36"/>
                    </a:cubicBezTo>
                    <a:cubicBezTo>
                      <a:pt x="274" y="36"/>
                      <a:pt x="276" y="35"/>
                      <a:pt x="279" y="35"/>
                    </a:cubicBezTo>
                    <a:cubicBezTo>
                      <a:pt x="283" y="36"/>
                      <a:pt x="285" y="34"/>
                      <a:pt x="288" y="34"/>
                    </a:cubicBezTo>
                    <a:cubicBezTo>
                      <a:pt x="289" y="34"/>
                      <a:pt x="291" y="34"/>
                      <a:pt x="291" y="33"/>
                    </a:cubicBezTo>
                    <a:cubicBezTo>
                      <a:pt x="291" y="33"/>
                      <a:pt x="289" y="31"/>
                      <a:pt x="290" y="31"/>
                    </a:cubicBezTo>
                    <a:cubicBezTo>
                      <a:pt x="295" y="30"/>
                      <a:pt x="300" y="29"/>
                      <a:pt x="304" y="26"/>
                    </a:cubicBezTo>
                    <a:cubicBezTo>
                      <a:pt x="305" y="25"/>
                      <a:pt x="301" y="24"/>
                      <a:pt x="301" y="24"/>
                    </a:cubicBezTo>
                    <a:cubicBezTo>
                      <a:pt x="298" y="23"/>
                      <a:pt x="295" y="22"/>
                      <a:pt x="293" y="22"/>
                    </a:cubicBezTo>
                    <a:cubicBezTo>
                      <a:pt x="287" y="21"/>
                      <a:pt x="282" y="20"/>
                      <a:pt x="277" y="25"/>
                    </a:cubicBezTo>
                    <a:cubicBezTo>
                      <a:pt x="275" y="28"/>
                      <a:pt x="273" y="26"/>
                      <a:pt x="269" y="26"/>
                    </a:cubicBezTo>
                    <a:cubicBezTo>
                      <a:pt x="268" y="26"/>
                      <a:pt x="264" y="29"/>
                      <a:pt x="265" y="26"/>
                    </a:cubicBezTo>
                    <a:cubicBezTo>
                      <a:pt x="265" y="24"/>
                      <a:pt x="260" y="27"/>
                      <a:pt x="259" y="28"/>
                    </a:cubicBezTo>
                    <a:cubicBezTo>
                      <a:pt x="257" y="29"/>
                      <a:pt x="255" y="30"/>
                      <a:pt x="253" y="31"/>
                    </a:cubicBezTo>
                    <a:cubicBezTo>
                      <a:pt x="252" y="31"/>
                      <a:pt x="244" y="37"/>
                      <a:pt x="244" y="37"/>
                    </a:cubicBezTo>
                    <a:cubicBezTo>
                      <a:pt x="242" y="35"/>
                      <a:pt x="264" y="22"/>
                      <a:pt x="251" y="19"/>
                    </a:cubicBezTo>
                    <a:cubicBezTo>
                      <a:pt x="246" y="19"/>
                      <a:pt x="247" y="22"/>
                      <a:pt x="243" y="24"/>
                    </a:cubicBezTo>
                    <a:cubicBezTo>
                      <a:pt x="240" y="25"/>
                      <a:pt x="238" y="25"/>
                      <a:pt x="235" y="26"/>
                    </a:cubicBezTo>
                    <a:cubicBezTo>
                      <a:pt x="234" y="26"/>
                      <a:pt x="229" y="28"/>
                      <a:pt x="228" y="28"/>
                    </a:cubicBezTo>
                    <a:cubicBezTo>
                      <a:pt x="226" y="25"/>
                      <a:pt x="233" y="24"/>
                      <a:pt x="235" y="24"/>
                    </a:cubicBezTo>
                    <a:cubicBezTo>
                      <a:pt x="235" y="23"/>
                      <a:pt x="241" y="22"/>
                      <a:pt x="238" y="21"/>
                    </a:cubicBezTo>
                    <a:cubicBezTo>
                      <a:pt x="235" y="20"/>
                      <a:pt x="232" y="20"/>
                      <a:pt x="229" y="20"/>
                    </a:cubicBezTo>
                    <a:cubicBezTo>
                      <a:pt x="221" y="20"/>
                      <a:pt x="213" y="21"/>
                      <a:pt x="205" y="23"/>
                    </a:cubicBezTo>
                    <a:cubicBezTo>
                      <a:pt x="205" y="23"/>
                      <a:pt x="202" y="25"/>
                      <a:pt x="201" y="24"/>
                    </a:cubicBezTo>
                    <a:cubicBezTo>
                      <a:pt x="201" y="22"/>
                      <a:pt x="200" y="22"/>
                      <a:pt x="202" y="22"/>
                    </a:cubicBezTo>
                    <a:cubicBezTo>
                      <a:pt x="206" y="20"/>
                      <a:pt x="210" y="19"/>
                      <a:pt x="214" y="18"/>
                    </a:cubicBezTo>
                    <a:cubicBezTo>
                      <a:pt x="221" y="17"/>
                      <a:pt x="229" y="18"/>
                      <a:pt x="237" y="18"/>
                    </a:cubicBezTo>
                    <a:cubicBezTo>
                      <a:pt x="239" y="18"/>
                      <a:pt x="241" y="18"/>
                      <a:pt x="243" y="18"/>
                    </a:cubicBezTo>
                    <a:cubicBezTo>
                      <a:pt x="247" y="16"/>
                      <a:pt x="252" y="16"/>
                      <a:pt x="256" y="14"/>
                    </a:cubicBezTo>
                    <a:cubicBezTo>
                      <a:pt x="258" y="14"/>
                      <a:pt x="259" y="13"/>
                      <a:pt x="256" y="12"/>
                    </a:cubicBezTo>
                    <a:cubicBezTo>
                      <a:pt x="254" y="11"/>
                      <a:pt x="250" y="10"/>
                      <a:pt x="248" y="11"/>
                    </a:cubicBezTo>
                    <a:cubicBezTo>
                      <a:pt x="246" y="11"/>
                      <a:pt x="246" y="10"/>
                      <a:pt x="244" y="9"/>
                    </a:cubicBezTo>
                    <a:cubicBezTo>
                      <a:pt x="242" y="9"/>
                      <a:pt x="240" y="11"/>
                      <a:pt x="238" y="11"/>
                    </a:cubicBezTo>
                    <a:cubicBezTo>
                      <a:pt x="238" y="11"/>
                      <a:pt x="240" y="8"/>
                      <a:pt x="241" y="8"/>
                    </a:cubicBezTo>
                    <a:cubicBezTo>
                      <a:pt x="242" y="6"/>
                      <a:pt x="238" y="6"/>
                      <a:pt x="237" y="6"/>
                    </a:cubicBezTo>
                    <a:cubicBezTo>
                      <a:pt x="231" y="7"/>
                      <a:pt x="226" y="7"/>
                      <a:pt x="220" y="6"/>
                    </a:cubicBezTo>
                    <a:cubicBezTo>
                      <a:pt x="215" y="6"/>
                      <a:pt x="211" y="8"/>
                      <a:pt x="206" y="8"/>
                    </a:cubicBezTo>
                    <a:cubicBezTo>
                      <a:pt x="204" y="8"/>
                      <a:pt x="201" y="8"/>
                      <a:pt x="199" y="8"/>
                    </a:cubicBezTo>
                    <a:cubicBezTo>
                      <a:pt x="197" y="9"/>
                      <a:pt x="194" y="8"/>
                      <a:pt x="193" y="9"/>
                    </a:cubicBezTo>
                    <a:cubicBezTo>
                      <a:pt x="196" y="8"/>
                      <a:pt x="199" y="8"/>
                      <a:pt x="202" y="7"/>
                    </a:cubicBezTo>
                    <a:cubicBezTo>
                      <a:pt x="207" y="7"/>
                      <a:pt x="211" y="6"/>
                      <a:pt x="215" y="6"/>
                    </a:cubicBezTo>
                    <a:cubicBezTo>
                      <a:pt x="217" y="6"/>
                      <a:pt x="237" y="6"/>
                      <a:pt x="237" y="4"/>
                    </a:cubicBezTo>
                    <a:cubicBezTo>
                      <a:pt x="236" y="4"/>
                      <a:pt x="233" y="3"/>
                      <a:pt x="232" y="2"/>
                    </a:cubicBezTo>
                    <a:cubicBezTo>
                      <a:pt x="229" y="2"/>
                      <a:pt x="227" y="2"/>
                      <a:pt x="224" y="2"/>
                    </a:cubicBezTo>
                    <a:cubicBezTo>
                      <a:pt x="220" y="2"/>
                      <a:pt x="216" y="1"/>
                      <a:pt x="213" y="0"/>
                    </a:cubicBezTo>
                    <a:cubicBezTo>
                      <a:pt x="206" y="0"/>
                      <a:pt x="200" y="0"/>
                      <a:pt x="194" y="0"/>
                    </a:cubicBezTo>
                    <a:cubicBezTo>
                      <a:pt x="191" y="1"/>
                      <a:pt x="188" y="1"/>
                      <a:pt x="185" y="1"/>
                    </a:cubicBezTo>
                    <a:cubicBezTo>
                      <a:pt x="184" y="1"/>
                      <a:pt x="183" y="3"/>
                      <a:pt x="183" y="3"/>
                    </a:cubicBezTo>
                    <a:cubicBezTo>
                      <a:pt x="181" y="3"/>
                      <a:pt x="179" y="2"/>
                      <a:pt x="177" y="2"/>
                    </a:cubicBezTo>
                    <a:cubicBezTo>
                      <a:pt x="176" y="2"/>
                      <a:pt x="175" y="3"/>
                      <a:pt x="173" y="3"/>
                    </a:cubicBezTo>
                    <a:cubicBezTo>
                      <a:pt x="171" y="3"/>
                      <a:pt x="171" y="4"/>
                      <a:pt x="173" y="4"/>
                    </a:cubicBezTo>
                    <a:cubicBezTo>
                      <a:pt x="176" y="5"/>
                      <a:pt x="179" y="5"/>
                      <a:pt x="181" y="6"/>
                    </a:cubicBezTo>
                    <a:cubicBezTo>
                      <a:pt x="180" y="5"/>
                      <a:pt x="174" y="7"/>
                      <a:pt x="173" y="8"/>
                    </a:cubicBezTo>
                    <a:cubicBezTo>
                      <a:pt x="173" y="8"/>
                      <a:pt x="170" y="8"/>
                      <a:pt x="170" y="8"/>
                    </a:cubicBezTo>
                    <a:cubicBezTo>
                      <a:pt x="170" y="8"/>
                      <a:pt x="172" y="10"/>
                      <a:pt x="172" y="10"/>
                    </a:cubicBezTo>
                    <a:cubicBezTo>
                      <a:pt x="171" y="10"/>
                      <a:pt x="169" y="9"/>
                      <a:pt x="168" y="8"/>
                    </a:cubicBezTo>
                    <a:cubicBezTo>
                      <a:pt x="167" y="7"/>
                      <a:pt x="164" y="8"/>
                      <a:pt x="163" y="8"/>
                    </a:cubicBezTo>
                    <a:cubicBezTo>
                      <a:pt x="160" y="7"/>
                      <a:pt x="157" y="6"/>
                      <a:pt x="154" y="5"/>
                    </a:cubicBezTo>
                    <a:cubicBezTo>
                      <a:pt x="152" y="4"/>
                      <a:pt x="150" y="6"/>
                      <a:pt x="147" y="6"/>
                    </a:cubicBezTo>
                    <a:cubicBezTo>
                      <a:pt x="146" y="6"/>
                      <a:pt x="140" y="5"/>
                      <a:pt x="140" y="7"/>
                    </a:cubicBezTo>
                    <a:cubicBezTo>
                      <a:pt x="139" y="7"/>
                      <a:pt x="153" y="9"/>
                      <a:pt x="155" y="10"/>
                    </a:cubicBezTo>
                    <a:cubicBezTo>
                      <a:pt x="158" y="10"/>
                      <a:pt x="161" y="10"/>
                      <a:pt x="163" y="11"/>
                    </a:cubicBezTo>
                    <a:cubicBezTo>
                      <a:pt x="164" y="11"/>
                      <a:pt x="165" y="11"/>
                      <a:pt x="166" y="12"/>
                    </a:cubicBezTo>
                    <a:cubicBezTo>
                      <a:pt x="166" y="12"/>
                      <a:pt x="166" y="15"/>
                      <a:pt x="166" y="15"/>
                    </a:cubicBezTo>
                    <a:cubicBezTo>
                      <a:pt x="166" y="16"/>
                      <a:pt x="165" y="14"/>
                      <a:pt x="165" y="13"/>
                    </a:cubicBezTo>
                    <a:cubicBezTo>
                      <a:pt x="164" y="12"/>
                      <a:pt x="161" y="12"/>
                      <a:pt x="160" y="11"/>
                    </a:cubicBezTo>
                    <a:cubicBezTo>
                      <a:pt x="160" y="11"/>
                      <a:pt x="157" y="11"/>
                      <a:pt x="157" y="11"/>
                    </a:cubicBezTo>
                    <a:cubicBezTo>
                      <a:pt x="157" y="12"/>
                      <a:pt x="158" y="14"/>
                      <a:pt x="158" y="14"/>
                    </a:cubicBezTo>
                    <a:cubicBezTo>
                      <a:pt x="156" y="14"/>
                      <a:pt x="155" y="11"/>
                      <a:pt x="154" y="11"/>
                    </a:cubicBezTo>
                    <a:cubicBezTo>
                      <a:pt x="152" y="11"/>
                      <a:pt x="150" y="11"/>
                      <a:pt x="148" y="10"/>
                    </a:cubicBezTo>
                    <a:cubicBezTo>
                      <a:pt x="147" y="10"/>
                      <a:pt x="139" y="10"/>
                      <a:pt x="139" y="10"/>
                    </a:cubicBezTo>
                    <a:cubicBezTo>
                      <a:pt x="138" y="12"/>
                      <a:pt x="151" y="17"/>
                      <a:pt x="151" y="17"/>
                    </a:cubicBezTo>
                    <a:cubicBezTo>
                      <a:pt x="151" y="18"/>
                      <a:pt x="146" y="17"/>
                      <a:pt x="146" y="17"/>
                    </a:cubicBezTo>
                    <a:cubicBezTo>
                      <a:pt x="143" y="17"/>
                      <a:pt x="142" y="16"/>
                      <a:pt x="143" y="19"/>
                    </a:cubicBezTo>
                    <a:cubicBezTo>
                      <a:pt x="142" y="19"/>
                      <a:pt x="141" y="18"/>
                      <a:pt x="140" y="17"/>
                    </a:cubicBezTo>
                    <a:cubicBezTo>
                      <a:pt x="140" y="16"/>
                      <a:pt x="142" y="17"/>
                      <a:pt x="143" y="16"/>
                    </a:cubicBezTo>
                    <a:cubicBezTo>
                      <a:pt x="143" y="16"/>
                      <a:pt x="141" y="14"/>
                      <a:pt x="140" y="14"/>
                    </a:cubicBezTo>
                    <a:cubicBezTo>
                      <a:pt x="138" y="13"/>
                      <a:pt x="136" y="12"/>
                      <a:pt x="133" y="12"/>
                    </a:cubicBezTo>
                    <a:cubicBezTo>
                      <a:pt x="132" y="12"/>
                      <a:pt x="130" y="11"/>
                      <a:pt x="129" y="12"/>
                    </a:cubicBezTo>
                    <a:cubicBezTo>
                      <a:pt x="128" y="12"/>
                      <a:pt x="131" y="15"/>
                      <a:pt x="131" y="15"/>
                    </a:cubicBezTo>
                    <a:cubicBezTo>
                      <a:pt x="134" y="17"/>
                      <a:pt x="138" y="17"/>
                      <a:pt x="142" y="20"/>
                    </a:cubicBezTo>
                    <a:cubicBezTo>
                      <a:pt x="143" y="20"/>
                      <a:pt x="144" y="21"/>
                      <a:pt x="143" y="22"/>
                    </a:cubicBezTo>
                    <a:cubicBezTo>
                      <a:pt x="141" y="24"/>
                      <a:pt x="139" y="22"/>
                      <a:pt x="137" y="21"/>
                    </a:cubicBezTo>
                    <a:cubicBezTo>
                      <a:pt x="132" y="18"/>
                      <a:pt x="126" y="16"/>
                      <a:pt x="120" y="15"/>
                    </a:cubicBezTo>
                    <a:cubicBezTo>
                      <a:pt x="117" y="14"/>
                      <a:pt x="114" y="13"/>
                      <a:pt x="111" y="14"/>
                    </a:cubicBezTo>
                    <a:cubicBezTo>
                      <a:pt x="110" y="14"/>
                      <a:pt x="113" y="17"/>
                      <a:pt x="113" y="18"/>
                    </a:cubicBezTo>
                    <a:cubicBezTo>
                      <a:pt x="113" y="18"/>
                      <a:pt x="117" y="21"/>
                      <a:pt x="117" y="21"/>
                    </a:cubicBezTo>
                    <a:cubicBezTo>
                      <a:pt x="117" y="22"/>
                      <a:pt x="111" y="21"/>
                      <a:pt x="111" y="21"/>
                    </a:cubicBezTo>
                    <a:cubicBezTo>
                      <a:pt x="111" y="23"/>
                      <a:pt x="115" y="22"/>
                      <a:pt x="115" y="24"/>
                    </a:cubicBezTo>
                    <a:cubicBezTo>
                      <a:pt x="115" y="24"/>
                      <a:pt x="111" y="23"/>
                      <a:pt x="110" y="22"/>
                    </a:cubicBezTo>
                    <a:cubicBezTo>
                      <a:pt x="108" y="21"/>
                      <a:pt x="106" y="21"/>
                      <a:pt x="103" y="20"/>
                    </a:cubicBezTo>
                    <a:cubicBezTo>
                      <a:pt x="101" y="19"/>
                      <a:pt x="101" y="20"/>
                      <a:pt x="101" y="22"/>
                    </a:cubicBezTo>
                    <a:cubicBezTo>
                      <a:pt x="100" y="23"/>
                      <a:pt x="99" y="23"/>
                      <a:pt x="98" y="23"/>
                    </a:cubicBezTo>
                    <a:cubicBezTo>
                      <a:pt x="98" y="24"/>
                      <a:pt x="98" y="26"/>
                      <a:pt x="97" y="26"/>
                    </a:cubicBezTo>
                    <a:cubicBezTo>
                      <a:pt x="97" y="27"/>
                      <a:pt x="97" y="24"/>
                      <a:pt x="97" y="23"/>
                    </a:cubicBezTo>
                    <a:cubicBezTo>
                      <a:pt x="97" y="22"/>
                      <a:pt x="98" y="21"/>
                      <a:pt x="98" y="20"/>
                    </a:cubicBezTo>
                    <a:cubicBezTo>
                      <a:pt x="97" y="16"/>
                      <a:pt x="93" y="16"/>
                      <a:pt x="90" y="16"/>
                    </a:cubicBezTo>
                    <a:cubicBezTo>
                      <a:pt x="86" y="17"/>
                      <a:pt x="82" y="18"/>
                      <a:pt x="78" y="18"/>
                    </a:cubicBezTo>
                    <a:cubicBezTo>
                      <a:pt x="77" y="19"/>
                      <a:pt x="75" y="19"/>
                      <a:pt x="74" y="19"/>
                    </a:cubicBezTo>
                    <a:cubicBezTo>
                      <a:pt x="74" y="19"/>
                      <a:pt x="69" y="20"/>
                      <a:pt x="69" y="20"/>
                    </a:cubicBezTo>
                    <a:cubicBezTo>
                      <a:pt x="70" y="21"/>
                      <a:pt x="72" y="21"/>
                      <a:pt x="73" y="21"/>
                    </a:cubicBezTo>
                    <a:cubicBezTo>
                      <a:pt x="74" y="22"/>
                      <a:pt x="75" y="23"/>
                      <a:pt x="77" y="24"/>
                    </a:cubicBezTo>
                    <a:cubicBezTo>
                      <a:pt x="77" y="24"/>
                      <a:pt x="81" y="27"/>
                      <a:pt x="81" y="27"/>
                    </a:cubicBezTo>
                    <a:cubicBezTo>
                      <a:pt x="80" y="27"/>
                      <a:pt x="76" y="25"/>
                      <a:pt x="75" y="25"/>
                    </a:cubicBezTo>
                    <a:cubicBezTo>
                      <a:pt x="73" y="24"/>
                      <a:pt x="72" y="22"/>
                      <a:pt x="70" y="22"/>
                    </a:cubicBezTo>
                    <a:cubicBezTo>
                      <a:pt x="67" y="21"/>
                      <a:pt x="64" y="22"/>
                      <a:pt x="61" y="22"/>
                    </a:cubicBezTo>
                    <a:cubicBezTo>
                      <a:pt x="58" y="23"/>
                      <a:pt x="58" y="22"/>
                      <a:pt x="60" y="25"/>
                    </a:cubicBezTo>
                    <a:cubicBezTo>
                      <a:pt x="60" y="26"/>
                      <a:pt x="60" y="29"/>
                      <a:pt x="60" y="30"/>
                    </a:cubicBezTo>
                    <a:cubicBezTo>
                      <a:pt x="60" y="32"/>
                      <a:pt x="56" y="30"/>
                      <a:pt x="55" y="30"/>
                    </a:cubicBezTo>
                    <a:cubicBezTo>
                      <a:pt x="54" y="30"/>
                      <a:pt x="51" y="28"/>
                      <a:pt x="50" y="30"/>
                    </a:cubicBezTo>
                    <a:cubicBezTo>
                      <a:pt x="49" y="31"/>
                      <a:pt x="50" y="34"/>
                      <a:pt x="50" y="34"/>
                    </a:cubicBezTo>
                    <a:cubicBezTo>
                      <a:pt x="49" y="35"/>
                      <a:pt x="48" y="33"/>
                      <a:pt x="47" y="32"/>
                    </a:cubicBezTo>
                    <a:cubicBezTo>
                      <a:pt x="45" y="31"/>
                      <a:pt x="43" y="31"/>
                      <a:pt x="42" y="32"/>
                    </a:cubicBezTo>
                    <a:cubicBezTo>
                      <a:pt x="39" y="34"/>
                      <a:pt x="36" y="36"/>
                      <a:pt x="32" y="37"/>
                    </a:cubicBezTo>
                    <a:cubicBezTo>
                      <a:pt x="31" y="38"/>
                      <a:pt x="34" y="37"/>
                      <a:pt x="32" y="37"/>
                    </a:cubicBezTo>
                    <a:close/>
                  </a:path>
                </a:pathLst>
              </a:custGeom>
              <a:grpFill/>
              <a:ln w="4763" cap="flat">
                <a:solidFill>
                  <a:schemeClr val="bg1"/>
                </a:solidFill>
                <a:prstDash val="solid"/>
                <a:round/>
                <a:headEnd/>
                <a:tailEnd/>
              </a:ln>
            </p:spPr>
            <p:txBody>
              <a:bodyPr anchor="ctr"/>
              <a:lstStyle/>
              <a:p>
                <a:pPr eaLnBrk="1" fontAlgn="auto" hangingPunct="1">
                  <a:spcBef>
                    <a:spcPts val="0"/>
                  </a:spcBef>
                  <a:spcAft>
                    <a:spcPts val="0"/>
                  </a:spcAft>
                  <a:defRPr/>
                </a:pPr>
                <a:endParaRPr lang="id-ID">
                  <a:latin typeface="+mn-lt"/>
                </a:endParaRPr>
              </a:p>
            </p:txBody>
          </p:sp>
        </p:grpSp>
        <p:grpSp>
          <p:nvGrpSpPr>
            <p:cNvPr id="732" name="Group 731">
              <a:extLst>
                <a:ext uri="{FF2B5EF4-FFF2-40B4-BE49-F238E27FC236}">
                  <a16:creationId xmlns:a16="http://schemas.microsoft.com/office/drawing/2014/main" id="{07A34BAC-DB5B-E848-868A-BBB6272F9EC4}"/>
                </a:ext>
              </a:extLst>
            </p:cNvPr>
            <p:cNvGrpSpPr/>
            <p:nvPr/>
          </p:nvGrpSpPr>
          <p:grpSpPr>
            <a:xfrm flipH="1">
              <a:off x="1012723" y="3316325"/>
              <a:ext cx="1084364" cy="776287"/>
              <a:chOff x="6457950" y="4275138"/>
              <a:chExt cx="531813" cy="776287"/>
            </a:xfrm>
          </p:grpSpPr>
          <p:cxnSp>
            <p:nvCxnSpPr>
              <p:cNvPr id="733" name="Straight Connector 732">
                <a:extLst>
                  <a:ext uri="{FF2B5EF4-FFF2-40B4-BE49-F238E27FC236}">
                    <a16:creationId xmlns:a16="http://schemas.microsoft.com/office/drawing/2014/main" id="{6FCB3D3F-D655-8E4D-B5B4-5D1FF9479ADC}"/>
                  </a:ext>
                </a:extLst>
              </p:cNvPr>
              <p:cNvCxnSpPr>
                <a:cxnSpLocks/>
              </p:cNvCxnSpPr>
              <p:nvPr/>
            </p:nvCxnSpPr>
            <p:spPr>
              <a:xfrm flipH="1" flipV="1">
                <a:off x="6457950" y="4275138"/>
                <a:ext cx="531813"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34" name="Straight Connector 733">
                <a:extLst>
                  <a:ext uri="{FF2B5EF4-FFF2-40B4-BE49-F238E27FC236}">
                    <a16:creationId xmlns:a16="http://schemas.microsoft.com/office/drawing/2014/main" id="{3577ABB0-594C-7043-9F13-5B057903C467}"/>
                  </a:ext>
                </a:extLst>
              </p:cNvPr>
              <p:cNvCxnSpPr/>
              <p:nvPr/>
            </p:nvCxnSpPr>
            <p:spPr>
              <a:xfrm flipH="1">
                <a:off x="6989763" y="4275138"/>
                <a:ext cx="0" cy="776287"/>
              </a:xfrm>
              <a:prstGeom prst="line">
                <a:avLst/>
              </a:prstGeom>
              <a:ln w="9525">
                <a:solidFill>
                  <a:schemeClr val="accent3"/>
                </a:solidFill>
                <a:tailEnd type="oval"/>
              </a:ln>
            </p:spPr>
            <p:style>
              <a:lnRef idx="1">
                <a:schemeClr val="accent1"/>
              </a:lnRef>
              <a:fillRef idx="0">
                <a:schemeClr val="accent1"/>
              </a:fillRef>
              <a:effectRef idx="0">
                <a:schemeClr val="accent1"/>
              </a:effectRef>
              <a:fontRef idx="minor">
                <a:schemeClr val="tx1"/>
              </a:fontRef>
            </p:style>
          </p:cxnSp>
        </p:grpSp>
        <p:grpSp>
          <p:nvGrpSpPr>
            <p:cNvPr id="735" name="Group 734">
              <a:extLst>
                <a:ext uri="{FF2B5EF4-FFF2-40B4-BE49-F238E27FC236}">
                  <a16:creationId xmlns:a16="http://schemas.microsoft.com/office/drawing/2014/main" id="{5590B865-D3C4-FB43-8B97-4CD0CB365EF0}"/>
                </a:ext>
              </a:extLst>
            </p:cNvPr>
            <p:cNvGrpSpPr/>
            <p:nvPr/>
          </p:nvGrpSpPr>
          <p:grpSpPr>
            <a:xfrm rot="10800000">
              <a:off x="9088312" y="2856971"/>
              <a:ext cx="1147066" cy="481090"/>
              <a:chOff x="6242533" y="4275138"/>
              <a:chExt cx="747230" cy="481090"/>
            </a:xfrm>
          </p:grpSpPr>
          <p:cxnSp>
            <p:nvCxnSpPr>
              <p:cNvPr id="736" name="Straight Connector 735">
                <a:extLst>
                  <a:ext uri="{FF2B5EF4-FFF2-40B4-BE49-F238E27FC236}">
                    <a16:creationId xmlns:a16="http://schemas.microsoft.com/office/drawing/2014/main" id="{FFBAFF9F-AB01-C84B-AB84-A027101E8719}"/>
                  </a:ext>
                </a:extLst>
              </p:cNvPr>
              <p:cNvCxnSpPr>
                <a:cxnSpLocks/>
              </p:cNvCxnSpPr>
              <p:nvPr/>
            </p:nvCxnSpPr>
            <p:spPr>
              <a:xfrm rot="10800000">
                <a:off x="6242533" y="4275138"/>
                <a:ext cx="747230"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37" name="Straight Connector 736">
                <a:extLst>
                  <a:ext uri="{FF2B5EF4-FFF2-40B4-BE49-F238E27FC236}">
                    <a16:creationId xmlns:a16="http://schemas.microsoft.com/office/drawing/2014/main" id="{84B8BB86-FA58-3644-A5CA-5AC4B7E687B0}"/>
                  </a:ext>
                </a:extLst>
              </p:cNvPr>
              <p:cNvCxnSpPr>
                <a:cxnSpLocks/>
              </p:cNvCxnSpPr>
              <p:nvPr/>
            </p:nvCxnSpPr>
            <p:spPr>
              <a:xfrm>
                <a:off x="6253188" y="4275138"/>
                <a:ext cx="0" cy="481090"/>
              </a:xfrm>
              <a:prstGeom prst="line">
                <a:avLst/>
              </a:prstGeom>
              <a:ln w="9525">
                <a:solidFill>
                  <a:schemeClr val="accent3"/>
                </a:solidFill>
                <a:tailEnd type="oval"/>
              </a:ln>
            </p:spPr>
            <p:style>
              <a:lnRef idx="1">
                <a:schemeClr val="accent1"/>
              </a:lnRef>
              <a:fillRef idx="0">
                <a:schemeClr val="accent1"/>
              </a:fillRef>
              <a:effectRef idx="0">
                <a:schemeClr val="accent1"/>
              </a:effectRef>
              <a:fontRef idx="minor">
                <a:schemeClr val="tx1"/>
              </a:fontRef>
            </p:style>
          </p:cxnSp>
        </p:grpSp>
        <p:grpSp>
          <p:nvGrpSpPr>
            <p:cNvPr id="738" name="Group 737">
              <a:extLst>
                <a:ext uri="{FF2B5EF4-FFF2-40B4-BE49-F238E27FC236}">
                  <a16:creationId xmlns:a16="http://schemas.microsoft.com/office/drawing/2014/main" id="{3DC6FBDD-E93D-0E4D-8732-35407A132A08}"/>
                </a:ext>
              </a:extLst>
            </p:cNvPr>
            <p:cNvGrpSpPr/>
            <p:nvPr/>
          </p:nvGrpSpPr>
          <p:grpSpPr>
            <a:xfrm>
              <a:off x="8811288" y="3539613"/>
              <a:ext cx="750579" cy="1196552"/>
              <a:chOff x="6571269" y="4262365"/>
              <a:chExt cx="488948" cy="1196552"/>
            </a:xfrm>
          </p:grpSpPr>
          <p:cxnSp>
            <p:nvCxnSpPr>
              <p:cNvPr id="739" name="Straight Connector 738">
                <a:extLst>
                  <a:ext uri="{FF2B5EF4-FFF2-40B4-BE49-F238E27FC236}">
                    <a16:creationId xmlns:a16="http://schemas.microsoft.com/office/drawing/2014/main" id="{5C7C866B-5E65-954E-B2F6-930F5C867D5B}"/>
                  </a:ext>
                </a:extLst>
              </p:cNvPr>
              <p:cNvCxnSpPr>
                <a:cxnSpLocks/>
              </p:cNvCxnSpPr>
              <p:nvPr/>
            </p:nvCxnSpPr>
            <p:spPr>
              <a:xfrm flipH="1">
                <a:off x="6571269" y="4275138"/>
                <a:ext cx="479343"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40" name="Straight Connector 739">
                <a:extLst>
                  <a:ext uri="{FF2B5EF4-FFF2-40B4-BE49-F238E27FC236}">
                    <a16:creationId xmlns:a16="http://schemas.microsoft.com/office/drawing/2014/main" id="{BDE85B0B-F70E-7A4B-A127-EB97CE406B92}"/>
                  </a:ext>
                </a:extLst>
              </p:cNvPr>
              <p:cNvCxnSpPr>
                <a:cxnSpLocks/>
              </p:cNvCxnSpPr>
              <p:nvPr/>
            </p:nvCxnSpPr>
            <p:spPr>
              <a:xfrm>
                <a:off x="7060217" y="4262365"/>
                <a:ext cx="0" cy="1196552"/>
              </a:xfrm>
              <a:prstGeom prst="line">
                <a:avLst/>
              </a:prstGeom>
              <a:ln w="9525">
                <a:solidFill>
                  <a:schemeClr val="accent3"/>
                </a:solidFill>
                <a:tailEnd type="oval"/>
              </a:ln>
            </p:spPr>
            <p:style>
              <a:lnRef idx="1">
                <a:schemeClr val="accent1"/>
              </a:lnRef>
              <a:fillRef idx="0">
                <a:schemeClr val="accent1"/>
              </a:fillRef>
              <a:effectRef idx="0">
                <a:schemeClr val="accent1"/>
              </a:effectRef>
              <a:fontRef idx="minor">
                <a:schemeClr val="tx1"/>
              </a:fontRef>
            </p:style>
          </p:cxnSp>
        </p:grpSp>
        <p:sp>
          <p:nvSpPr>
            <p:cNvPr id="742" name="Rounded Rectangle 741">
              <a:extLst>
                <a:ext uri="{FF2B5EF4-FFF2-40B4-BE49-F238E27FC236}">
                  <a16:creationId xmlns:a16="http://schemas.microsoft.com/office/drawing/2014/main" id="{1C5CEC4A-3230-A140-8B7F-C9450908576D}"/>
                </a:ext>
              </a:extLst>
            </p:cNvPr>
            <p:cNvSpPr/>
            <p:nvPr/>
          </p:nvSpPr>
          <p:spPr>
            <a:xfrm>
              <a:off x="501445" y="5330401"/>
              <a:ext cx="216310" cy="20516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3" name="Rectangle 742">
              <a:extLst>
                <a:ext uri="{FF2B5EF4-FFF2-40B4-BE49-F238E27FC236}">
                  <a16:creationId xmlns:a16="http://schemas.microsoft.com/office/drawing/2014/main" id="{D6726E3A-A67F-224A-97FC-BC2601B99DA9}"/>
                </a:ext>
              </a:extLst>
            </p:cNvPr>
            <p:cNvSpPr/>
            <p:nvPr/>
          </p:nvSpPr>
          <p:spPr>
            <a:xfrm>
              <a:off x="717755" y="5306023"/>
              <a:ext cx="1143262" cy="253916"/>
            </a:xfrm>
            <a:prstGeom prst="rect">
              <a:avLst/>
            </a:prstGeom>
          </p:spPr>
          <p:txBody>
            <a:bodyPr wrap="none">
              <a:spAutoFit/>
            </a:bodyPr>
            <a:lstStyle/>
            <a:p>
              <a:pPr algn="ctr"/>
              <a:r>
                <a:rPr lang="en-US" sz="1050" dirty="0"/>
                <a:t>Current Markets</a:t>
              </a:r>
            </a:p>
          </p:txBody>
        </p:sp>
        <p:sp>
          <p:nvSpPr>
            <p:cNvPr id="744" name="Rectangle 743">
              <a:extLst>
                <a:ext uri="{FF2B5EF4-FFF2-40B4-BE49-F238E27FC236}">
                  <a16:creationId xmlns:a16="http://schemas.microsoft.com/office/drawing/2014/main" id="{4B5D9191-3A51-0B4B-BE77-72982A1E123E}"/>
                </a:ext>
              </a:extLst>
            </p:cNvPr>
            <p:cNvSpPr/>
            <p:nvPr/>
          </p:nvSpPr>
          <p:spPr>
            <a:xfrm>
              <a:off x="678424" y="5679769"/>
              <a:ext cx="1885452" cy="253916"/>
            </a:xfrm>
            <a:prstGeom prst="rect">
              <a:avLst/>
            </a:prstGeom>
          </p:spPr>
          <p:txBody>
            <a:bodyPr wrap="none">
              <a:spAutoFit/>
            </a:bodyPr>
            <a:lstStyle/>
            <a:p>
              <a:pPr algn="ctr"/>
              <a:r>
                <a:rPr lang="en-US" sz="1050" dirty="0"/>
                <a:t>Registration Work Underway</a:t>
              </a:r>
            </a:p>
          </p:txBody>
        </p:sp>
        <p:sp>
          <p:nvSpPr>
            <p:cNvPr id="745" name="Rounded Rectangle 744">
              <a:extLst>
                <a:ext uri="{FF2B5EF4-FFF2-40B4-BE49-F238E27FC236}">
                  <a16:creationId xmlns:a16="http://schemas.microsoft.com/office/drawing/2014/main" id="{36B9FD5A-7312-3C4B-8451-3CAB29377BAA}"/>
                </a:ext>
              </a:extLst>
            </p:cNvPr>
            <p:cNvSpPr/>
            <p:nvPr/>
          </p:nvSpPr>
          <p:spPr>
            <a:xfrm>
              <a:off x="501445" y="5702496"/>
              <a:ext cx="216310" cy="20516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47" name="Graphic 4">
            <a:extLst>
              <a:ext uri="{FF2B5EF4-FFF2-40B4-BE49-F238E27FC236}">
                <a16:creationId xmlns:a16="http://schemas.microsoft.com/office/drawing/2014/main" id="{BF4F46ED-B24E-4A41-8732-D216E1B94A68}"/>
              </a:ext>
            </a:extLst>
          </p:cNvPr>
          <p:cNvSpPr/>
          <p:nvPr/>
        </p:nvSpPr>
        <p:spPr>
          <a:xfrm flipH="1" flipV="1">
            <a:off x="9775593" y="-1"/>
            <a:ext cx="2428691" cy="1968575"/>
          </a:xfrm>
          <a:custGeom>
            <a:avLst/>
            <a:gdLst>
              <a:gd name="connsiteX0" fmla="*/ 14376 w 2428691"/>
              <a:gd name="connsiteY0" fmla="*/ 219 h 2704235"/>
              <a:gd name="connsiteX1" fmla="*/ 20773 w 2428691"/>
              <a:gd name="connsiteY1" fmla="*/ 5939 h 2704235"/>
              <a:gd name="connsiteX2" fmla="*/ 720866 w 2428691"/>
              <a:gd name="connsiteY2" fmla="*/ 280966 h 2704235"/>
              <a:gd name="connsiteX3" fmla="*/ 780579 w 2428691"/>
              <a:gd name="connsiteY3" fmla="*/ 250314 h 2704235"/>
              <a:gd name="connsiteX4" fmla="*/ 1085887 w 2428691"/>
              <a:gd name="connsiteY4" fmla="*/ 36864 h 2704235"/>
              <a:gd name="connsiteX5" fmla="*/ 1370085 w 2428691"/>
              <a:gd name="connsiteY5" fmla="*/ 80158 h 2704235"/>
              <a:gd name="connsiteX6" fmla="*/ 1507981 w 2428691"/>
              <a:gd name="connsiteY6" fmla="*/ 338118 h 2704235"/>
              <a:gd name="connsiteX7" fmla="*/ 1468403 w 2428691"/>
              <a:gd name="connsiteY7" fmla="*/ 719640 h 2704235"/>
              <a:gd name="connsiteX8" fmla="*/ 1396654 w 2428691"/>
              <a:gd name="connsiteY8" fmla="*/ 1246766 h 2704235"/>
              <a:gd name="connsiteX9" fmla="*/ 1436558 w 2428691"/>
              <a:gd name="connsiteY9" fmla="*/ 1793841 h 2704235"/>
              <a:gd name="connsiteX10" fmla="*/ 1620350 w 2428691"/>
              <a:gd name="connsiteY10" fmla="*/ 2288182 h 2704235"/>
              <a:gd name="connsiteX11" fmla="*/ 1990653 w 2428691"/>
              <a:gd name="connsiteY11" fmla="*/ 2615605 h 2704235"/>
              <a:gd name="connsiteX12" fmla="*/ 2425872 w 2428691"/>
              <a:gd name="connsiteY12" fmla="*/ 2676073 h 2704235"/>
              <a:gd name="connsiteX13" fmla="*/ 2428691 w 2428691"/>
              <a:gd name="connsiteY13" fmla="*/ 2675645 h 2704235"/>
              <a:gd name="connsiteX14" fmla="*/ 2428691 w 2428691"/>
              <a:gd name="connsiteY14" fmla="*/ 2698737 h 2704235"/>
              <a:gd name="connsiteX15" fmla="*/ 2343995 w 2428691"/>
              <a:gd name="connsiteY15" fmla="*/ 2704054 h 2704235"/>
              <a:gd name="connsiteX16" fmla="*/ 1930400 w 2428691"/>
              <a:gd name="connsiteY16" fmla="*/ 2612133 h 2704235"/>
              <a:gd name="connsiteX17" fmla="*/ 1575150 w 2428691"/>
              <a:gd name="connsiteY17" fmla="*/ 2256570 h 2704235"/>
              <a:gd name="connsiteX18" fmla="*/ 1404029 w 2428691"/>
              <a:gd name="connsiteY18" fmla="*/ 1740539 h 2704235"/>
              <a:gd name="connsiteX19" fmla="*/ 1376876 w 2428691"/>
              <a:gd name="connsiteY19" fmla="*/ 1183005 h 2704235"/>
              <a:gd name="connsiteX20" fmla="*/ 1403817 w 2428691"/>
              <a:gd name="connsiteY20" fmla="*/ 926681 h 2704235"/>
              <a:gd name="connsiteX21" fmla="*/ 1468120 w 2428691"/>
              <a:gd name="connsiteY21" fmla="*/ 615204 h 2704235"/>
              <a:gd name="connsiteX22" fmla="*/ 1458849 w 2428691"/>
              <a:gd name="connsiteY22" fmla="*/ 243135 h 2704235"/>
              <a:gd name="connsiteX23" fmla="*/ 1247079 w 2428691"/>
              <a:gd name="connsiteY23" fmla="*/ 41649 h 2704235"/>
              <a:gd name="connsiteX24" fmla="*/ 916812 w 2428691"/>
              <a:gd name="connsiteY24" fmla="*/ 178359 h 2704235"/>
              <a:gd name="connsiteX25" fmla="*/ 762336 w 2428691"/>
              <a:gd name="connsiteY25" fmla="*/ 286492 h 2704235"/>
              <a:gd name="connsiteX26" fmla="*/ 582562 w 2428691"/>
              <a:gd name="connsiteY26" fmla="*/ 342368 h 2704235"/>
              <a:gd name="connsiteX27" fmla="*/ 232189 w 2428691"/>
              <a:gd name="connsiteY27" fmla="*/ 274024 h 2704235"/>
              <a:gd name="connsiteX28" fmla="*/ 1087 w 2428691"/>
              <a:gd name="connsiteY28" fmla="*/ 17501 h 2704235"/>
              <a:gd name="connsiteX29" fmla="*/ 14376 w 2428691"/>
              <a:gd name="connsiteY29" fmla="*/ 219 h 2704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428691" h="2704235">
                <a:moveTo>
                  <a:pt x="14376" y="219"/>
                </a:moveTo>
                <a:cubicBezTo>
                  <a:pt x="16959" y="804"/>
                  <a:pt x="19296" y="2588"/>
                  <a:pt x="20773" y="5939"/>
                </a:cubicBezTo>
                <a:cubicBezTo>
                  <a:pt x="138158" y="275208"/>
                  <a:pt x="451599" y="398352"/>
                  <a:pt x="720866" y="280966"/>
                </a:cubicBezTo>
                <a:cubicBezTo>
                  <a:pt x="741395" y="272015"/>
                  <a:pt x="761334" y="261756"/>
                  <a:pt x="780579" y="250314"/>
                </a:cubicBezTo>
                <a:cubicBezTo>
                  <a:pt x="887373" y="186861"/>
                  <a:pt x="969994" y="85595"/>
                  <a:pt x="1085887" y="36864"/>
                </a:cubicBezTo>
                <a:cubicBezTo>
                  <a:pt x="1184028" y="-4370"/>
                  <a:pt x="1288786" y="11897"/>
                  <a:pt x="1370085" y="80158"/>
                </a:cubicBezTo>
                <a:cubicBezTo>
                  <a:pt x="1445947" y="143828"/>
                  <a:pt x="1494655" y="240582"/>
                  <a:pt x="1507981" y="338118"/>
                </a:cubicBezTo>
                <a:cubicBezTo>
                  <a:pt x="1525504" y="466673"/>
                  <a:pt x="1497159" y="594803"/>
                  <a:pt x="1468403" y="719640"/>
                </a:cubicBezTo>
                <a:cubicBezTo>
                  <a:pt x="1428458" y="893560"/>
                  <a:pt x="1402675" y="1068130"/>
                  <a:pt x="1396654" y="1246766"/>
                </a:cubicBezTo>
                <a:cubicBezTo>
                  <a:pt x="1390437" y="1429610"/>
                  <a:pt x="1401550" y="1614147"/>
                  <a:pt x="1436558" y="1793841"/>
                </a:cubicBezTo>
                <a:cubicBezTo>
                  <a:pt x="1470234" y="1966802"/>
                  <a:pt x="1526323" y="2138198"/>
                  <a:pt x="1620350" y="2288182"/>
                </a:cubicBezTo>
                <a:cubicBezTo>
                  <a:pt x="1709713" y="2430810"/>
                  <a:pt x="1835085" y="2548714"/>
                  <a:pt x="1990653" y="2615605"/>
                </a:cubicBezTo>
                <a:cubicBezTo>
                  <a:pt x="2127982" y="2674644"/>
                  <a:pt x="2278417" y="2691840"/>
                  <a:pt x="2425872" y="2676073"/>
                </a:cubicBezTo>
                <a:lnTo>
                  <a:pt x="2428691" y="2675645"/>
                </a:lnTo>
                <a:lnTo>
                  <a:pt x="2428691" y="2698737"/>
                </a:lnTo>
                <a:lnTo>
                  <a:pt x="2343995" y="2704054"/>
                </a:lnTo>
                <a:cubicBezTo>
                  <a:pt x="2201190" y="2706813"/>
                  <a:pt x="2058386" y="2678196"/>
                  <a:pt x="1930400" y="2612133"/>
                </a:cubicBezTo>
                <a:cubicBezTo>
                  <a:pt x="1778056" y="2533457"/>
                  <a:pt x="1658870" y="2404776"/>
                  <a:pt x="1575150" y="2256570"/>
                </a:cubicBezTo>
                <a:cubicBezTo>
                  <a:pt x="1485597" y="2097873"/>
                  <a:pt x="1433580" y="1919615"/>
                  <a:pt x="1404029" y="1740539"/>
                </a:cubicBezTo>
                <a:cubicBezTo>
                  <a:pt x="1373657" y="1556625"/>
                  <a:pt x="1366294" y="1368959"/>
                  <a:pt x="1376876" y="1183005"/>
                </a:cubicBezTo>
                <a:cubicBezTo>
                  <a:pt x="1381767" y="1097177"/>
                  <a:pt x="1390728" y="1011725"/>
                  <a:pt x="1403817" y="926681"/>
                </a:cubicBezTo>
                <a:cubicBezTo>
                  <a:pt x="1420082" y="821735"/>
                  <a:pt x="1447165" y="719232"/>
                  <a:pt x="1468120" y="615204"/>
                </a:cubicBezTo>
                <a:cubicBezTo>
                  <a:pt x="1492618" y="493352"/>
                  <a:pt x="1507306" y="361178"/>
                  <a:pt x="1458849" y="243135"/>
                </a:cubicBezTo>
                <a:cubicBezTo>
                  <a:pt x="1421220" y="151399"/>
                  <a:pt x="1347067" y="64820"/>
                  <a:pt x="1247079" y="41649"/>
                </a:cubicBezTo>
                <a:cubicBezTo>
                  <a:pt x="1118613" y="11880"/>
                  <a:pt x="1009429" y="103106"/>
                  <a:pt x="916812" y="178359"/>
                </a:cubicBezTo>
                <a:cubicBezTo>
                  <a:pt x="867983" y="218054"/>
                  <a:pt x="818603" y="257804"/>
                  <a:pt x="762336" y="286492"/>
                </a:cubicBezTo>
                <a:cubicBezTo>
                  <a:pt x="706003" y="315107"/>
                  <a:pt x="645218" y="333992"/>
                  <a:pt x="582562" y="342368"/>
                </a:cubicBezTo>
                <a:cubicBezTo>
                  <a:pt x="461436" y="359034"/>
                  <a:pt x="338197" y="335005"/>
                  <a:pt x="232189" y="274024"/>
                </a:cubicBezTo>
                <a:cubicBezTo>
                  <a:pt x="130242" y="214794"/>
                  <a:pt x="49390" y="125093"/>
                  <a:pt x="1087" y="17501"/>
                </a:cubicBezTo>
                <a:cubicBezTo>
                  <a:pt x="-3326" y="7515"/>
                  <a:pt x="6630" y="-1534"/>
                  <a:pt x="14376" y="219"/>
                </a:cubicBezTo>
                <a:close/>
              </a:path>
            </a:pathLst>
          </a:custGeom>
          <a:solidFill>
            <a:schemeClr val="accent2"/>
          </a:solidFill>
          <a:ln w="1778" cap="flat">
            <a:noFill/>
            <a:prstDash val="solid"/>
            <a:miter/>
          </a:ln>
        </p:spPr>
        <p:txBody>
          <a:bodyPr rtlCol="0" anchor="ctr"/>
          <a:lstStyle/>
          <a:p>
            <a:endParaRPr lang="en-ID">
              <a:solidFill>
                <a:schemeClr val="tx1"/>
              </a:solidFill>
            </a:endParaRPr>
          </a:p>
        </p:txBody>
      </p:sp>
      <p:sp>
        <p:nvSpPr>
          <p:cNvPr id="3" name="Left Brace 2">
            <a:extLst>
              <a:ext uri="{FF2B5EF4-FFF2-40B4-BE49-F238E27FC236}">
                <a16:creationId xmlns:a16="http://schemas.microsoft.com/office/drawing/2014/main" id="{68C51D3D-3049-6F86-30E3-D37E67678021}"/>
              </a:ext>
            </a:extLst>
          </p:cNvPr>
          <p:cNvSpPr/>
          <p:nvPr/>
        </p:nvSpPr>
        <p:spPr>
          <a:xfrm>
            <a:off x="4358752" y="451031"/>
            <a:ext cx="235012" cy="80810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Oval 4">
            <a:extLst>
              <a:ext uri="{FF2B5EF4-FFF2-40B4-BE49-F238E27FC236}">
                <a16:creationId xmlns:a16="http://schemas.microsoft.com/office/drawing/2014/main" id="{39180A1C-76A8-375D-EA17-3E1E4C5E9DD3}"/>
              </a:ext>
            </a:extLst>
          </p:cNvPr>
          <p:cNvSpPr/>
          <p:nvPr/>
        </p:nvSpPr>
        <p:spPr>
          <a:xfrm>
            <a:off x="9862282" y="491786"/>
            <a:ext cx="772995" cy="7729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3CDDAB1A-0333-2E68-C4F6-7646E9306AC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95087" y="615677"/>
            <a:ext cx="513572" cy="513572"/>
          </a:xfrm>
          <a:prstGeom prst="rect">
            <a:avLst/>
          </a:prstGeom>
        </p:spPr>
      </p:pic>
    </p:spTree>
    <p:extLst>
      <p:ext uri="{BB962C8B-B14F-4D97-AF65-F5344CB8AC3E}">
        <p14:creationId xmlns:p14="http://schemas.microsoft.com/office/powerpoint/2010/main" val="28169455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86919-41E4-43A3-9186-D4A98B61F111}"/>
              </a:ext>
            </a:extLst>
          </p:cNvPr>
          <p:cNvSpPr>
            <a:spLocks noGrp="1"/>
          </p:cNvSpPr>
          <p:nvPr>
            <p:ph type="title"/>
          </p:nvPr>
        </p:nvSpPr>
        <p:spPr>
          <a:xfrm>
            <a:off x="310774" y="496661"/>
            <a:ext cx="11321832" cy="432473"/>
          </a:xfrm>
        </p:spPr>
        <p:txBody>
          <a:bodyPr>
            <a:normAutofit/>
          </a:bodyPr>
          <a:lstStyle/>
          <a:p>
            <a:r>
              <a:rPr lang="en-US" b="1" dirty="0"/>
              <a:t>Investment Highlights : Transformational Market Drivers</a:t>
            </a:r>
          </a:p>
        </p:txBody>
      </p:sp>
      <p:sp>
        <p:nvSpPr>
          <p:cNvPr id="10" name="Oval 9">
            <a:extLst>
              <a:ext uri="{FF2B5EF4-FFF2-40B4-BE49-F238E27FC236}">
                <a16:creationId xmlns:a16="http://schemas.microsoft.com/office/drawing/2014/main" id="{C2A018FD-8099-BC49-BADB-1BBE276E27F0}"/>
              </a:ext>
            </a:extLst>
          </p:cNvPr>
          <p:cNvSpPr/>
          <p:nvPr/>
        </p:nvSpPr>
        <p:spPr>
          <a:xfrm>
            <a:off x="418600" y="1502566"/>
            <a:ext cx="772995" cy="7729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3727460-8DAE-714E-9731-298F533B6A8B}"/>
              </a:ext>
            </a:extLst>
          </p:cNvPr>
          <p:cNvSpPr/>
          <p:nvPr/>
        </p:nvSpPr>
        <p:spPr>
          <a:xfrm>
            <a:off x="426218" y="3061603"/>
            <a:ext cx="772995" cy="7729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C6FA044-F637-0D40-90AF-41E39684D478}"/>
              </a:ext>
            </a:extLst>
          </p:cNvPr>
          <p:cNvSpPr/>
          <p:nvPr/>
        </p:nvSpPr>
        <p:spPr>
          <a:xfrm>
            <a:off x="6201466" y="3436189"/>
            <a:ext cx="772995" cy="7729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685C319-5A9B-C341-AF1B-E67D3BB78A41}"/>
              </a:ext>
            </a:extLst>
          </p:cNvPr>
          <p:cNvSpPr/>
          <p:nvPr/>
        </p:nvSpPr>
        <p:spPr>
          <a:xfrm>
            <a:off x="6201466" y="4615270"/>
            <a:ext cx="772995" cy="7729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955D724-09D4-CC49-BD67-33E186443E0F}"/>
              </a:ext>
            </a:extLst>
          </p:cNvPr>
          <p:cNvSpPr/>
          <p:nvPr/>
        </p:nvSpPr>
        <p:spPr>
          <a:xfrm>
            <a:off x="6215656" y="1700655"/>
            <a:ext cx="772995" cy="7729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C64C3F6-1642-6B43-AC04-876235DFDAB1}"/>
              </a:ext>
            </a:extLst>
          </p:cNvPr>
          <p:cNvSpPr/>
          <p:nvPr/>
        </p:nvSpPr>
        <p:spPr>
          <a:xfrm>
            <a:off x="426218" y="4624999"/>
            <a:ext cx="772995" cy="7729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4489F16-B528-DA4B-934E-7724A0449ABE}"/>
              </a:ext>
            </a:extLst>
          </p:cNvPr>
          <p:cNvSpPr/>
          <p:nvPr/>
        </p:nvSpPr>
        <p:spPr>
          <a:xfrm>
            <a:off x="1371527" y="1464958"/>
            <a:ext cx="4464709" cy="1113125"/>
          </a:xfrm>
          <a:prstGeom prst="rect">
            <a:avLst/>
          </a:prstGeom>
        </p:spPr>
        <p:txBody>
          <a:bodyPr wrap="square">
            <a:spAutoFit/>
          </a:bodyPr>
          <a:lstStyle/>
          <a:p>
            <a:pPr>
              <a:lnSpc>
                <a:spcPct val="120000"/>
              </a:lnSpc>
              <a:spcBef>
                <a:spcPts val="300"/>
              </a:spcBef>
            </a:pPr>
            <a:r>
              <a:rPr lang="en-US" sz="1400" b="1" dirty="0">
                <a:solidFill>
                  <a:schemeClr val="accent2">
                    <a:lumMod val="75000"/>
                  </a:schemeClr>
                </a:solidFill>
              </a:rPr>
              <a:t>CGuard EPS Stent Platform Utilizing Proprietary MicroNet™ Technology</a:t>
            </a:r>
          </a:p>
          <a:p>
            <a:pPr>
              <a:lnSpc>
                <a:spcPct val="120000"/>
              </a:lnSpc>
              <a:spcBef>
                <a:spcPts val="300"/>
              </a:spcBef>
            </a:pPr>
            <a:r>
              <a:rPr lang="en-US" sz="1200" dirty="0"/>
              <a:t>Highly differentiated platform for treatment of carotid artery disease and stroke prevention</a:t>
            </a:r>
            <a:endParaRPr lang="en-US" sz="1200" dirty="0">
              <a:solidFill>
                <a:schemeClr val="accent1"/>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E69990B9-88E3-FC4C-A204-AE5CD03EA719}"/>
              </a:ext>
            </a:extLst>
          </p:cNvPr>
          <p:cNvSpPr/>
          <p:nvPr/>
        </p:nvSpPr>
        <p:spPr>
          <a:xfrm>
            <a:off x="1371527" y="3007011"/>
            <a:ext cx="4554483" cy="1068434"/>
          </a:xfrm>
          <a:prstGeom prst="rect">
            <a:avLst/>
          </a:prstGeom>
        </p:spPr>
        <p:txBody>
          <a:bodyPr wrap="square">
            <a:spAutoFit/>
          </a:bodyPr>
          <a:lstStyle/>
          <a:p>
            <a:pPr>
              <a:lnSpc>
                <a:spcPct val="120000"/>
              </a:lnSpc>
              <a:spcBef>
                <a:spcPts val="300"/>
              </a:spcBef>
            </a:pPr>
            <a:r>
              <a:rPr lang="en-US" sz="1400" b="1" dirty="0">
                <a:solidFill>
                  <a:schemeClr val="accent2">
                    <a:lumMod val="75000"/>
                  </a:schemeClr>
                </a:solidFill>
              </a:rPr>
              <a:t>Unmatched Clinical Outcomes (both Short- and Long-Term) </a:t>
            </a:r>
          </a:p>
          <a:p>
            <a:pPr>
              <a:lnSpc>
                <a:spcPct val="120000"/>
              </a:lnSpc>
              <a:spcBef>
                <a:spcPts val="300"/>
              </a:spcBef>
            </a:pPr>
            <a:r>
              <a:rPr lang="en-US" sz="1200" dirty="0"/>
              <a:t>CGuard™ EPS – (</a:t>
            </a:r>
            <a:r>
              <a:rPr lang="en-US" sz="1200" b="1" dirty="0"/>
              <a:t>9) </a:t>
            </a:r>
            <a:r>
              <a:rPr lang="en-US" sz="1200" dirty="0"/>
              <a:t>clinical trials completed &gt;</a:t>
            </a:r>
            <a:r>
              <a:rPr lang="en-US" sz="1200" b="1" dirty="0"/>
              <a:t>1,850</a:t>
            </a:r>
            <a:r>
              <a:rPr lang="en-US" sz="1200" dirty="0"/>
              <a:t> patients published and peer reviewed </a:t>
            </a:r>
          </a:p>
        </p:txBody>
      </p:sp>
      <p:sp>
        <p:nvSpPr>
          <p:cNvPr id="19" name="Rectangle 18">
            <a:extLst>
              <a:ext uri="{FF2B5EF4-FFF2-40B4-BE49-F238E27FC236}">
                <a16:creationId xmlns:a16="http://schemas.microsoft.com/office/drawing/2014/main" id="{17947D07-389C-124F-99FE-2AE741A89EB9}"/>
              </a:ext>
            </a:extLst>
          </p:cNvPr>
          <p:cNvSpPr/>
          <p:nvPr/>
        </p:nvSpPr>
        <p:spPr>
          <a:xfrm>
            <a:off x="7187666" y="3402978"/>
            <a:ext cx="4554483" cy="848374"/>
          </a:xfrm>
          <a:prstGeom prst="rect">
            <a:avLst/>
          </a:prstGeom>
        </p:spPr>
        <p:txBody>
          <a:bodyPr wrap="square">
            <a:spAutoFit/>
          </a:bodyPr>
          <a:lstStyle/>
          <a:p>
            <a:pPr>
              <a:lnSpc>
                <a:spcPct val="120000"/>
              </a:lnSpc>
              <a:spcBef>
                <a:spcPts val="300"/>
              </a:spcBef>
            </a:pPr>
            <a:r>
              <a:rPr lang="en-US" sz="1400" b="1" dirty="0">
                <a:solidFill>
                  <a:schemeClr val="accent2">
                    <a:lumMod val="75000"/>
                  </a:schemeClr>
                </a:solidFill>
              </a:rPr>
              <a:t>Market Potential</a:t>
            </a:r>
          </a:p>
          <a:p>
            <a:pPr>
              <a:lnSpc>
                <a:spcPct val="120000"/>
              </a:lnSpc>
              <a:spcBef>
                <a:spcPts val="300"/>
              </a:spcBef>
            </a:pPr>
            <a:r>
              <a:rPr lang="en-US" sz="1200" dirty="0"/>
              <a:t>Current treated market: </a:t>
            </a:r>
            <a:r>
              <a:rPr lang="en-US" sz="1200" b="1" dirty="0"/>
              <a:t>$1.3 billion </a:t>
            </a:r>
            <a:r>
              <a:rPr lang="en-US" sz="1000" b="1" dirty="0"/>
              <a:t>(Dx &amp; Treated with CEA + CAS)</a:t>
            </a:r>
          </a:p>
          <a:p>
            <a:pPr>
              <a:lnSpc>
                <a:spcPct val="120000"/>
              </a:lnSpc>
              <a:spcBef>
                <a:spcPts val="300"/>
              </a:spcBef>
            </a:pPr>
            <a:r>
              <a:rPr lang="en-US" sz="1200" dirty="0"/>
              <a:t>Total untreated market: </a:t>
            </a:r>
            <a:r>
              <a:rPr lang="en-US" sz="1200" b="1" dirty="0"/>
              <a:t>$8 billion </a:t>
            </a:r>
            <a:r>
              <a:rPr lang="en-US" sz="1000" b="1" dirty="0"/>
              <a:t>(Dx with HGCS not treated)</a:t>
            </a:r>
          </a:p>
        </p:txBody>
      </p:sp>
      <p:sp>
        <p:nvSpPr>
          <p:cNvPr id="20" name="Rectangle 19">
            <a:extLst>
              <a:ext uri="{FF2B5EF4-FFF2-40B4-BE49-F238E27FC236}">
                <a16:creationId xmlns:a16="http://schemas.microsoft.com/office/drawing/2014/main" id="{A53C4F31-B16F-A344-BE85-8F1064EEA698}"/>
              </a:ext>
            </a:extLst>
          </p:cNvPr>
          <p:cNvSpPr/>
          <p:nvPr/>
        </p:nvSpPr>
        <p:spPr>
          <a:xfrm>
            <a:off x="7201030" y="4591948"/>
            <a:ext cx="4554483" cy="848374"/>
          </a:xfrm>
          <a:prstGeom prst="rect">
            <a:avLst/>
          </a:prstGeom>
        </p:spPr>
        <p:txBody>
          <a:bodyPr wrap="square">
            <a:spAutoFit/>
          </a:bodyPr>
          <a:lstStyle/>
          <a:p>
            <a:pPr>
              <a:lnSpc>
                <a:spcPct val="120000"/>
              </a:lnSpc>
              <a:spcBef>
                <a:spcPts val="300"/>
              </a:spcBef>
            </a:pPr>
            <a:r>
              <a:rPr lang="en-US" sz="1400" b="1" dirty="0">
                <a:solidFill>
                  <a:schemeClr val="accent2">
                    <a:lumMod val="75000"/>
                  </a:schemeClr>
                </a:solidFill>
              </a:rPr>
              <a:t>Expanding Commercial Footprint </a:t>
            </a:r>
            <a:endParaRPr lang="en-US" sz="1400" b="1" dirty="0">
              <a:solidFill>
                <a:schemeClr val="accent2">
                  <a:lumMod val="75000"/>
                </a:schemeClr>
              </a:solidFill>
              <a:highlight>
                <a:srgbClr val="FFFF00"/>
              </a:highlight>
            </a:endParaRPr>
          </a:p>
          <a:p>
            <a:pPr>
              <a:lnSpc>
                <a:spcPct val="120000"/>
              </a:lnSpc>
              <a:spcBef>
                <a:spcPts val="300"/>
              </a:spcBef>
            </a:pPr>
            <a:r>
              <a:rPr lang="en-US" sz="1200" dirty="0"/>
              <a:t>Double-digit market share in </a:t>
            </a:r>
            <a:r>
              <a:rPr lang="en-US" sz="1200" b="1" dirty="0"/>
              <a:t>30 </a:t>
            </a:r>
            <a:r>
              <a:rPr lang="en-US" sz="1200" dirty="0"/>
              <a:t>served countries (34% in Italy)</a:t>
            </a:r>
          </a:p>
          <a:p>
            <a:pPr>
              <a:lnSpc>
                <a:spcPct val="120000"/>
              </a:lnSpc>
              <a:spcBef>
                <a:spcPts val="300"/>
              </a:spcBef>
            </a:pPr>
            <a:r>
              <a:rPr lang="en-US" sz="1200" dirty="0"/>
              <a:t>Over</a:t>
            </a:r>
            <a:r>
              <a:rPr lang="en-US" sz="1200" b="1" dirty="0"/>
              <a:t> 50,000 </a:t>
            </a:r>
            <a:r>
              <a:rPr lang="en-US" sz="1200" dirty="0"/>
              <a:t>stents sold to date</a:t>
            </a:r>
          </a:p>
        </p:txBody>
      </p:sp>
      <p:sp>
        <p:nvSpPr>
          <p:cNvPr id="22" name="Rectangle 21">
            <a:extLst>
              <a:ext uri="{FF2B5EF4-FFF2-40B4-BE49-F238E27FC236}">
                <a16:creationId xmlns:a16="http://schemas.microsoft.com/office/drawing/2014/main" id="{590CEA41-242A-D44C-8456-9739A9053886}"/>
              </a:ext>
            </a:extLst>
          </p:cNvPr>
          <p:cNvSpPr/>
          <p:nvPr/>
        </p:nvSpPr>
        <p:spPr>
          <a:xfrm>
            <a:off x="1417207" y="4619810"/>
            <a:ext cx="4554483" cy="809902"/>
          </a:xfrm>
          <a:prstGeom prst="rect">
            <a:avLst/>
          </a:prstGeom>
        </p:spPr>
        <p:txBody>
          <a:bodyPr wrap="square">
            <a:spAutoFit/>
          </a:bodyPr>
          <a:lstStyle/>
          <a:p>
            <a:pPr>
              <a:lnSpc>
                <a:spcPct val="120000"/>
              </a:lnSpc>
              <a:spcBef>
                <a:spcPts val="300"/>
              </a:spcBef>
            </a:pPr>
            <a:r>
              <a:rPr lang="en-US" sz="1400" b="1" dirty="0">
                <a:solidFill>
                  <a:schemeClr val="accent2">
                    <a:lumMod val="75000"/>
                  </a:schemeClr>
                </a:solidFill>
              </a:rPr>
              <a:t>Deep Pipeline and Strategic Roadmap</a:t>
            </a:r>
          </a:p>
          <a:p>
            <a:pPr>
              <a:lnSpc>
                <a:spcPct val="120000"/>
              </a:lnSpc>
              <a:spcBef>
                <a:spcPts val="300"/>
              </a:spcBef>
            </a:pPr>
            <a:r>
              <a:rPr lang="en-US" sz="1200" b="1" dirty="0"/>
              <a:t>MicroNet™ </a:t>
            </a:r>
            <a:r>
              <a:rPr lang="en-US" sz="1200" dirty="0"/>
              <a:t>technology pipeline: SwitchGuard for TCAR; acute stroke with tandem lesions </a:t>
            </a:r>
          </a:p>
        </p:txBody>
      </p:sp>
      <p:sp>
        <p:nvSpPr>
          <p:cNvPr id="23" name="Graphic 4">
            <a:extLst>
              <a:ext uri="{FF2B5EF4-FFF2-40B4-BE49-F238E27FC236}">
                <a16:creationId xmlns:a16="http://schemas.microsoft.com/office/drawing/2014/main" id="{B2405B3A-D057-2443-AE01-A0DBB82FABFA}"/>
              </a:ext>
            </a:extLst>
          </p:cNvPr>
          <p:cNvSpPr/>
          <p:nvPr/>
        </p:nvSpPr>
        <p:spPr>
          <a:xfrm flipH="1" flipV="1">
            <a:off x="10276763" y="-1"/>
            <a:ext cx="1927520" cy="1529544"/>
          </a:xfrm>
          <a:custGeom>
            <a:avLst/>
            <a:gdLst>
              <a:gd name="connsiteX0" fmla="*/ 14376 w 2428691"/>
              <a:gd name="connsiteY0" fmla="*/ 219 h 2704235"/>
              <a:gd name="connsiteX1" fmla="*/ 20773 w 2428691"/>
              <a:gd name="connsiteY1" fmla="*/ 5939 h 2704235"/>
              <a:gd name="connsiteX2" fmla="*/ 720866 w 2428691"/>
              <a:gd name="connsiteY2" fmla="*/ 280966 h 2704235"/>
              <a:gd name="connsiteX3" fmla="*/ 780579 w 2428691"/>
              <a:gd name="connsiteY3" fmla="*/ 250314 h 2704235"/>
              <a:gd name="connsiteX4" fmla="*/ 1085887 w 2428691"/>
              <a:gd name="connsiteY4" fmla="*/ 36864 h 2704235"/>
              <a:gd name="connsiteX5" fmla="*/ 1370085 w 2428691"/>
              <a:gd name="connsiteY5" fmla="*/ 80158 h 2704235"/>
              <a:gd name="connsiteX6" fmla="*/ 1507981 w 2428691"/>
              <a:gd name="connsiteY6" fmla="*/ 338118 h 2704235"/>
              <a:gd name="connsiteX7" fmla="*/ 1468403 w 2428691"/>
              <a:gd name="connsiteY7" fmla="*/ 719640 h 2704235"/>
              <a:gd name="connsiteX8" fmla="*/ 1396654 w 2428691"/>
              <a:gd name="connsiteY8" fmla="*/ 1246766 h 2704235"/>
              <a:gd name="connsiteX9" fmla="*/ 1436558 w 2428691"/>
              <a:gd name="connsiteY9" fmla="*/ 1793841 h 2704235"/>
              <a:gd name="connsiteX10" fmla="*/ 1620350 w 2428691"/>
              <a:gd name="connsiteY10" fmla="*/ 2288182 h 2704235"/>
              <a:gd name="connsiteX11" fmla="*/ 1990653 w 2428691"/>
              <a:gd name="connsiteY11" fmla="*/ 2615605 h 2704235"/>
              <a:gd name="connsiteX12" fmla="*/ 2425872 w 2428691"/>
              <a:gd name="connsiteY12" fmla="*/ 2676073 h 2704235"/>
              <a:gd name="connsiteX13" fmla="*/ 2428691 w 2428691"/>
              <a:gd name="connsiteY13" fmla="*/ 2675645 h 2704235"/>
              <a:gd name="connsiteX14" fmla="*/ 2428691 w 2428691"/>
              <a:gd name="connsiteY14" fmla="*/ 2698737 h 2704235"/>
              <a:gd name="connsiteX15" fmla="*/ 2343995 w 2428691"/>
              <a:gd name="connsiteY15" fmla="*/ 2704054 h 2704235"/>
              <a:gd name="connsiteX16" fmla="*/ 1930400 w 2428691"/>
              <a:gd name="connsiteY16" fmla="*/ 2612133 h 2704235"/>
              <a:gd name="connsiteX17" fmla="*/ 1575150 w 2428691"/>
              <a:gd name="connsiteY17" fmla="*/ 2256570 h 2704235"/>
              <a:gd name="connsiteX18" fmla="*/ 1404029 w 2428691"/>
              <a:gd name="connsiteY18" fmla="*/ 1740539 h 2704235"/>
              <a:gd name="connsiteX19" fmla="*/ 1376876 w 2428691"/>
              <a:gd name="connsiteY19" fmla="*/ 1183005 h 2704235"/>
              <a:gd name="connsiteX20" fmla="*/ 1403817 w 2428691"/>
              <a:gd name="connsiteY20" fmla="*/ 926681 h 2704235"/>
              <a:gd name="connsiteX21" fmla="*/ 1468120 w 2428691"/>
              <a:gd name="connsiteY21" fmla="*/ 615204 h 2704235"/>
              <a:gd name="connsiteX22" fmla="*/ 1458849 w 2428691"/>
              <a:gd name="connsiteY22" fmla="*/ 243135 h 2704235"/>
              <a:gd name="connsiteX23" fmla="*/ 1247079 w 2428691"/>
              <a:gd name="connsiteY23" fmla="*/ 41649 h 2704235"/>
              <a:gd name="connsiteX24" fmla="*/ 916812 w 2428691"/>
              <a:gd name="connsiteY24" fmla="*/ 178359 h 2704235"/>
              <a:gd name="connsiteX25" fmla="*/ 762336 w 2428691"/>
              <a:gd name="connsiteY25" fmla="*/ 286492 h 2704235"/>
              <a:gd name="connsiteX26" fmla="*/ 582562 w 2428691"/>
              <a:gd name="connsiteY26" fmla="*/ 342368 h 2704235"/>
              <a:gd name="connsiteX27" fmla="*/ 232189 w 2428691"/>
              <a:gd name="connsiteY27" fmla="*/ 274024 h 2704235"/>
              <a:gd name="connsiteX28" fmla="*/ 1087 w 2428691"/>
              <a:gd name="connsiteY28" fmla="*/ 17501 h 2704235"/>
              <a:gd name="connsiteX29" fmla="*/ 14376 w 2428691"/>
              <a:gd name="connsiteY29" fmla="*/ 219 h 2704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428691" h="2704235">
                <a:moveTo>
                  <a:pt x="14376" y="219"/>
                </a:moveTo>
                <a:cubicBezTo>
                  <a:pt x="16959" y="804"/>
                  <a:pt x="19296" y="2588"/>
                  <a:pt x="20773" y="5939"/>
                </a:cubicBezTo>
                <a:cubicBezTo>
                  <a:pt x="138158" y="275208"/>
                  <a:pt x="451599" y="398352"/>
                  <a:pt x="720866" y="280966"/>
                </a:cubicBezTo>
                <a:cubicBezTo>
                  <a:pt x="741395" y="272015"/>
                  <a:pt x="761334" y="261756"/>
                  <a:pt x="780579" y="250314"/>
                </a:cubicBezTo>
                <a:cubicBezTo>
                  <a:pt x="887373" y="186861"/>
                  <a:pt x="969994" y="85595"/>
                  <a:pt x="1085887" y="36864"/>
                </a:cubicBezTo>
                <a:cubicBezTo>
                  <a:pt x="1184028" y="-4370"/>
                  <a:pt x="1288786" y="11897"/>
                  <a:pt x="1370085" y="80158"/>
                </a:cubicBezTo>
                <a:cubicBezTo>
                  <a:pt x="1445947" y="143828"/>
                  <a:pt x="1494655" y="240582"/>
                  <a:pt x="1507981" y="338118"/>
                </a:cubicBezTo>
                <a:cubicBezTo>
                  <a:pt x="1525504" y="466673"/>
                  <a:pt x="1497159" y="594803"/>
                  <a:pt x="1468403" y="719640"/>
                </a:cubicBezTo>
                <a:cubicBezTo>
                  <a:pt x="1428458" y="893560"/>
                  <a:pt x="1402675" y="1068130"/>
                  <a:pt x="1396654" y="1246766"/>
                </a:cubicBezTo>
                <a:cubicBezTo>
                  <a:pt x="1390437" y="1429610"/>
                  <a:pt x="1401550" y="1614147"/>
                  <a:pt x="1436558" y="1793841"/>
                </a:cubicBezTo>
                <a:cubicBezTo>
                  <a:pt x="1470234" y="1966802"/>
                  <a:pt x="1526323" y="2138198"/>
                  <a:pt x="1620350" y="2288182"/>
                </a:cubicBezTo>
                <a:cubicBezTo>
                  <a:pt x="1709713" y="2430810"/>
                  <a:pt x="1835085" y="2548714"/>
                  <a:pt x="1990653" y="2615605"/>
                </a:cubicBezTo>
                <a:cubicBezTo>
                  <a:pt x="2127982" y="2674644"/>
                  <a:pt x="2278417" y="2691840"/>
                  <a:pt x="2425872" y="2676073"/>
                </a:cubicBezTo>
                <a:lnTo>
                  <a:pt x="2428691" y="2675645"/>
                </a:lnTo>
                <a:lnTo>
                  <a:pt x="2428691" y="2698737"/>
                </a:lnTo>
                <a:lnTo>
                  <a:pt x="2343995" y="2704054"/>
                </a:lnTo>
                <a:cubicBezTo>
                  <a:pt x="2201190" y="2706813"/>
                  <a:pt x="2058386" y="2678196"/>
                  <a:pt x="1930400" y="2612133"/>
                </a:cubicBezTo>
                <a:cubicBezTo>
                  <a:pt x="1778056" y="2533457"/>
                  <a:pt x="1658870" y="2404776"/>
                  <a:pt x="1575150" y="2256570"/>
                </a:cubicBezTo>
                <a:cubicBezTo>
                  <a:pt x="1485597" y="2097873"/>
                  <a:pt x="1433580" y="1919615"/>
                  <a:pt x="1404029" y="1740539"/>
                </a:cubicBezTo>
                <a:cubicBezTo>
                  <a:pt x="1373657" y="1556625"/>
                  <a:pt x="1366294" y="1368959"/>
                  <a:pt x="1376876" y="1183005"/>
                </a:cubicBezTo>
                <a:cubicBezTo>
                  <a:pt x="1381767" y="1097177"/>
                  <a:pt x="1390728" y="1011725"/>
                  <a:pt x="1403817" y="926681"/>
                </a:cubicBezTo>
                <a:cubicBezTo>
                  <a:pt x="1420082" y="821735"/>
                  <a:pt x="1447165" y="719232"/>
                  <a:pt x="1468120" y="615204"/>
                </a:cubicBezTo>
                <a:cubicBezTo>
                  <a:pt x="1492618" y="493352"/>
                  <a:pt x="1507306" y="361178"/>
                  <a:pt x="1458849" y="243135"/>
                </a:cubicBezTo>
                <a:cubicBezTo>
                  <a:pt x="1421220" y="151399"/>
                  <a:pt x="1347067" y="64820"/>
                  <a:pt x="1247079" y="41649"/>
                </a:cubicBezTo>
                <a:cubicBezTo>
                  <a:pt x="1118613" y="11880"/>
                  <a:pt x="1009429" y="103106"/>
                  <a:pt x="916812" y="178359"/>
                </a:cubicBezTo>
                <a:cubicBezTo>
                  <a:pt x="867983" y="218054"/>
                  <a:pt x="818603" y="257804"/>
                  <a:pt x="762336" y="286492"/>
                </a:cubicBezTo>
                <a:cubicBezTo>
                  <a:pt x="706003" y="315107"/>
                  <a:pt x="645218" y="333992"/>
                  <a:pt x="582562" y="342368"/>
                </a:cubicBezTo>
                <a:cubicBezTo>
                  <a:pt x="461436" y="359034"/>
                  <a:pt x="338197" y="335005"/>
                  <a:pt x="232189" y="274024"/>
                </a:cubicBezTo>
                <a:cubicBezTo>
                  <a:pt x="130242" y="214794"/>
                  <a:pt x="49390" y="125093"/>
                  <a:pt x="1087" y="17501"/>
                </a:cubicBezTo>
                <a:cubicBezTo>
                  <a:pt x="-3326" y="7515"/>
                  <a:pt x="6630" y="-1534"/>
                  <a:pt x="14376" y="219"/>
                </a:cubicBezTo>
                <a:close/>
              </a:path>
            </a:pathLst>
          </a:custGeom>
          <a:solidFill>
            <a:schemeClr val="accent2"/>
          </a:solidFill>
          <a:ln w="1778" cap="flat">
            <a:noFill/>
            <a:prstDash val="solid"/>
            <a:miter/>
          </a:ln>
        </p:spPr>
        <p:txBody>
          <a:bodyPr rtlCol="0" anchor="ctr"/>
          <a:lstStyle/>
          <a:p>
            <a:endParaRPr lang="en-ID">
              <a:solidFill>
                <a:schemeClr val="tx1"/>
              </a:solidFill>
            </a:endParaRPr>
          </a:p>
        </p:txBody>
      </p:sp>
      <p:pic>
        <p:nvPicPr>
          <p:cNvPr id="28" name="Graphic 27">
            <a:extLst>
              <a:ext uri="{FF2B5EF4-FFF2-40B4-BE49-F238E27FC236}">
                <a16:creationId xmlns:a16="http://schemas.microsoft.com/office/drawing/2014/main" id="{FA86F96E-D8F8-7E42-8210-2F074A41DFB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1744" y="1656734"/>
            <a:ext cx="471720" cy="471720"/>
          </a:xfrm>
          <a:prstGeom prst="rect">
            <a:avLst/>
          </a:prstGeom>
        </p:spPr>
      </p:pic>
      <p:pic>
        <p:nvPicPr>
          <p:cNvPr id="30" name="Graphic 29">
            <a:extLst>
              <a:ext uri="{FF2B5EF4-FFF2-40B4-BE49-F238E27FC236}">
                <a16:creationId xmlns:a16="http://schemas.microsoft.com/office/drawing/2014/main" id="{5F30514A-49EE-D24F-B300-E421E7F554A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1470" y="3198888"/>
            <a:ext cx="529612" cy="529612"/>
          </a:xfrm>
          <a:prstGeom prst="rect">
            <a:avLst/>
          </a:prstGeom>
        </p:spPr>
      </p:pic>
      <p:pic>
        <p:nvPicPr>
          <p:cNvPr id="32" name="Graphic 31">
            <a:extLst>
              <a:ext uri="{FF2B5EF4-FFF2-40B4-BE49-F238E27FC236}">
                <a16:creationId xmlns:a16="http://schemas.microsoft.com/office/drawing/2014/main" id="{34FE7DE6-7102-1740-A147-3926765545A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329198" y="4739799"/>
            <a:ext cx="513572" cy="513572"/>
          </a:xfrm>
          <a:prstGeom prst="rect">
            <a:avLst/>
          </a:prstGeom>
        </p:spPr>
      </p:pic>
      <p:pic>
        <p:nvPicPr>
          <p:cNvPr id="36" name="Graphic 35">
            <a:extLst>
              <a:ext uri="{FF2B5EF4-FFF2-40B4-BE49-F238E27FC236}">
                <a16:creationId xmlns:a16="http://schemas.microsoft.com/office/drawing/2014/main" id="{F92B38BA-18E3-4440-B8B5-124A2923594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2464" y="4813892"/>
            <a:ext cx="414428" cy="414428"/>
          </a:xfrm>
          <a:prstGeom prst="rect">
            <a:avLst/>
          </a:prstGeom>
        </p:spPr>
      </p:pic>
      <p:sp>
        <p:nvSpPr>
          <p:cNvPr id="3" name="Rectangle 2">
            <a:extLst>
              <a:ext uri="{FF2B5EF4-FFF2-40B4-BE49-F238E27FC236}">
                <a16:creationId xmlns:a16="http://schemas.microsoft.com/office/drawing/2014/main" id="{D5955190-55B8-F22B-C2F2-2C190347C2B2}"/>
              </a:ext>
            </a:extLst>
          </p:cNvPr>
          <p:cNvSpPr/>
          <p:nvPr/>
        </p:nvSpPr>
        <p:spPr>
          <a:xfrm>
            <a:off x="7161817" y="2322625"/>
            <a:ext cx="4755452" cy="626775"/>
          </a:xfrm>
          <a:prstGeom prst="rect">
            <a:avLst/>
          </a:prstGeom>
        </p:spPr>
        <p:txBody>
          <a:bodyPr wrap="square">
            <a:spAutoFit/>
          </a:bodyPr>
          <a:lstStyle/>
          <a:p>
            <a:pPr>
              <a:lnSpc>
                <a:spcPct val="120000"/>
              </a:lnSpc>
              <a:spcBef>
                <a:spcPts val="600"/>
              </a:spcBef>
            </a:pPr>
            <a:r>
              <a:rPr lang="en-US" sz="1400" b="1" dirty="0">
                <a:solidFill>
                  <a:schemeClr val="accent2">
                    <a:lumMod val="75000"/>
                  </a:schemeClr>
                </a:solidFill>
              </a:rPr>
              <a:t>US IDE Trial Advancing toward US approval </a:t>
            </a:r>
          </a:p>
          <a:p>
            <a:pPr>
              <a:lnSpc>
                <a:spcPct val="120000"/>
              </a:lnSpc>
              <a:spcBef>
                <a:spcPts val="600"/>
              </a:spcBef>
            </a:pPr>
            <a:r>
              <a:rPr lang="en-US" sz="1200" dirty="0">
                <a:solidFill>
                  <a:schemeClr val="tx1">
                    <a:lumMod val="75000"/>
                  </a:schemeClr>
                </a:solidFill>
              </a:rPr>
              <a:t>FDA decision on approval of CGuard EPS anticipated in </a:t>
            </a:r>
            <a:r>
              <a:rPr lang="en-US" sz="1200" b="1" dirty="0">
                <a:solidFill>
                  <a:schemeClr val="tx1">
                    <a:lumMod val="75000"/>
                  </a:schemeClr>
                </a:solidFill>
              </a:rPr>
              <a:t>H1 2025</a:t>
            </a:r>
          </a:p>
        </p:txBody>
      </p:sp>
      <p:sp>
        <p:nvSpPr>
          <p:cNvPr id="4" name="TextBox 3">
            <a:extLst>
              <a:ext uri="{FF2B5EF4-FFF2-40B4-BE49-F238E27FC236}">
                <a16:creationId xmlns:a16="http://schemas.microsoft.com/office/drawing/2014/main" id="{A3A2B13B-2F7D-CE1E-C2AB-49394D3B107B}"/>
              </a:ext>
            </a:extLst>
          </p:cNvPr>
          <p:cNvSpPr txBox="1"/>
          <p:nvPr/>
        </p:nvSpPr>
        <p:spPr>
          <a:xfrm>
            <a:off x="1524000" y="5853952"/>
            <a:ext cx="9144000" cy="374571"/>
          </a:xfrm>
          <a:prstGeom prst="roundRect">
            <a:avLst/>
          </a:prstGeom>
          <a:solidFill>
            <a:srgbClr val="002060"/>
          </a:solidFill>
        </p:spPr>
        <p:txBody>
          <a:bodyPr wrap="square" rtlCol="0">
            <a:spAutoFit/>
          </a:bodyPr>
          <a:lstStyle/>
          <a:p>
            <a:pPr algn="ctr">
              <a:buClr>
                <a:schemeClr val="accent3"/>
              </a:buClr>
            </a:pPr>
            <a:r>
              <a:rPr lang="en-US" sz="1600" dirty="0">
                <a:solidFill>
                  <a:schemeClr val="bg1"/>
                </a:solidFill>
              </a:rPr>
              <a:t>Experienced management team and directors with extensive healthcare expertise</a:t>
            </a:r>
          </a:p>
        </p:txBody>
      </p:sp>
      <p:pic>
        <p:nvPicPr>
          <p:cNvPr id="24" name="Graphic 23">
            <a:extLst>
              <a:ext uri="{FF2B5EF4-FFF2-40B4-BE49-F238E27FC236}">
                <a16:creationId xmlns:a16="http://schemas.microsoft.com/office/drawing/2014/main" id="{EB3E49E2-A138-4130-88B5-463DCD646CA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366856" y="1806087"/>
            <a:ext cx="469474" cy="469474"/>
          </a:xfrm>
          <a:prstGeom prst="rect">
            <a:avLst/>
          </a:prstGeom>
        </p:spPr>
      </p:pic>
      <p:pic>
        <p:nvPicPr>
          <p:cNvPr id="25" name="Graphic 24">
            <a:extLst>
              <a:ext uri="{FF2B5EF4-FFF2-40B4-BE49-F238E27FC236}">
                <a16:creationId xmlns:a16="http://schemas.microsoft.com/office/drawing/2014/main" id="{58FF5291-C023-4029-8B0A-C39EAF4CEC3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347454" y="3545680"/>
            <a:ext cx="488876" cy="488876"/>
          </a:xfrm>
          <a:prstGeom prst="rect">
            <a:avLst/>
          </a:prstGeom>
        </p:spPr>
      </p:pic>
      <p:sp>
        <p:nvSpPr>
          <p:cNvPr id="5" name="Rectangle 4">
            <a:extLst>
              <a:ext uri="{FF2B5EF4-FFF2-40B4-BE49-F238E27FC236}">
                <a16:creationId xmlns:a16="http://schemas.microsoft.com/office/drawing/2014/main" id="{366387CC-1F6B-8F90-D598-D2248E274E56}"/>
              </a:ext>
            </a:extLst>
          </p:cNvPr>
          <p:cNvSpPr/>
          <p:nvPr/>
        </p:nvSpPr>
        <p:spPr>
          <a:xfrm>
            <a:off x="7161817" y="1359834"/>
            <a:ext cx="4554483" cy="885307"/>
          </a:xfrm>
          <a:prstGeom prst="rect">
            <a:avLst/>
          </a:prstGeom>
        </p:spPr>
        <p:txBody>
          <a:bodyPr wrap="square">
            <a:spAutoFit/>
          </a:bodyPr>
          <a:lstStyle/>
          <a:p>
            <a:pPr>
              <a:lnSpc>
                <a:spcPct val="120000"/>
              </a:lnSpc>
              <a:spcBef>
                <a:spcPts val="600"/>
              </a:spcBef>
            </a:pPr>
            <a:r>
              <a:rPr lang="en-US" sz="1400" b="1" dirty="0">
                <a:solidFill>
                  <a:schemeClr val="accent2">
                    <a:lumMod val="75000"/>
                  </a:schemeClr>
                </a:solidFill>
              </a:rPr>
              <a:t>CMS </a:t>
            </a:r>
            <a:r>
              <a:rPr lang="en-US" sz="1400" b="1" u="sng" dirty="0">
                <a:solidFill>
                  <a:schemeClr val="accent2">
                    <a:lumMod val="75000"/>
                  </a:schemeClr>
                </a:solidFill>
              </a:rPr>
              <a:t>Approved </a:t>
            </a:r>
            <a:r>
              <a:rPr lang="en-US" sz="1400" b="1" dirty="0">
                <a:solidFill>
                  <a:schemeClr val="accent2">
                    <a:lumMod val="75000"/>
                  </a:schemeClr>
                </a:solidFill>
              </a:rPr>
              <a:t>Standard Risk and Asymptomatic Reimbursement </a:t>
            </a:r>
            <a:endParaRPr lang="en-US" sz="1200" b="1" dirty="0">
              <a:solidFill>
                <a:schemeClr val="tx1">
                  <a:lumMod val="75000"/>
                </a:schemeClr>
              </a:solidFill>
            </a:endParaRPr>
          </a:p>
          <a:p>
            <a:pPr>
              <a:lnSpc>
                <a:spcPct val="120000"/>
              </a:lnSpc>
              <a:spcBef>
                <a:spcPts val="600"/>
              </a:spcBef>
            </a:pPr>
            <a:r>
              <a:rPr lang="en-US" sz="1200" dirty="0">
                <a:solidFill>
                  <a:schemeClr val="tx1">
                    <a:lumMod val="75000"/>
                  </a:schemeClr>
                </a:solidFill>
              </a:rPr>
              <a:t>Enables stent-first approach to carotid revascularization</a:t>
            </a:r>
            <a:endParaRPr lang="en-US" sz="1000" dirty="0">
              <a:solidFill>
                <a:schemeClr val="tx1">
                  <a:lumMod val="75000"/>
                </a:schemeClr>
              </a:solidFill>
            </a:endParaRPr>
          </a:p>
        </p:txBody>
      </p:sp>
      <p:sp>
        <p:nvSpPr>
          <p:cNvPr id="7" name="TextBox 6">
            <a:extLst>
              <a:ext uri="{FF2B5EF4-FFF2-40B4-BE49-F238E27FC236}">
                <a16:creationId xmlns:a16="http://schemas.microsoft.com/office/drawing/2014/main" id="{EE91765E-7DC3-6B9B-3034-98271F9C7A57}"/>
              </a:ext>
            </a:extLst>
          </p:cNvPr>
          <p:cNvSpPr txBox="1"/>
          <p:nvPr/>
        </p:nvSpPr>
        <p:spPr>
          <a:xfrm>
            <a:off x="1398770" y="5671226"/>
            <a:ext cx="9612941" cy="646331"/>
          </a:xfrm>
          <a:prstGeom prst="rect">
            <a:avLst/>
          </a:prstGeom>
          <a:solidFill>
            <a:schemeClr val="bg1"/>
          </a:solidFill>
        </p:spPr>
        <p:txBody>
          <a:bodyPr wrap="square" rtlCol="0">
            <a:spAutoFit/>
          </a:bodyPr>
          <a:lstStyle/>
          <a:p>
            <a:pPr algn="ctr">
              <a:buClr>
                <a:schemeClr val="accent3"/>
              </a:buClr>
            </a:pPr>
            <a:r>
              <a:rPr lang="en-US" i="1" dirty="0"/>
              <a:t>Transformational May 2023 financing up to $113.6 million provides runway through potential US approval of CGuard Prime EPS and other value-creating milestones </a:t>
            </a:r>
          </a:p>
        </p:txBody>
      </p:sp>
    </p:spTree>
    <p:extLst>
      <p:ext uri="{BB962C8B-B14F-4D97-AF65-F5344CB8AC3E}">
        <p14:creationId xmlns:p14="http://schemas.microsoft.com/office/powerpoint/2010/main" val="20673138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p:cNvGraphicFramePr>
            <a:graphicFrameLocks noGrp="1"/>
          </p:cNvGraphicFramePr>
          <p:nvPr>
            <p:extLst>
              <p:ext uri="{D42A27DB-BD31-4B8C-83A1-F6EECF244321}">
                <p14:modId xmlns:p14="http://schemas.microsoft.com/office/powerpoint/2010/main" val="2280286398"/>
              </p:ext>
            </p:extLst>
          </p:nvPr>
        </p:nvGraphicFramePr>
        <p:xfrm>
          <a:off x="426219" y="1576244"/>
          <a:ext cx="10130021" cy="2649760"/>
        </p:xfrm>
        <a:graphic>
          <a:graphicData uri="http://schemas.openxmlformats.org/drawingml/2006/table">
            <a:tbl>
              <a:tblPr firstRow="1" firstCol="1" bandRow="1">
                <a:tableStyleId>{6E25E649-3F16-4E02-A733-19D2CDBF48F0}</a:tableStyleId>
              </a:tblPr>
              <a:tblGrid>
                <a:gridCol w="4315251">
                  <a:extLst>
                    <a:ext uri="{9D8B030D-6E8A-4147-A177-3AD203B41FA5}">
                      <a16:colId xmlns:a16="http://schemas.microsoft.com/office/drawing/2014/main" val="20000"/>
                    </a:ext>
                  </a:extLst>
                </a:gridCol>
                <a:gridCol w="2974999">
                  <a:extLst>
                    <a:ext uri="{9D8B030D-6E8A-4147-A177-3AD203B41FA5}">
                      <a16:colId xmlns:a16="http://schemas.microsoft.com/office/drawing/2014/main" val="20001"/>
                    </a:ext>
                  </a:extLst>
                </a:gridCol>
                <a:gridCol w="2839771">
                  <a:extLst>
                    <a:ext uri="{9D8B030D-6E8A-4147-A177-3AD203B41FA5}">
                      <a16:colId xmlns:a16="http://schemas.microsoft.com/office/drawing/2014/main" val="20003"/>
                    </a:ext>
                  </a:extLst>
                </a:gridCol>
              </a:tblGrid>
              <a:tr h="753722">
                <a:tc>
                  <a:txBody>
                    <a:bodyPr/>
                    <a:lstStyle/>
                    <a:p>
                      <a:pPr marL="0" marR="0" algn="ctr">
                        <a:spcBef>
                          <a:spcPts val="0"/>
                        </a:spcBef>
                        <a:spcAft>
                          <a:spcPts val="0"/>
                        </a:spcAft>
                      </a:pPr>
                      <a:r>
                        <a:rPr lang="en-US" sz="1800" dirty="0">
                          <a:solidFill>
                            <a:srgbClr val="FFFFFF"/>
                          </a:solidFill>
                          <a:effectLst/>
                          <a:latin typeface="Lato" panose="020F0502020204030203" pitchFamily="34" charset="0"/>
                          <a:ea typeface="Lato" panose="020F0502020204030203" pitchFamily="34" charset="0"/>
                          <a:cs typeface="Lato" panose="020F0502020204030203" pitchFamily="34" charset="0"/>
                        </a:rPr>
                        <a:t>Patent Rights</a:t>
                      </a:r>
                    </a:p>
                  </a:txBody>
                  <a:tcPr marL="1828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algn="ctr">
                        <a:spcBef>
                          <a:spcPts val="0"/>
                        </a:spcBef>
                        <a:spcAft>
                          <a:spcPts val="0"/>
                        </a:spcAft>
                      </a:pPr>
                      <a:r>
                        <a:rPr lang="en-US" sz="1800" dirty="0">
                          <a:solidFill>
                            <a:srgbClr val="FFFFFF"/>
                          </a:solidFill>
                          <a:effectLst/>
                          <a:latin typeface="Lato" panose="020F0502020204030203" pitchFamily="34" charset="0"/>
                          <a:ea typeface="Lato" panose="020F0502020204030203" pitchFamily="34" charset="0"/>
                          <a:cs typeface="Lato" panose="020F0502020204030203" pitchFamily="34" charset="0"/>
                        </a:rPr>
                        <a:t>Issued</a:t>
                      </a: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algn="ctr">
                        <a:spcBef>
                          <a:spcPts val="0"/>
                        </a:spcBef>
                        <a:spcAft>
                          <a:spcPts val="0"/>
                        </a:spcAft>
                      </a:pPr>
                      <a:r>
                        <a:rPr lang="en-US" sz="1800" dirty="0">
                          <a:solidFill>
                            <a:srgbClr val="FFFFFF"/>
                          </a:solidFill>
                          <a:effectLst/>
                          <a:latin typeface="Lato" panose="020F0502020204030203" pitchFamily="34" charset="0"/>
                          <a:ea typeface="Lato" panose="020F0502020204030203" pitchFamily="34" charset="0"/>
                          <a:cs typeface="Lato" panose="020F0502020204030203" pitchFamily="34" charset="0"/>
                        </a:rPr>
                        <a:t>Pending</a:t>
                      </a: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948019">
                <a:tc>
                  <a:txBody>
                    <a:bodyPr/>
                    <a:lstStyle/>
                    <a:p>
                      <a:pPr marL="0" marR="0" algn="ctr">
                        <a:spcBef>
                          <a:spcPts val="0"/>
                        </a:spcBef>
                        <a:spcAft>
                          <a:spcPts val="0"/>
                        </a:spcAft>
                      </a:pPr>
                      <a:r>
                        <a:rPr lang="en-US" sz="1800" b="1" dirty="0">
                          <a:solidFill>
                            <a:schemeClr val="tx2"/>
                          </a:solidFill>
                          <a:effectLst/>
                          <a:latin typeface="Lato" panose="020F0502020204030203" pitchFamily="34" charset="0"/>
                          <a:ea typeface="Lato" panose="020F0502020204030203" pitchFamily="34" charset="0"/>
                          <a:cs typeface="Lato" panose="020F0502020204030203" pitchFamily="34" charset="0"/>
                        </a:rPr>
                        <a:t>USA</a:t>
                      </a:r>
                    </a:p>
                  </a:txBody>
                  <a:tcPr marL="1828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37647"/>
                      </a:srgbClr>
                    </a:solidFill>
                  </a:tcPr>
                </a:tc>
                <a:tc>
                  <a:txBody>
                    <a:bodyPr/>
                    <a:lstStyle/>
                    <a:p>
                      <a:pPr marL="0" marR="0" algn="ctr">
                        <a:spcBef>
                          <a:spcPts val="0"/>
                        </a:spcBef>
                        <a:spcAft>
                          <a:spcPts val="0"/>
                        </a:spcAft>
                      </a:pPr>
                      <a:r>
                        <a:rPr lang="en-US" sz="1800" b="0" dirty="0">
                          <a:solidFill>
                            <a:schemeClr val="tx2"/>
                          </a:solidFill>
                          <a:effectLst/>
                          <a:latin typeface="Lato" panose="020F0502020204030203" pitchFamily="34" charset="0"/>
                          <a:ea typeface="Lato" panose="020F0502020204030203" pitchFamily="34" charset="0"/>
                          <a:cs typeface="Lato" panose="020F0502020204030203" pitchFamily="34" charset="0"/>
                        </a:rPr>
                        <a:t>19</a:t>
                      </a: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37647"/>
                      </a:srgbClr>
                    </a:solidFill>
                  </a:tcPr>
                </a:tc>
                <a:tc>
                  <a:txBody>
                    <a:bodyPr/>
                    <a:lstStyle/>
                    <a:p>
                      <a:pPr marL="0" marR="0" algn="ctr">
                        <a:spcBef>
                          <a:spcPts val="0"/>
                        </a:spcBef>
                        <a:spcAft>
                          <a:spcPts val="0"/>
                        </a:spcAft>
                      </a:pPr>
                      <a:r>
                        <a:rPr lang="en-US" sz="1800" b="0" dirty="0">
                          <a:solidFill>
                            <a:schemeClr val="tx2"/>
                          </a:solidFill>
                          <a:effectLst/>
                          <a:latin typeface="Lato" panose="020F0502020204030203" pitchFamily="34" charset="0"/>
                          <a:ea typeface="Lato" panose="020F0502020204030203" pitchFamily="34" charset="0"/>
                          <a:cs typeface="Lato" panose="020F0502020204030203" pitchFamily="34" charset="0"/>
                        </a:rPr>
                        <a:t>6</a:t>
                      </a: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37647"/>
                      </a:srgbClr>
                    </a:solidFill>
                  </a:tcPr>
                </a:tc>
                <a:extLst>
                  <a:ext uri="{0D108BD9-81ED-4DB2-BD59-A6C34878D82A}">
                    <a16:rowId xmlns:a16="http://schemas.microsoft.com/office/drawing/2014/main" val="10001"/>
                  </a:ext>
                </a:extLst>
              </a:tr>
              <a:tr h="948019">
                <a:tc>
                  <a:txBody>
                    <a:bodyPr/>
                    <a:lstStyle/>
                    <a:p>
                      <a:pPr marL="0" marR="0" algn="ctr">
                        <a:spcBef>
                          <a:spcPts val="0"/>
                        </a:spcBef>
                        <a:spcAft>
                          <a:spcPts val="0"/>
                        </a:spcAft>
                      </a:pPr>
                      <a:r>
                        <a:rPr lang="en-US" sz="1800" b="1" dirty="0">
                          <a:solidFill>
                            <a:schemeClr val="tx2"/>
                          </a:solidFill>
                          <a:effectLst/>
                          <a:latin typeface="Lato" panose="020F0502020204030203" pitchFamily="34" charset="0"/>
                          <a:ea typeface="Lato" panose="020F0502020204030203" pitchFamily="34" charset="0"/>
                          <a:cs typeface="Lato" panose="020F0502020204030203" pitchFamily="34" charset="0"/>
                        </a:rPr>
                        <a:t>Rest of World</a:t>
                      </a:r>
                    </a:p>
                  </a:txBody>
                  <a:tcPr marL="1828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37647"/>
                      </a:srgbClr>
                    </a:solidFill>
                  </a:tcPr>
                </a:tc>
                <a:tc>
                  <a:txBody>
                    <a:bodyPr/>
                    <a:lstStyle/>
                    <a:p>
                      <a:pPr marL="0" marR="0" algn="ctr">
                        <a:spcBef>
                          <a:spcPts val="0"/>
                        </a:spcBef>
                        <a:spcAft>
                          <a:spcPts val="0"/>
                        </a:spcAft>
                      </a:pPr>
                      <a:r>
                        <a:rPr lang="en-US" sz="1800" b="0" dirty="0">
                          <a:solidFill>
                            <a:schemeClr val="tx2"/>
                          </a:solidFill>
                          <a:effectLst/>
                          <a:latin typeface="Lato" panose="020F0502020204030203" pitchFamily="34" charset="0"/>
                          <a:ea typeface="Lato" panose="020F0502020204030203" pitchFamily="34" charset="0"/>
                          <a:cs typeface="Lato" panose="020F0502020204030203" pitchFamily="34" charset="0"/>
                        </a:rPr>
                        <a:t>40</a:t>
                      </a: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37647"/>
                      </a:srgbClr>
                    </a:solidFill>
                  </a:tcPr>
                </a:tc>
                <a:tc>
                  <a:txBody>
                    <a:bodyPr/>
                    <a:lstStyle/>
                    <a:p>
                      <a:pPr marL="0" marR="0" algn="ctr">
                        <a:spcBef>
                          <a:spcPts val="0"/>
                        </a:spcBef>
                        <a:spcAft>
                          <a:spcPts val="0"/>
                        </a:spcAft>
                      </a:pPr>
                      <a:r>
                        <a:rPr lang="en-US" sz="1800" b="0">
                          <a:solidFill>
                            <a:schemeClr val="tx2"/>
                          </a:solidFill>
                          <a:effectLst/>
                          <a:latin typeface="Lato" panose="020F0502020204030203" pitchFamily="34" charset="0"/>
                          <a:ea typeface="Lato" panose="020F0502020204030203" pitchFamily="34" charset="0"/>
                          <a:cs typeface="Lato" panose="020F0502020204030203" pitchFamily="34" charset="0"/>
                        </a:rPr>
                        <a:t>17</a:t>
                      </a:r>
                      <a:endParaRPr lang="en-US" sz="1800" b="0" dirty="0">
                        <a:solidFill>
                          <a:schemeClr val="tx2"/>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2F2F2">
                        <a:alpha val="37647"/>
                      </a:srgbClr>
                    </a:solidFill>
                  </a:tcPr>
                </a:tc>
                <a:extLst>
                  <a:ext uri="{0D108BD9-81ED-4DB2-BD59-A6C34878D82A}">
                    <a16:rowId xmlns:a16="http://schemas.microsoft.com/office/drawing/2014/main" val="10002"/>
                  </a:ext>
                </a:extLst>
              </a:tr>
            </a:tbl>
          </a:graphicData>
        </a:graphic>
      </p:graphicFrame>
      <p:sp>
        <p:nvSpPr>
          <p:cNvPr id="4" name="Text Placeholder 3">
            <a:extLst>
              <a:ext uri="{FF2B5EF4-FFF2-40B4-BE49-F238E27FC236}">
                <a16:creationId xmlns:a16="http://schemas.microsoft.com/office/drawing/2014/main" id="{2F1D1A68-7F13-5943-91B3-1BF2656F0267}"/>
              </a:ext>
            </a:extLst>
          </p:cNvPr>
          <p:cNvSpPr>
            <a:spLocks noGrp="1"/>
          </p:cNvSpPr>
          <p:nvPr>
            <p:ph type="body" sz="quarter" idx="13"/>
          </p:nvPr>
        </p:nvSpPr>
        <p:spPr/>
        <p:txBody>
          <a:bodyPr>
            <a:normAutofit lnSpcReduction="10000"/>
          </a:bodyPr>
          <a:lstStyle/>
          <a:p>
            <a:r>
              <a:rPr lang="en-US" dirty="0"/>
              <a:t>Proprietary platform technology supported by IP</a:t>
            </a:r>
          </a:p>
        </p:txBody>
      </p:sp>
      <p:sp>
        <p:nvSpPr>
          <p:cNvPr id="3" name="Title 2"/>
          <p:cNvSpPr>
            <a:spLocks noGrp="1"/>
          </p:cNvSpPr>
          <p:nvPr>
            <p:ph type="title"/>
          </p:nvPr>
        </p:nvSpPr>
        <p:spPr/>
        <p:txBody>
          <a:bodyPr>
            <a:normAutofit/>
          </a:bodyPr>
          <a:lstStyle/>
          <a:p>
            <a:r>
              <a:rPr lang="en-US"/>
              <a:t>Our Robust Intellectual Property Portfolio</a:t>
            </a:r>
          </a:p>
        </p:txBody>
      </p:sp>
      <p:sp>
        <p:nvSpPr>
          <p:cNvPr id="2" name="TextBox 1">
            <a:extLst>
              <a:ext uri="{FF2B5EF4-FFF2-40B4-BE49-F238E27FC236}">
                <a16:creationId xmlns:a16="http://schemas.microsoft.com/office/drawing/2014/main" id="{35AAA4CA-E6AF-458B-85A6-E3D42B2B6E75}"/>
              </a:ext>
            </a:extLst>
          </p:cNvPr>
          <p:cNvSpPr txBox="1"/>
          <p:nvPr/>
        </p:nvSpPr>
        <p:spPr>
          <a:xfrm>
            <a:off x="1668656" y="4525285"/>
            <a:ext cx="8555602" cy="958339"/>
          </a:xfrm>
          <a:prstGeom prst="rect">
            <a:avLst/>
          </a:prstGeom>
          <a:noFill/>
        </p:spPr>
        <p:txBody>
          <a:bodyPr wrap="square" rtlCol="0">
            <a:spAutoFit/>
          </a:bodyPr>
          <a:lstStyle/>
          <a:p>
            <a:pPr algn="ctr">
              <a:lnSpc>
                <a:spcPct val="150000"/>
              </a:lnSpc>
              <a:buClr>
                <a:schemeClr val="accent3"/>
              </a:buClr>
            </a:pPr>
            <a:r>
              <a:rPr lang="en-US" sz="2000" dirty="0"/>
              <a:t>InspireMD will continue to strengthen and broaden its patent protection globally to enable future pipeline products</a:t>
            </a:r>
            <a:endParaRPr lang="en-GB" sz="2000" dirty="0"/>
          </a:p>
        </p:txBody>
      </p:sp>
      <p:sp>
        <p:nvSpPr>
          <p:cNvPr id="8" name="Graphic 4">
            <a:extLst>
              <a:ext uri="{FF2B5EF4-FFF2-40B4-BE49-F238E27FC236}">
                <a16:creationId xmlns:a16="http://schemas.microsoft.com/office/drawing/2014/main" id="{AAD0EF2D-DFC7-2646-9784-D4787EF6710C}"/>
              </a:ext>
            </a:extLst>
          </p:cNvPr>
          <p:cNvSpPr/>
          <p:nvPr/>
        </p:nvSpPr>
        <p:spPr>
          <a:xfrm flipH="1" flipV="1">
            <a:off x="9775593" y="-1"/>
            <a:ext cx="2428691" cy="1968575"/>
          </a:xfrm>
          <a:custGeom>
            <a:avLst/>
            <a:gdLst>
              <a:gd name="connsiteX0" fmla="*/ 14376 w 2428691"/>
              <a:gd name="connsiteY0" fmla="*/ 219 h 2704235"/>
              <a:gd name="connsiteX1" fmla="*/ 20773 w 2428691"/>
              <a:gd name="connsiteY1" fmla="*/ 5939 h 2704235"/>
              <a:gd name="connsiteX2" fmla="*/ 720866 w 2428691"/>
              <a:gd name="connsiteY2" fmla="*/ 280966 h 2704235"/>
              <a:gd name="connsiteX3" fmla="*/ 780579 w 2428691"/>
              <a:gd name="connsiteY3" fmla="*/ 250314 h 2704235"/>
              <a:gd name="connsiteX4" fmla="*/ 1085887 w 2428691"/>
              <a:gd name="connsiteY4" fmla="*/ 36864 h 2704235"/>
              <a:gd name="connsiteX5" fmla="*/ 1370085 w 2428691"/>
              <a:gd name="connsiteY5" fmla="*/ 80158 h 2704235"/>
              <a:gd name="connsiteX6" fmla="*/ 1507981 w 2428691"/>
              <a:gd name="connsiteY6" fmla="*/ 338118 h 2704235"/>
              <a:gd name="connsiteX7" fmla="*/ 1468403 w 2428691"/>
              <a:gd name="connsiteY7" fmla="*/ 719640 h 2704235"/>
              <a:gd name="connsiteX8" fmla="*/ 1396654 w 2428691"/>
              <a:gd name="connsiteY8" fmla="*/ 1246766 h 2704235"/>
              <a:gd name="connsiteX9" fmla="*/ 1436558 w 2428691"/>
              <a:gd name="connsiteY9" fmla="*/ 1793841 h 2704235"/>
              <a:gd name="connsiteX10" fmla="*/ 1620350 w 2428691"/>
              <a:gd name="connsiteY10" fmla="*/ 2288182 h 2704235"/>
              <a:gd name="connsiteX11" fmla="*/ 1990653 w 2428691"/>
              <a:gd name="connsiteY11" fmla="*/ 2615605 h 2704235"/>
              <a:gd name="connsiteX12" fmla="*/ 2425872 w 2428691"/>
              <a:gd name="connsiteY12" fmla="*/ 2676073 h 2704235"/>
              <a:gd name="connsiteX13" fmla="*/ 2428691 w 2428691"/>
              <a:gd name="connsiteY13" fmla="*/ 2675645 h 2704235"/>
              <a:gd name="connsiteX14" fmla="*/ 2428691 w 2428691"/>
              <a:gd name="connsiteY14" fmla="*/ 2698737 h 2704235"/>
              <a:gd name="connsiteX15" fmla="*/ 2343995 w 2428691"/>
              <a:gd name="connsiteY15" fmla="*/ 2704054 h 2704235"/>
              <a:gd name="connsiteX16" fmla="*/ 1930400 w 2428691"/>
              <a:gd name="connsiteY16" fmla="*/ 2612133 h 2704235"/>
              <a:gd name="connsiteX17" fmla="*/ 1575150 w 2428691"/>
              <a:gd name="connsiteY17" fmla="*/ 2256570 h 2704235"/>
              <a:gd name="connsiteX18" fmla="*/ 1404029 w 2428691"/>
              <a:gd name="connsiteY18" fmla="*/ 1740539 h 2704235"/>
              <a:gd name="connsiteX19" fmla="*/ 1376876 w 2428691"/>
              <a:gd name="connsiteY19" fmla="*/ 1183005 h 2704235"/>
              <a:gd name="connsiteX20" fmla="*/ 1403817 w 2428691"/>
              <a:gd name="connsiteY20" fmla="*/ 926681 h 2704235"/>
              <a:gd name="connsiteX21" fmla="*/ 1468120 w 2428691"/>
              <a:gd name="connsiteY21" fmla="*/ 615204 h 2704235"/>
              <a:gd name="connsiteX22" fmla="*/ 1458849 w 2428691"/>
              <a:gd name="connsiteY22" fmla="*/ 243135 h 2704235"/>
              <a:gd name="connsiteX23" fmla="*/ 1247079 w 2428691"/>
              <a:gd name="connsiteY23" fmla="*/ 41649 h 2704235"/>
              <a:gd name="connsiteX24" fmla="*/ 916812 w 2428691"/>
              <a:gd name="connsiteY24" fmla="*/ 178359 h 2704235"/>
              <a:gd name="connsiteX25" fmla="*/ 762336 w 2428691"/>
              <a:gd name="connsiteY25" fmla="*/ 286492 h 2704235"/>
              <a:gd name="connsiteX26" fmla="*/ 582562 w 2428691"/>
              <a:gd name="connsiteY26" fmla="*/ 342368 h 2704235"/>
              <a:gd name="connsiteX27" fmla="*/ 232189 w 2428691"/>
              <a:gd name="connsiteY27" fmla="*/ 274024 h 2704235"/>
              <a:gd name="connsiteX28" fmla="*/ 1087 w 2428691"/>
              <a:gd name="connsiteY28" fmla="*/ 17501 h 2704235"/>
              <a:gd name="connsiteX29" fmla="*/ 14376 w 2428691"/>
              <a:gd name="connsiteY29" fmla="*/ 219 h 2704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428691" h="2704235">
                <a:moveTo>
                  <a:pt x="14376" y="219"/>
                </a:moveTo>
                <a:cubicBezTo>
                  <a:pt x="16959" y="804"/>
                  <a:pt x="19296" y="2588"/>
                  <a:pt x="20773" y="5939"/>
                </a:cubicBezTo>
                <a:cubicBezTo>
                  <a:pt x="138158" y="275208"/>
                  <a:pt x="451599" y="398352"/>
                  <a:pt x="720866" y="280966"/>
                </a:cubicBezTo>
                <a:cubicBezTo>
                  <a:pt x="741395" y="272015"/>
                  <a:pt x="761334" y="261756"/>
                  <a:pt x="780579" y="250314"/>
                </a:cubicBezTo>
                <a:cubicBezTo>
                  <a:pt x="887373" y="186861"/>
                  <a:pt x="969994" y="85595"/>
                  <a:pt x="1085887" y="36864"/>
                </a:cubicBezTo>
                <a:cubicBezTo>
                  <a:pt x="1184028" y="-4370"/>
                  <a:pt x="1288786" y="11897"/>
                  <a:pt x="1370085" y="80158"/>
                </a:cubicBezTo>
                <a:cubicBezTo>
                  <a:pt x="1445947" y="143828"/>
                  <a:pt x="1494655" y="240582"/>
                  <a:pt x="1507981" y="338118"/>
                </a:cubicBezTo>
                <a:cubicBezTo>
                  <a:pt x="1525504" y="466673"/>
                  <a:pt x="1497159" y="594803"/>
                  <a:pt x="1468403" y="719640"/>
                </a:cubicBezTo>
                <a:cubicBezTo>
                  <a:pt x="1428458" y="893560"/>
                  <a:pt x="1402675" y="1068130"/>
                  <a:pt x="1396654" y="1246766"/>
                </a:cubicBezTo>
                <a:cubicBezTo>
                  <a:pt x="1390437" y="1429610"/>
                  <a:pt x="1401550" y="1614147"/>
                  <a:pt x="1436558" y="1793841"/>
                </a:cubicBezTo>
                <a:cubicBezTo>
                  <a:pt x="1470234" y="1966802"/>
                  <a:pt x="1526323" y="2138198"/>
                  <a:pt x="1620350" y="2288182"/>
                </a:cubicBezTo>
                <a:cubicBezTo>
                  <a:pt x="1709713" y="2430810"/>
                  <a:pt x="1835085" y="2548714"/>
                  <a:pt x="1990653" y="2615605"/>
                </a:cubicBezTo>
                <a:cubicBezTo>
                  <a:pt x="2127982" y="2674644"/>
                  <a:pt x="2278417" y="2691840"/>
                  <a:pt x="2425872" y="2676073"/>
                </a:cubicBezTo>
                <a:lnTo>
                  <a:pt x="2428691" y="2675645"/>
                </a:lnTo>
                <a:lnTo>
                  <a:pt x="2428691" y="2698737"/>
                </a:lnTo>
                <a:lnTo>
                  <a:pt x="2343995" y="2704054"/>
                </a:lnTo>
                <a:cubicBezTo>
                  <a:pt x="2201190" y="2706813"/>
                  <a:pt x="2058386" y="2678196"/>
                  <a:pt x="1930400" y="2612133"/>
                </a:cubicBezTo>
                <a:cubicBezTo>
                  <a:pt x="1778056" y="2533457"/>
                  <a:pt x="1658870" y="2404776"/>
                  <a:pt x="1575150" y="2256570"/>
                </a:cubicBezTo>
                <a:cubicBezTo>
                  <a:pt x="1485597" y="2097873"/>
                  <a:pt x="1433580" y="1919615"/>
                  <a:pt x="1404029" y="1740539"/>
                </a:cubicBezTo>
                <a:cubicBezTo>
                  <a:pt x="1373657" y="1556625"/>
                  <a:pt x="1366294" y="1368959"/>
                  <a:pt x="1376876" y="1183005"/>
                </a:cubicBezTo>
                <a:cubicBezTo>
                  <a:pt x="1381767" y="1097177"/>
                  <a:pt x="1390728" y="1011725"/>
                  <a:pt x="1403817" y="926681"/>
                </a:cubicBezTo>
                <a:cubicBezTo>
                  <a:pt x="1420082" y="821735"/>
                  <a:pt x="1447165" y="719232"/>
                  <a:pt x="1468120" y="615204"/>
                </a:cubicBezTo>
                <a:cubicBezTo>
                  <a:pt x="1492618" y="493352"/>
                  <a:pt x="1507306" y="361178"/>
                  <a:pt x="1458849" y="243135"/>
                </a:cubicBezTo>
                <a:cubicBezTo>
                  <a:pt x="1421220" y="151399"/>
                  <a:pt x="1347067" y="64820"/>
                  <a:pt x="1247079" y="41649"/>
                </a:cubicBezTo>
                <a:cubicBezTo>
                  <a:pt x="1118613" y="11880"/>
                  <a:pt x="1009429" y="103106"/>
                  <a:pt x="916812" y="178359"/>
                </a:cubicBezTo>
                <a:cubicBezTo>
                  <a:pt x="867983" y="218054"/>
                  <a:pt x="818603" y="257804"/>
                  <a:pt x="762336" y="286492"/>
                </a:cubicBezTo>
                <a:cubicBezTo>
                  <a:pt x="706003" y="315107"/>
                  <a:pt x="645218" y="333992"/>
                  <a:pt x="582562" y="342368"/>
                </a:cubicBezTo>
                <a:cubicBezTo>
                  <a:pt x="461436" y="359034"/>
                  <a:pt x="338197" y="335005"/>
                  <a:pt x="232189" y="274024"/>
                </a:cubicBezTo>
                <a:cubicBezTo>
                  <a:pt x="130242" y="214794"/>
                  <a:pt x="49390" y="125093"/>
                  <a:pt x="1087" y="17501"/>
                </a:cubicBezTo>
                <a:cubicBezTo>
                  <a:pt x="-3326" y="7515"/>
                  <a:pt x="6630" y="-1534"/>
                  <a:pt x="14376" y="219"/>
                </a:cubicBezTo>
                <a:close/>
              </a:path>
            </a:pathLst>
          </a:custGeom>
          <a:solidFill>
            <a:schemeClr val="accent2"/>
          </a:solidFill>
          <a:ln w="1778" cap="flat">
            <a:noFill/>
            <a:prstDash val="solid"/>
            <a:miter/>
          </a:ln>
        </p:spPr>
        <p:txBody>
          <a:bodyPr rtlCol="0" anchor="ctr"/>
          <a:lstStyle/>
          <a:p>
            <a:endParaRPr lang="en-ID">
              <a:solidFill>
                <a:schemeClr val="tx1"/>
              </a:solidFill>
            </a:endParaRPr>
          </a:p>
        </p:txBody>
      </p:sp>
      <p:sp>
        <p:nvSpPr>
          <p:cNvPr id="5" name="Rectangle 4">
            <a:extLst>
              <a:ext uri="{FF2B5EF4-FFF2-40B4-BE49-F238E27FC236}">
                <a16:creationId xmlns:a16="http://schemas.microsoft.com/office/drawing/2014/main" id="{A1C1D310-9874-13DD-5EB7-47F3ADD4C26D}"/>
              </a:ext>
            </a:extLst>
          </p:cNvPr>
          <p:cNvSpPr/>
          <p:nvPr/>
        </p:nvSpPr>
        <p:spPr>
          <a:xfrm>
            <a:off x="889226" y="5868679"/>
            <a:ext cx="2165978" cy="230832"/>
          </a:xfrm>
          <a:prstGeom prst="rect">
            <a:avLst/>
          </a:prstGeom>
        </p:spPr>
        <p:txBody>
          <a:bodyPr wrap="none">
            <a:spAutoFit/>
          </a:bodyPr>
          <a:lstStyle/>
          <a:p>
            <a:r>
              <a:rPr lang="en-US" sz="9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IP Counsel: Kligler and Associates, P.A. </a:t>
            </a:r>
          </a:p>
        </p:txBody>
      </p:sp>
    </p:spTree>
    <p:extLst>
      <p:ext uri="{BB962C8B-B14F-4D97-AF65-F5344CB8AC3E}">
        <p14:creationId xmlns:p14="http://schemas.microsoft.com/office/powerpoint/2010/main" val="25685666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49DA54-4ECF-7648-7FAB-6C485D1130CF}"/>
              </a:ext>
            </a:extLst>
          </p:cNvPr>
          <p:cNvSpPr>
            <a:spLocks noGrp="1"/>
          </p:cNvSpPr>
          <p:nvPr>
            <p:ph type="body" sz="quarter" idx="13"/>
          </p:nvPr>
        </p:nvSpPr>
        <p:spPr/>
        <p:txBody>
          <a:bodyPr>
            <a:noAutofit/>
          </a:bodyPr>
          <a:lstStyle/>
          <a:p>
            <a:r>
              <a:rPr lang="en-US" sz="1600" dirty="0"/>
              <a:t>To advance the company towards potential US approval and launch of </a:t>
            </a:r>
            <a:r>
              <a:rPr lang="en-US" sz="1600" dirty="0" err="1"/>
              <a:t>CGuard</a:t>
            </a:r>
            <a:r>
              <a:rPr lang="en-US" sz="1600" dirty="0"/>
              <a:t> EPS and other value-creating milestones</a:t>
            </a:r>
          </a:p>
        </p:txBody>
      </p:sp>
      <p:sp>
        <p:nvSpPr>
          <p:cNvPr id="3" name="Content Placeholder 2">
            <a:extLst>
              <a:ext uri="{FF2B5EF4-FFF2-40B4-BE49-F238E27FC236}">
                <a16:creationId xmlns:a16="http://schemas.microsoft.com/office/drawing/2014/main" id="{903AC8D6-8B83-1683-59C3-5BB2C4CDC117}"/>
              </a:ext>
            </a:extLst>
          </p:cNvPr>
          <p:cNvSpPr>
            <a:spLocks noGrp="1"/>
          </p:cNvSpPr>
          <p:nvPr>
            <p:ph idx="1"/>
          </p:nvPr>
        </p:nvSpPr>
        <p:spPr>
          <a:xfrm>
            <a:off x="399764" y="1451705"/>
            <a:ext cx="11303000" cy="4863056"/>
          </a:xfrm>
        </p:spPr>
        <p:txBody>
          <a:bodyPr/>
          <a:lstStyle/>
          <a:p>
            <a:pPr>
              <a:spcAft>
                <a:spcPts val="600"/>
              </a:spcAft>
            </a:pPr>
            <a:r>
              <a:rPr lang="en-US" b="1" dirty="0"/>
              <a:t>$42.2 million</a:t>
            </a:r>
            <a:r>
              <a:rPr lang="en-US" dirty="0"/>
              <a:t> upfront funding </a:t>
            </a:r>
          </a:p>
          <a:p>
            <a:pPr>
              <a:spcAft>
                <a:spcPts val="400"/>
              </a:spcAft>
            </a:pPr>
            <a:r>
              <a:rPr lang="en-US" b="1" dirty="0"/>
              <a:t>$71.4 million</a:t>
            </a:r>
            <a:r>
              <a:rPr lang="en-US" dirty="0"/>
              <a:t> tied to the achievement of four milestones (</a:t>
            </a:r>
            <a:r>
              <a:rPr lang="en-US" b="1" dirty="0"/>
              <a:t>$17.9 million</a:t>
            </a:r>
            <a:r>
              <a:rPr lang="en-US" dirty="0"/>
              <a:t> each) each expiring upon the earlier of 5 years or 20 trading days following the achievement of the following milestones:</a:t>
            </a:r>
          </a:p>
          <a:p>
            <a:pPr marL="631825" lvl="1" indent="-342900">
              <a:spcAft>
                <a:spcPts val="400"/>
              </a:spcAft>
              <a:buFont typeface="+mj-lt"/>
              <a:buAutoNum type="arabicPeriod"/>
            </a:pPr>
            <a:r>
              <a:rPr lang="en-US" sz="1600" dirty="0"/>
              <a:t>Release of primary and secondary end points related to one year follow up study results from the C-Guardians pivotal trial;</a:t>
            </a:r>
          </a:p>
          <a:p>
            <a:pPr marL="631825" lvl="1" indent="-342900">
              <a:spcAft>
                <a:spcPts val="400"/>
              </a:spcAft>
              <a:buFont typeface="+mj-lt"/>
              <a:buAutoNum type="arabicPeriod"/>
            </a:pPr>
            <a:r>
              <a:rPr lang="en-US" sz="1600" dirty="0"/>
              <a:t>Receipt of Premarket Approval (PMA) from the FDA for the CGuard Prime Carotid Stent System (135 cm);</a:t>
            </a:r>
          </a:p>
          <a:p>
            <a:pPr marL="631825" lvl="1" indent="-342900">
              <a:spcAft>
                <a:spcPts val="400"/>
              </a:spcAft>
              <a:buFont typeface="+mj-lt"/>
              <a:buAutoNum type="arabicPeriod"/>
            </a:pPr>
            <a:r>
              <a:rPr lang="en-US" sz="1600" dirty="0"/>
              <a:t>Receipt of FDA approval for the SwitchGuard trans carotid system and CGuard Prime 80 cm; and</a:t>
            </a:r>
          </a:p>
          <a:p>
            <a:pPr marL="631825" lvl="1" indent="-342900">
              <a:buFont typeface="+mj-lt"/>
              <a:buAutoNum type="arabicPeriod"/>
            </a:pPr>
            <a:r>
              <a:rPr lang="en-US" sz="1600" dirty="0"/>
              <a:t>Completion of four quarters of commercial sales of the CGuard in the United States. </a:t>
            </a:r>
          </a:p>
          <a:p>
            <a:pPr marL="288925" lvl="1" indent="0">
              <a:buNone/>
            </a:pPr>
            <a:endParaRPr lang="en-US" sz="1600" dirty="0"/>
          </a:p>
          <a:p>
            <a:pPr marL="338137" indent="-342900">
              <a:spcAft>
                <a:spcPts val="600"/>
              </a:spcAft>
            </a:pPr>
            <a:r>
              <a:rPr lang="en-US" b="1" dirty="0"/>
              <a:t>Strong validation</a:t>
            </a:r>
            <a:r>
              <a:rPr lang="en-US" dirty="0"/>
              <a:t> from leading fundamental healthcare investors, with additional participation by select NSPR Board members.</a:t>
            </a:r>
          </a:p>
        </p:txBody>
      </p:sp>
      <p:sp>
        <p:nvSpPr>
          <p:cNvPr id="4" name="Title 3">
            <a:extLst>
              <a:ext uri="{FF2B5EF4-FFF2-40B4-BE49-F238E27FC236}">
                <a16:creationId xmlns:a16="http://schemas.microsoft.com/office/drawing/2014/main" id="{8E8D932B-968D-4C90-3F4A-95328C8AF40D}"/>
              </a:ext>
            </a:extLst>
          </p:cNvPr>
          <p:cNvSpPr>
            <a:spLocks noGrp="1"/>
          </p:cNvSpPr>
          <p:nvPr>
            <p:ph type="title"/>
          </p:nvPr>
        </p:nvSpPr>
        <p:spPr/>
        <p:txBody>
          <a:bodyPr>
            <a:normAutofit/>
          </a:bodyPr>
          <a:lstStyle/>
          <a:p>
            <a:r>
              <a:rPr lang="en-US" dirty="0"/>
              <a:t>Transformational May 2023 Financing Up To $113.6 Million</a:t>
            </a:r>
          </a:p>
        </p:txBody>
      </p:sp>
      <p:pic>
        <p:nvPicPr>
          <p:cNvPr id="6" name="Picture 5">
            <a:extLst>
              <a:ext uri="{FF2B5EF4-FFF2-40B4-BE49-F238E27FC236}">
                <a16:creationId xmlns:a16="http://schemas.microsoft.com/office/drawing/2014/main" id="{1FD8FA20-0A69-BFFA-35A1-9052588566DC}"/>
              </a:ext>
            </a:extLst>
          </p:cNvPr>
          <p:cNvPicPr>
            <a:picLocks noChangeAspect="1"/>
          </p:cNvPicPr>
          <p:nvPr/>
        </p:nvPicPr>
        <p:blipFill>
          <a:blip r:embed="rId2"/>
          <a:stretch>
            <a:fillRect/>
          </a:stretch>
        </p:blipFill>
        <p:spPr>
          <a:xfrm>
            <a:off x="4516361" y="5151812"/>
            <a:ext cx="1911697" cy="689663"/>
          </a:xfrm>
          <a:prstGeom prst="rect">
            <a:avLst/>
          </a:prstGeom>
        </p:spPr>
      </p:pic>
      <p:pic>
        <p:nvPicPr>
          <p:cNvPr id="7" name="Picture 6">
            <a:extLst>
              <a:ext uri="{FF2B5EF4-FFF2-40B4-BE49-F238E27FC236}">
                <a16:creationId xmlns:a16="http://schemas.microsoft.com/office/drawing/2014/main" id="{7CFCE592-1112-4B65-7971-E57698EEB17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Lst>
          </a:blip>
          <a:stretch>
            <a:fillRect/>
          </a:stretch>
        </p:blipFill>
        <p:spPr>
          <a:xfrm>
            <a:off x="1932287" y="5687657"/>
            <a:ext cx="2096715" cy="531168"/>
          </a:xfrm>
          <a:prstGeom prst="rect">
            <a:avLst/>
          </a:prstGeom>
        </p:spPr>
      </p:pic>
      <p:pic>
        <p:nvPicPr>
          <p:cNvPr id="8" name="Picture 7">
            <a:extLst>
              <a:ext uri="{FF2B5EF4-FFF2-40B4-BE49-F238E27FC236}">
                <a16:creationId xmlns:a16="http://schemas.microsoft.com/office/drawing/2014/main" id="{A7086E9E-E58B-81CF-A183-3F1DCC1CDE87}"/>
              </a:ext>
            </a:extLst>
          </p:cNvPr>
          <p:cNvPicPr>
            <a:picLocks noChangeAspect="1"/>
          </p:cNvPicPr>
          <p:nvPr/>
        </p:nvPicPr>
        <p:blipFill>
          <a:blip r:embed="rId5"/>
          <a:stretch>
            <a:fillRect/>
          </a:stretch>
        </p:blipFill>
        <p:spPr>
          <a:xfrm>
            <a:off x="454561" y="5132479"/>
            <a:ext cx="1891803" cy="302163"/>
          </a:xfrm>
          <a:prstGeom prst="rect">
            <a:avLst/>
          </a:prstGeom>
        </p:spPr>
      </p:pic>
      <p:pic>
        <p:nvPicPr>
          <p:cNvPr id="9" name="Picture 8">
            <a:extLst>
              <a:ext uri="{FF2B5EF4-FFF2-40B4-BE49-F238E27FC236}">
                <a16:creationId xmlns:a16="http://schemas.microsoft.com/office/drawing/2014/main" id="{478D8A74-40C5-24B6-BEBD-B1E8B3939924}"/>
              </a:ext>
            </a:extLst>
          </p:cNvPr>
          <p:cNvPicPr>
            <a:picLocks noChangeAspect="1"/>
          </p:cNvPicPr>
          <p:nvPr/>
        </p:nvPicPr>
        <p:blipFill>
          <a:blip r:embed="rId6"/>
          <a:stretch>
            <a:fillRect/>
          </a:stretch>
        </p:blipFill>
        <p:spPr>
          <a:xfrm>
            <a:off x="6634923" y="5749847"/>
            <a:ext cx="2058619" cy="564914"/>
          </a:xfrm>
          <a:prstGeom prst="rect">
            <a:avLst/>
          </a:prstGeom>
        </p:spPr>
      </p:pic>
      <p:pic>
        <p:nvPicPr>
          <p:cNvPr id="10" name="Picture 9">
            <a:extLst>
              <a:ext uri="{FF2B5EF4-FFF2-40B4-BE49-F238E27FC236}">
                <a16:creationId xmlns:a16="http://schemas.microsoft.com/office/drawing/2014/main" id="{D64D9997-E469-423C-17EF-723BA4627BAB}"/>
              </a:ext>
            </a:extLst>
          </p:cNvPr>
          <p:cNvPicPr>
            <a:picLocks noChangeAspect="1"/>
          </p:cNvPicPr>
          <p:nvPr/>
        </p:nvPicPr>
        <p:blipFill>
          <a:blip r:embed="rId7"/>
          <a:stretch>
            <a:fillRect/>
          </a:stretch>
        </p:blipFill>
        <p:spPr>
          <a:xfrm>
            <a:off x="7992584" y="5191919"/>
            <a:ext cx="2318700" cy="306667"/>
          </a:xfrm>
          <a:prstGeom prst="rect">
            <a:avLst/>
          </a:prstGeom>
        </p:spPr>
      </p:pic>
      <p:pic>
        <p:nvPicPr>
          <p:cNvPr id="11" name="Picture 10">
            <a:extLst>
              <a:ext uri="{FF2B5EF4-FFF2-40B4-BE49-F238E27FC236}">
                <a16:creationId xmlns:a16="http://schemas.microsoft.com/office/drawing/2014/main" id="{06BD8288-75BA-5E72-D984-E1374A98119D}"/>
              </a:ext>
            </a:extLst>
          </p:cNvPr>
          <p:cNvPicPr>
            <a:picLocks noChangeAspect="1"/>
          </p:cNvPicPr>
          <p:nvPr/>
        </p:nvPicPr>
        <p:blipFill>
          <a:blip r:embed="rId8"/>
          <a:stretch>
            <a:fillRect/>
          </a:stretch>
        </p:blipFill>
        <p:spPr>
          <a:xfrm>
            <a:off x="9931233" y="5721830"/>
            <a:ext cx="1438206" cy="496995"/>
          </a:xfrm>
          <a:prstGeom prst="rect">
            <a:avLst/>
          </a:prstGeom>
        </p:spPr>
      </p:pic>
    </p:spTree>
    <p:extLst>
      <p:ext uri="{BB962C8B-B14F-4D97-AF65-F5344CB8AC3E}">
        <p14:creationId xmlns:p14="http://schemas.microsoft.com/office/powerpoint/2010/main" val="8535677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7FC01174-F3C4-4EDA-9959-6896F93C4F71}"/>
              </a:ext>
            </a:extLst>
          </p:cNvPr>
          <p:cNvGraphicFramePr>
            <a:graphicFrameLocks noGrp="1"/>
          </p:cNvGraphicFramePr>
          <p:nvPr>
            <p:extLst>
              <p:ext uri="{D42A27DB-BD31-4B8C-83A1-F6EECF244321}">
                <p14:modId xmlns:p14="http://schemas.microsoft.com/office/powerpoint/2010/main" val="977769052"/>
              </p:ext>
            </p:extLst>
          </p:nvPr>
        </p:nvGraphicFramePr>
        <p:xfrm>
          <a:off x="521110" y="1321664"/>
          <a:ext cx="9882523" cy="4384544"/>
        </p:xfrm>
        <a:graphic>
          <a:graphicData uri="http://schemas.openxmlformats.org/drawingml/2006/table">
            <a:tbl>
              <a:tblPr firstRow="1" bandRow="1">
                <a:tableStyleId>{BC89EF96-8CEA-46FF-86C4-4CE0E7609802}</a:tableStyleId>
              </a:tblPr>
              <a:tblGrid>
                <a:gridCol w="8053977">
                  <a:extLst>
                    <a:ext uri="{9D8B030D-6E8A-4147-A177-3AD203B41FA5}">
                      <a16:colId xmlns:a16="http://schemas.microsoft.com/office/drawing/2014/main" val="3199048326"/>
                    </a:ext>
                  </a:extLst>
                </a:gridCol>
                <a:gridCol w="1828546">
                  <a:extLst>
                    <a:ext uri="{9D8B030D-6E8A-4147-A177-3AD203B41FA5}">
                      <a16:colId xmlns:a16="http://schemas.microsoft.com/office/drawing/2014/main" val="2155163880"/>
                    </a:ext>
                  </a:extLst>
                </a:gridCol>
              </a:tblGrid>
              <a:tr h="548068">
                <a:tc>
                  <a:txBody>
                    <a:bodyPr/>
                    <a:lstStyle/>
                    <a:p>
                      <a:r>
                        <a:rPr lang="en-US" sz="2000" dirty="0">
                          <a:solidFill>
                            <a:schemeClr val="accent1"/>
                          </a:solidFill>
                        </a:rPr>
                        <a:t>NASDAQ Capital Markets</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2000" dirty="0">
                          <a:solidFill>
                            <a:schemeClr val="accent2"/>
                          </a:solidFill>
                        </a:rPr>
                        <a:t>NSPR</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8631860"/>
                  </a:ext>
                </a:extLst>
              </a:tr>
              <a:tr h="548068">
                <a:tc>
                  <a:txBody>
                    <a:bodyPr/>
                    <a:lstStyle/>
                    <a:p>
                      <a:r>
                        <a:rPr lang="en-US" sz="1600" b="0" dirty="0">
                          <a:solidFill>
                            <a:schemeClr val="tx1">
                              <a:lumMod val="75000"/>
                            </a:schemeClr>
                          </a:solidFill>
                        </a:rPr>
                        <a:t>Stock Price</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600" b="1" dirty="0">
                          <a:solidFill>
                            <a:schemeClr val="tx1">
                              <a:lumMod val="75000"/>
                            </a:schemeClr>
                          </a:solidFill>
                        </a:rPr>
                        <a:t>$2.31</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45877105"/>
                  </a:ext>
                </a:extLst>
              </a:tr>
              <a:tr h="548068">
                <a:tc>
                  <a:txBody>
                    <a:bodyPr/>
                    <a:lstStyle/>
                    <a:p>
                      <a:r>
                        <a:rPr lang="en-US" sz="1600" b="0" dirty="0">
                          <a:solidFill>
                            <a:schemeClr val="tx1">
                              <a:lumMod val="75000"/>
                            </a:schemeClr>
                          </a:solidFill>
                        </a:rPr>
                        <a:t>Average 3 Month Volume</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a:r>
                        <a:rPr lang="en-US" sz="1600" b="1" dirty="0">
                          <a:solidFill>
                            <a:schemeClr val="tx1">
                              <a:lumMod val="75000"/>
                            </a:schemeClr>
                          </a:solidFill>
                        </a:rPr>
                        <a:t>29.0K</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100931390"/>
                  </a:ext>
                </a:extLst>
              </a:tr>
              <a:tr h="548068">
                <a:tc>
                  <a:txBody>
                    <a:bodyPr/>
                    <a:lstStyle/>
                    <a:p>
                      <a:r>
                        <a:rPr lang="en-US" sz="1600" b="0" dirty="0">
                          <a:solidFill>
                            <a:schemeClr val="tx1">
                              <a:lumMod val="75000"/>
                            </a:schemeClr>
                          </a:solidFill>
                        </a:rPr>
                        <a:t>Shares Outstanding</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600" b="1" dirty="0">
                          <a:solidFill>
                            <a:schemeClr val="tx1">
                              <a:lumMod val="75000"/>
                            </a:schemeClr>
                          </a:solidFill>
                        </a:rPr>
                        <a:t>23.4M</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85205471"/>
                  </a:ext>
                </a:extLst>
              </a:tr>
              <a:tr h="548068">
                <a:tc>
                  <a:txBody>
                    <a:bodyPr/>
                    <a:lstStyle/>
                    <a:p>
                      <a:r>
                        <a:rPr lang="en-US" sz="1600" b="0" dirty="0">
                          <a:solidFill>
                            <a:schemeClr val="tx1">
                              <a:lumMod val="75000"/>
                            </a:schemeClr>
                          </a:solidFill>
                        </a:rPr>
                        <a:t>Shares Outstanding with Prefunded Warrants</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a:r>
                        <a:rPr lang="en-US" sz="1600" b="1" dirty="0">
                          <a:solidFill>
                            <a:schemeClr val="tx1">
                              <a:lumMod val="75000"/>
                            </a:schemeClr>
                          </a:solidFill>
                        </a:rPr>
                        <a:t>38.7M</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642967453"/>
                  </a:ext>
                </a:extLst>
              </a:tr>
              <a:tr h="548068">
                <a:tc>
                  <a:txBody>
                    <a:bodyPr/>
                    <a:lstStyle/>
                    <a:p>
                      <a:r>
                        <a:rPr lang="en-US" sz="1600" b="0" dirty="0">
                          <a:solidFill>
                            <a:schemeClr val="tx1">
                              <a:lumMod val="75000"/>
                            </a:schemeClr>
                          </a:solidFill>
                        </a:rPr>
                        <a:t>Market Capitalization with Prefunded Warrants</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600" b="1" dirty="0">
                          <a:solidFill>
                            <a:schemeClr val="tx1">
                              <a:lumMod val="75000"/>
                            </a:schemeClr>
                          </a:solidFill>
                        </a:rPr>
                        <a:t>$89.3M</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75376978"/>
                  </a:ext>
                </a:extLst>
              </a:tr>
              <a:tr h="548068">
                <a:tc>
                  <a:txBody>
                    <a:bodyPr/>
                    <a:lstStyle/>
                    <a:p>
                      <a:r>
                        <a:rPr lang="en-US" sz="1600" b="0" dirty="0">
                          <a:solidFill>
                            <a:schemeClr val="tx1">
                              <a:lumMod val="75000"/>
                            </a:schemeClr>
                          </a:solidFill>
                        </a:rPr>
                        <a:t>Cash Balance -  Dec. 31, 2023</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a:r>
                        <a:rPr lang="en-US" sz="1600" b="1" dirty="0">
                          <a:solidFill>
                            <a:schemeClr val="tx1">
                              <a:lumMod val="75000"/>
                            </a:schemeClr>
                          </a:solidFill>
                        </a:rPr>
                        <a:t>$39.0M</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965402884"/>
                  </a:ext>
                </a:extLst>
              </a:tr>
              <a:tr h="548068">
                <a:tc>
                  <a:txBody>
                    <a:bodyPr/>
                    <a:lstStyle/>
                    <a:p>
                      <a:r>
                        <a:rPr lang="en-US" sz="1600" b="0" dirty="0">
                          <a:solidFill>
                            <a:schemeClr val="tx1">
                              <a:lumMod val="75000"/>
                            </a:schemeClr>
                          </a:solidFill>
                        </a:rPr>
                        <a:t>Debt</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600" b="1" dirty="0">
                          <a:solidFill>
                            <a:schemeClr val="tx1">
                              <a:lumMod val="75000"/>
                            </a:schemeClr>
                          </a:solidFill>
                        </a:rPr>
                        <a:t>$0M</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49477964"/>
                  </a:ext>
                </a:extLst>
              </a:tr>
            </a:tbl>
          </a:graphicData>
        </a:graphic>
      </p:graphicFrame>
      <p:sp>
        <p:nvSpPr>
          <p:cNvPr id="5" name="Text Placeholder 4">
            <a:extLst>
              <a:ext uri="{FF2B5EF4-FFF2-40B4-BE49-F238E27FC236}">
                <a16:creationId xmlns:a16="http://schemas.microsoft.com/office/drawing/2014/main" id="{B5C65DF2-87EC-4C4E-81C5-D89E1CB4EC64}"/>
              </a:ext>
            </a:extLst>
          </p:cNvPr>
          <p:cNvSpPr>
            <a:spLocks noGrp="1"/>
          </p:cNvSpPr>
          <p:nvPr>
            <p:ph type="body" sz="quarter" idx="13"/>
          </p:nvPr>
        </p:nvSpPr>
        <p:spPr/>
        <p:txBody>
          <a:bodyPr>
            <a:normAutofit lnSpcReduction="10000"/>
          </a:bodyPr>
          <a:lstStyle/>
          <a:p>
            <a:r>
              <a:rPr lang="en-US" dirty="0"/>
              <a:t>March 19, 2024</a:t>
            </a:r>
          </a:p>
        </p:txBody>
      </p:sp>
      <p:sp>
        <p:nvSpPr>
          <p:cNvPr id="2" name="Title 1">
            <a:extLst>
              <a:ext uri="{FF2B5EF4-FFF2-40B4-BE49-F238E27FC236}">
                <a16:creationId xmlns:a16="http://schemas.microsoft.com/office/drawing/2014/main" id="{40DA6F31-2DAE-9B44-9FC7-FE8CDA738D5E}"/>
              </a:ext>
            </a:extLst>
          </p:cNvPr>
          <p:cNvSpPr>
            <a:spLocks noGrp="1"/>
          </p:cNvSpPr>
          <p:nvPr>
            <p:ph type="title"/>
          </p:nvPr>
        </p:nvSpPr>
        <p:spPr/>
        <p:txBody>
          <a:bodyPr/>
          <a:lstStyle/>
          <a:p>
            <a:r>
              <a:rPr lang="en-US" dirty="0"/>
              <a:t>Summary Financials</a:t>
            </a:r>
          </a:p>
        </p:txBody>
      </p:sp>
    </p:spTree>
    <p:extLst>
      <p:ext uri="{BB962C8B-B14F-4D97-AF65-F5344CB8AC3E}">
        <p14:creationId xmlns:p14="http://schemas.microsoft.com/office/powerpoint/2010/main" val="42759000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walking on a beach&#10;&#10;Description automatically generated with medium confidence">
            <a:extLst>
              <a:ext uri="{FF2B5EF4-FFF2-40B4-BE49-F238E27FC236}">
                <a16:creationId xmlns:a16="http://schemas.microsoft.com/office/drawing/2014/main" id="{6C0270F3-9D35-1B43-B5FB-5E879DD668D5}"/>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1" y="0"/>
            <a:ext cx="12210089" cy="6858000"/>
          </a:xfrm>
          <a:prstGeom prst="rect">
            <a:avLst/>
          </a:prstGeom>
        </p:spPr>
      </p:pic>
      <p:sp>
        <p:nvSpPr>
          <p:cNvPr id="5" name="Freeform 10">
            <a:extLst>
              <a:ext uri="{FF2B5EF4-FFF2-40B4-BE49-F238E27FC236}">
                <a16:creationId xmlns:a16="http://schemas.microsoft.com/office/drawing/2014/main" id="{4FEBB428-07BB-8D4B-A9FA-5375FFD7FDC4}"/>
              </a:ext>
            </a:extLst>
          </p:cNvPr>
          <p:cNvSpPr/>
          <p:nvPr/>
        </p:nvSpPr>
        <p:spPr>
          <a:xfrm>
            <a:off x="5794744" y="1084521"/>
            <a:ext cx="6415344" cy="5773479"/>
          </a:xfrm>
          <a:custGeom>
            <a:avLst/>
            <a:gdLst>
              <a:gd name="connsiteX0" fmla="*/ 1474447 w 1474447"/>
              <a:gd name="connsiteY0" fmla="*/ 0 h 1326908"/>
              <a:gd name="connsiteX1" fmla="*/ 1474447 w 1474447"/>
              <a:gd name="connsiteY1" fmla="*/ 1326908 h 1326908"/>
              <a:gd name="connsiteX2" fmla="*/ 0 w 1474447"/>
              <a:gd name="connsiteY2" fmla="*/ 1326908 h 1326908"/>
              <a:gd name="connsiteX3" fmla="*/ 100997 w 1474447"/>
              <a:gd name="connsiteY3" fmla="*/ 1293265 h 1326908"/>
              <a:gd name="connsiteX4" fmla="*/ 464840 w 1474447"/>
              <a:gd name="connsiteY4" fmla="*/ 1073330 h 1326908"/>
              <a:gd name="connsiteX5" fmla="*/ 1417244 w 1474447"/>
              <a:gd name="connsiteY5" fmla="*/ 9077 h 1326908"/>
              <a:gd name="connsiteX6" fmla="*/ 1466499 w 1474447"/>
              <a:gd name="connsiteY6" fmla="*/ 201 h 1326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4447" h="1326908">
                <a:moveTo>
                  <a:pt x="1474447" y="0"/>
                </a:moveTo>
                <a:lnTo>
                  <a:pt x="1474447" y="1326908"/>
                </a:lnTo>
                <a:lnTo>
                  <a:pt x="0" y="1326908"/>
                </a:lnTo>
                <a:lnTo>
                  <a:pt x="100997" y="1293265"/>
                </a:lnTo>
                <a:cubicBezTo>
                  <a:pt x="221787" y="1245995"/>
                  <a:pt x="344596" y="1175758"/>
                  <a:pt x="464840" y="1073330"/>
                </a:cubicBezTo>
                <a:cubicBezTo>
                  <a:pt x="1107649" y="523944"/>
                  <a:pt x="901020" y="147912"/>
                  <a:pt x="1417244" y="9077"/>
                </a:cubicBezTo>
                <a:cubicBezTo>
                  <a:pt x="1433401" y="4811"/>
                  <a:pt x="1449851" y="1872"/>
                  <a:pt x="1466499" y="201"/>
                </a:cubicBezTo>
                <a:close/>
              </a:path>
            </a:pathLst>
          </a:custGeom>
          <a:solidFill>
            <a:schemeClr val="accent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ID">
              <a:solidFill>
                <a:schemeClr val="tx1"/>
              </a:solidFill>
            </a:endParaRPr>
          </a:p>
        </p:txBody>
      </p:sp>
      <p:pic>
        <p:nvPicPr>
          <p:cNvPr id="7" name="Picture 6">
            <a:extLst>
              <a:ext uri="{FF2B5EF4-FFF2-40B4-BE49-F238E27FC236}">
                <a16:creationId xmlns:a16="http://schemas.microsoft.com/office/drawing/2014/main" id="{3A1BA8F6-10CF-934B-96F6-A8F1195829E6}"/>
              </a:ext>
            </a:extLst>
          </p:cNvPr>
          <p:cNvPicPr>
            <a:picLocks noChangeAspect="1"/>
          </p:cNvPicPr>
          <p:nvPr/>
        </p:nvPicPr>
        <p:blipFill>
          <a:blip r:embed="rId5"/>
          <a:stretch>
            <a:fillRect/>
          </a:stretch>
        </p:blipFill>
        <p:spPr>
          <a:xfrm>
            <a:off x="418396" y="395937"/>
            <a:ext cx="2282274" cy="311435"/>
          </a:xfrm>
          <a:prstGeom prst="rect">
            <a:avLst/>
          </a:prstGeom>
        </p:spPr>
      </p:pic>
      <p:sp>
        <p:nvSpPr>
          <p:cNvPr id="10" name="Title 1">
            <a:extLst>
              <a:ext uri="{FF2B5EF4-FFF2-40B4-BE49-F238E27FC236}">
                <a16:creationId xmlns:a16="http://schemas.microsoft.com/office/drawing/2014/main" id="{A5E832B3-B1D8-2E49-B906-1A04522B9550}"/>
              </a:ext>
            </a:extLst>
          </p:cNvPr>
          <p:cNvSpPr txBox="1">
            <a:spLocks/>
          </p:cNvSpPr>
          <p:nvPr/>
        </p:nvSpPr>
        <p:spPr>
          <a:xfrm>
            <a:off x="8520589" y="5870187"/>
            <a:ext cx="3689499" cy="7700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700" kern="1200" spc="0">
                <a:solidFill>
                  <a:schemeClr val="accent1">
                    <a:lumMod val="20000"/>
                    <a:lumOff val="80000"/>
                  </a:schemeClr>
                </a:solidFill>
                <a:latin typeface="Lato" panose="020F0502020204030203" pitchFamily="34" charset="0"/>
                <a:ea typeface="Lato" panose="020F0502020204030203" pitchFamily="34" charset="0"/>
                <a:cs typeface="Lato" panose="020F0502020204030203" pitchFamily="34" charset="0"/>
              </a:defRPr>
            </a:lvl1pPr>
          </a:lstStyle>
          <a:p>
            <a:pPr algn="ctr"/>
            <a:r>
              <a:rPr lang="en-US" sz="2800" b="1" dirty="0">
                <a:solidFill>
                  <a:schemeClr val="bg1"/>
                </a:solidFill>
              </a:rPr>
              <a:t>Nasdaq: NSPR </a:t>
            </a:r>
          </a:p>
        </p:txBody>
      </p:sp>
      <p:sp>
        <p:nvSpPr>
          <p:cNvPr id="11" name="Graphic 4">
            <a:extLst>
              <a:ext uri="{FF2B5EF4-FFF2-40B4-BE49-F238E27FC236}">
                <a16:creationId xmlns:a16="http://schemas.microsoft.com/office/drawing/2014/main" id="{81D6ADE0-DF82-5440-84CC-55866D172778}"/>
              </a:ext>
            </a:extLst>
          </p:cNvPr>
          <p:cNvSpPr/>
          <p:nvPr/>
        </p:nvSpPr>
        <p:spPr>
          <a:xfrm flipH="1" flipV="1">
            <a:off x="9775593" y="-1"/>
            <a:ext cx="2428691" cy="1968575"/>
          </a:xfrm>
          <a:custGeom>
            <a:avLst/>
            <a:gdLst>
              <a:gd name="connsiteX0" fmla="*/ 14376 w 2428691"/>
              <a:gd name="connsiteY0" fmla="*/ 219 h 2704235"/>
              <a:gd name="connsiteX1" fmla="*/ 20773 w 2428691"/>
              <a:gd name="connsiteY1" fmla="*/ 5939 h 2704235"/>
              <a:gd name="connsiteX2" fmla="*/ 720866 w 2428691"/>
              <a:gd name="connsiteY2" fmla="*/ 280966 h 2704235"/>
              <a:gd name="connsiteX3" fmla="*/ 780579 w 2428691"/>
              <a:gd name="connsiteY3" fmla="*/ 250314 h 2704235"/>
              <a:gd name="connsiteX4" fmla="*/ 1085887 w 2428691"/>
              <a:gd name="connsiteY4" fmla="*/ 36864 h 2704235"/>
              <a:gd name="connsiteX5" fmla="*/ 1370085 w 2428691"/>
              <a:gd name="connsiteY5" fmla="*/ 80158 h 2704235"/>
              <a:gd name="connsiteX6" fmla="*/ 1507981 w 2428691"/>
              <a:gd name="connsiteY6" fmla="*/ 338118 h 2704235"/>
              <a:gd name="connsiteX7" fmla="*/ 1468403 w 2428691"/>
              <a:gd name="connsiteY7" fmla="*/ 719640 h 2704235"/>
              <a:gd name="connsiteX8" fmla="*/ 1396654 w 2428691"/>
              <a:gd name="connsiteY8" fmla="*/ 1246766 h 2704235"/>
              <a:gd name="connsiteX9" fmla="*/ 1436558 w 2428691"/>
              <a:gd name="connsiteY9" fmla="*/ 1793841 h 2704235"/>
              <a:gd name="connsiteX10" fmla="*/ 1620350 w 2428691"/>
              <a:gd name="connsiteY10" fmla="*/ 2288182 h 2704235"/>
              <a:gd name="connsiteX11" fmla="*/ 1990653 w 2428691"/>
              <a:gd name="connsiteY11" fmla="*/ 2615605 h 2704235"/>
              <a:gd name="connsiteX12" fmla="*/ 2425872 w 2428691"/>
              <a:gd name="connsiteY12" fmla="*/ 2676073 h 2704235"/>
              <a:gd name="connsiteX13" fmla="*/ 2428691 w 2428691"/>
              <a:gd name="connsiteY13" fmla="*/ 2675645 h 2704235"/>
              <a:gd name="connsiteX14" fmla="*/ 2428691 w 2428691"/>
              <a:gd name="connsiteY14" fmla="*/ 2698737 h 2704235"/>
              <a:gd name="connsiteX15" fmla="*/ 2343995 w 2428691"/>
              <a:gd name="connsiteY15" fmla="*/ 2704054 h 2704235"/>
              <a:gd name="connsiteX16" fmla="*/ 1930400 w 2428691"/>
              <a:gd name="connsiteY16" fmla="*/ 2612133 h 2704235"/>
              <a:gd name="connsiteX17" fmla="*/ 1575150 w 2428691"/>
              <a:gd name="connsiteY17" fmla="*/ 2256570 h 2704235"/>
              <a:gd name="connsiteX18" fmla="*/ 1404029 w 2428691"/>
              <a:gd name="connsiteY18" fmla="*/ 1740539 h 2704235"/>
              <a:gd name="connsiteX19" fmla="*/ 1376876 w 2428691"/>
              <a:gd name="connsiteY19" fmla="*/ 1183005 h 2704235"/>
              <a:gd name="connsiteX20" fmla="*/ 1403817 w 2428691"/>
              <a:gd name="connsiteY20" fmla="*/ 926681 h 2704235"/>
              <a:gd name="connsiteX21" fmla="*/ 1468120 w 2428691"/>
              <a:gd name="connsiteY21" fmla="*/ 615204 h 2704235"/>
              <a:gd name="connsiteX22" fmla="*/ 1458849 w 2428691"/>
              <a:gd name="connsiteY22" fmla="*/ 243135 h 2704235"/>
              <a:gd name="connsiteX23" fmla="*/ 1247079 w 2428691"/>
              <a:gd name="connsiteY23" fmla="*/ 41649 h 2704235"/>
              <a:gd name="connsiteX24" fmla="*/ 916812 w 2428691"/>
              <a:gd name="connsiteY24" fmla="*/ 178359 h 2704235"/>
              <a:gd name="connsiteX25" fmla="*/ 762336 w 2428691"/>
              <a:gd name="connsiteY25" fmla="*/ 286492 h 2704235"/>
              <a:gd name="connsiteX26" fmla="*/ 582562 w 2428691"/>
              <a:gd name="connsiteY26" fmla="*/ 342368 h 2704235"/>
              <a:gd name="connsiteX27" fmla="*/ 232189 w 2428691"/>
              <a:gd name="connsiteY27" fmla="*/ 274024 h 2704235"/>
              <a:gd name="connsiteX28" fmla="*/ 1087 w 2428691"/>
              <a:gd name="connsiteY28" fmla="*/ 17501 h 2704235"/>
              <a:gd name="connsiteX29" fmla="*/ 14376 w 2428691"/>
              <a:gd name="connsiteY29" fmla="*/ 219 h 2704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428691" h="2704235">
                <a:moveTo>
                  <a:pt x="14376" y="219"/>
                </a:moveTo>
                <a:cubicBezTo>
                  <a:pt x="16959" y="804"/>
                  <a:pt x="19296" y="2588"/>
                  <a:pt x="20773" y="5939"/>
                </a:cubicBezTo>
                <a:cubicBezTo>
                  <a:pt x="138158" y="275208"/>
                  <a:pt x="451599" y="398352"/>
                  <a:pt x="720866" y="280966"/>
                </a:cubicBezTo>
                <a:cubicBezTo>
                  <a:pt x="741395" y="272015"/>
                  <a:pt x="761334" y="261756"/>
                  <a:pt x="780579" y="250314"/>
                </a:cubicBezTo>
                <a:cubicBezTo>
                  <a:pt x="887373" y="186861"/>
                  <a:pt x="969994" y="85595"/>
                  <a:pt x="1085887" y="36864"/>
                </a:cubicBezTo>
                <a:cubicBezTo>
                  <a:pt x="1184028" y="-4370"/>
                  <a:pt x="1288786" y="11897"/>
                  <a:pt x="1370085" y="80158"/>
                </a:cubicBezTo>
                <a:cubicBezTo>
                  <a:pt x="1445947" y="143828"/>
                  <a:pt x="1494655" y="240582"/>
                  <a:pt x="1507981" y="338118"/>
                </a:cubicBezTo>
                <a:cubicBezTo>
                  <a:pt x="1525504" y="466673"/>
                  <a:pt x="1497159" y="594803"/>
                  <a:pt x="1468403" y="719640"/>
                </a:cubicBezTo>
                <a:cubicBezTo>
                  <a:pt x="1428458" y="893560"/>
                  <a:pt x="1402675" y="1068130"/>
                  <a:pt x="1396654" y="1246766"/>
                </a:cubicBezTo>
                <a:cubicBezTo>
                  <a:pt x="1390437" y="1429610"/>
                  <a:pt x="1401550" y="1614147"/>
                  <a:pt x="1436558" y="1793841"/>
                </a:cubicBezTo>
                <a:cubicBezTo>
                  <a:pt x="1470234" y="1966802"/>
                  <a:pt x="1526323" y="2138198"/>
                  <a:pt x="1620350" y="2288182"/>
                </a:cubicBezTo>
                <a:cubicBezTo>
                  <a:pt x="1709713" y="2430810"/>
                  <a:pt x="1835085" y="2548714"/>
                  <a:pt x="1990653" y="2615605"/>
                </a:cubicBezTo>
                <a:cubicBezTo>
                  <a:pt x="2127982" y="2674644"/>
                  <a:pt x="2278417" y="2691840"/>
                  <a:pt x="2425872" y="2676073"/>
                </a:cubicBezTo>
                <a:lnTo>
                  <a:pt x="2428691" y="2675645"/>
                </a:lnTo>
                <a:lnTo>
                  <a:pt x="2428691" y="2698737"/>
                </a:lnTo>
                <a:lnTo>
                  <a:pt x="2343995" y="2704054"/>
                </a:lnTo>
                <a:cubicBezTo>
                  <a:pt x="2201190" y="2706813"/>
                  <a:pt x="2058386" y="2678196"/>
                  <a:pt x="1930400" y="2612133"/>
                </a:cubicBezTo>
                <a:cubicBezTo>
                  <a:pt x="1778056" y="2533457"/>
                  <a:pt x="1658870" y="2404776"/>
                  <a:pt x="1575150" y="2256570"/>
                </a:cubicBezTo>
                <a:cubicBezTo>
                  <a:pt x="1485597" y="2097873"/>
                  <a:pt x="1433580" y="1919615"/>
                  <a:pt x="1404029" y="1740539"/>
                </a:cubicBezTo>
                <a:cubicBezTo>
                  <a:pt x="1373657" y="1556625"/>
                  <a:pt x="1366294" y="1368959"/>
                  <a:pt x="1376876" y="1183005"/>
                </a:cubicBezTo>
                <a:cubicBezTo>
                  <a:pt x="1381767" y="1097177"/>
                  <a:pt x="1390728" y="1011725"/>
                  <a:pt x="1403817" y="926681"/>
                </a:cubicBezTo>
                <a:cubicBezTo>
                  <a:pt x="1420082" y="821735"/>
                  <a:pt x="1447165" y="719232"/>
                  <a:pt x="1468120" y="615204"/>
                </a:cubicBezTo>
                <a:cubicBezTo>
                  <a:pt x="1492618" y="493352"/>
                  <a:pt x="1507306" y="361178"/>
                  <a:pt x="1458849" y="243135"/>
                </a:cubicBezTo>
                <a:cubicBezTo>
                  <a:pt x="1421220" y="151399"/>
                  <a:pt x="1347067" y="64820"/>
                  <a:pt x="1247079" y="41649"/>
                </a:cubicBezTo>
                <a:cubicBezTo>
                  <a:pt x="1118613" y="11880"/>
                  <a:pt x="1009429" y="103106"/>
                  <a:pt x="916812" y="178359"/>
                </a:cubicBezTo>
                <a:cubicBezTo>
                  <a:pt x="867983" y="218054"/>
                  <a:pt x="818603" y="257804"/>
                  <a:pt x="762336" y="286492"/>
                </a:cubicBezTo>
                <a:cubicBezTo>
                  <a:pt x="706003" y="315107"/>
                  <a:pt x="645218" y="333992"/>
                  <a:pt x="582562" y="342368"/>
                </a:cubicBezTo>
                <a:cubicBezTo>
                  <a:pt x="461436" y="359034"/>
                  <a:pt x="338197" y="335005"/>
                  <a:pt x="232189" y="274024"/>
                </a:cubicBezTo>
                <a:cubicBezTo>
                  <a:pt x="130242" y="214794"/>
                  <a:pt x="49390" y="125093"/>
                  <a:pt x="1087" y="17501"/>
                </a:cubicBezTo>
                <a:cubicBezTo>
                  <a:pt x="-3326" y="7515"/>
                  <a:pt x="6630" y="-1534"/>
                  <a:pt x="14376" y="219"/>
                </a:cubicBezTo>
                <a:close/>
              </a:path>
            </a:pathLst>
          </a:custGeom>
          <a:solidFill>
            <a:schemeClr val="accent2"/>
          </a:solidFill>
          <a:ln w="1778" cap="flat">
            <a:noFill/>
            <a:prstDash val="solid"/>
            <a:miter/>
          </a:ln>
        </p:spPr>
        <p:txBody>
          <a:bodyPr rtlCol="0" anchor="ctr"/>
          <a:lstStyle/>
          <a:p>
            <a:endParaRPr lang="en-ID">
              <a:solidFill>
                <a:schemeClr val="tx1"/>
              </a:solidFill>
            </a:endParaRPr>
          </a:p>
        </p:txBody>
      </p:sp>
    </p:spTree>
    <p:extLst>
      <p:ext uri="{BB962C8B-B14F-4D97-AF65-F5344CB8AC3E}">
        <p14:creationId xmlns:p14="http://schemas.microsoft.com/office/powerpoint/2010/main" val="41497111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7D2DB06C-200E-FAB5-7B4A-0F777F25F982}"/>
              </a:ext>
            </a:extLst>
          </p:cNvPr>
          <p:cNvSpPr/>
          <p:nvPr/>
        </p:nvSpPr>
        <p:spPr>
          <a:xfrm>
            <a:off x="760779" y="3101647"/>
            <a:ext cx="542879" cy="95097"/>
          </a:xfrm>
          <a:prstGeom prst="ellipse">
            <a:avLst/>
          </a:prstGeom>
          <a:solidFill>
            <a:srgbClr val="87C45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 name="Content Placeholder 2">
            <a:extLst>
              <a:ext uri="{FF2B5EF4-FFF2-40B4-BE49-F238E27FC236}">
                <a16:creationId xmlns:a16="http://schemas.microsoft.com/office/drawing/2014/main" id="{E1406109-378C-5FDE-F246-A92678DA7DD4}"/>
              </a:ext>
            </a:extLst>
          </p:cNvPr>
          <p:cNvSpPr>
            <a:spLocks noGrp="1"/>
          </p:cNvSpPr>
          <p:nvPr>
            <p:ph idx="1"/>
          </p:nvPr>
        </p:nvSpPr>
        <p:spPr>
          <a:xfrm>
            <a:off x="399764" y="1056444"/>
            <a:ext cx="11303000" cy="1620920"/>
          </a:xfrm>
        </p:spPr>
        <p:txBody>
          <a:bodyPr>
            <a:normAutofit/>
          </a:bodyPr>
          <a:lstStyle/>
          <a:p>
            <a:pPr marL="0" indent="0">
              <a:lnSpc>
                <a:spcPct val="150000"/>
              </a:lnSpc>
              <a:buNone/>
            </a:pPr>
            <a:r>
              <a:rPr lang="en-US" sz="2000" dirty="0"/>
              <a:t>In summary, this final decision memorandum, which affects NCD 20.7 sections B4 and D, revises Medicare coverage for Percutaneous Transluminal Angioplasty (PTA) of the carotid arteries concurrent with stenting by:</a:t>
            </a:r>
          </a:p>
          <a:p>
            <a:pPr marL="0" indent="0">
              <a:buNone/>
            </a:pPr>
            <a:endParaRPr lang="en-US" sz="2000" dirty="0"/>
          </a:p>
          <a:p>
            <a:pPr marL="0" indent="0">
              <a:buNone/>
            </a:pPr>
            <a:endParaRPr lang="en-US" dirty="0"/>
          </a:p>
        </p:txBody>
      </p:sp>
      <p:sp>
        <p:nvSpPr>
          <p:cNvPr id="4" name="Title 3">
            <a:extLst>
              <a:ext uri="{FF2B5EF4-FFF2-40B4-BE49-F238E27FC236}">
                <a16:creationId xmlns:a16="http://schemas.microsoft.com/office/drawing/2014/main" id="{542284C0-A06E-02C0-53EE-5C9F4F2EAFDD}"/>
              </a:ext>
            </a:extLst>
          </p:cNvPr>
          <p:cNvSpPr>
            <a:spLocks noGrp="1"/>
          </p:cNvSpPr>
          <p:nvPr>
            <p:ph type="title"/>
          </p:nvPr>
        </p:nvSpPr>
        <p:spPr/>
        <p:txBody>
          <a:bodyPr/>
          <a:lstStyle/>
          <a:p>
            <a:r>
              <a:rPr lang="en-US" dirty="0"/>
              <a:t>CMS Final National Coverage Determination, October 11, 2023		</a:t>
            </a:r>
          </a:p>
        </p:txBody>
      </p:sp>
      <p:sp>
        <p:nvSpPr>
          <p:cNvPr id="5" name="Slide Number Placeholder 4">
            <a:extLst>
              <a:ext uri="{FF2B5EF4-FFF2-40B4-BE49-F238E27FC236}">
                <a16:creationId xmlns:a16="http://schemas.microsoft.com/office/drawing/2014/main" id="{96A92865-6349-DEDE-AA99-9DD70700AEFC}"/>
              </a:ext>
            </a:extLst>
          </p:cNvPr>
          <p:cNvSpPr>
            <a:spLocks noGrp="1"/>
          </p:cNvSpPr>
          <p:nvPr>
            <p:ph type="sldNum" sz="quarter" idx="15"/>
          </p:nvPr>
        </p:nvSpPr>
        <p:spPr>
          <a:xfrm>
            <a:off x="11715750" y="6572885"/>
            <a:ext cx="430530"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DA691E5A-67AB-8546-8EAA-FB814BF68A50}" type="slidenum">
              <a:rPr lang="en-US" smtClean="0"/>
              <a:pPr algn="l"/>
              <a:t>4</a:t>
            </a:fld>
            <a:endParaRPr lang="en-US" dirty="0"/>
          </a:p>
        </p:txBody>
      </p:sp>
      <p:sp>
        <p:nvSpPr>
          <p:cNvPr id="6" name="TextBox 5">
            <a:extLst>
              <a:ext uri="{FF2B5EF4-FFF2-40B4-BE49-F238E27FC236}">
                <a16:creationId xmlns:a16="http://schemas.microsoft.com/office/drawing/2014/main" id="{9AE2EBDB-13E7-A60F-E111-8EAC65A9495C}"/>
              </a:ext>
            </a:extLst>
          </p:cNvPr>
          <p:cNvSpPr txBox="1"/>
          <p:nvPr/>
        </p:nvSpPr>
        <p:spPr>
          <a:xfrm>
            <a:off x="1448408" y="2665885"/>
            <a:ext cx="9853576" cy="3093154"/>
          </a:xfrm>
          <a:prstGeom prst="rect">
            <a:avLst/>
          </a:prstGeom>
          <a:noFill/>
        </p:spPr>
        <p:txBody>
          <a:bodyPr wrap="square">
            <a:spAutoFit/>
          </a:bodyPr>
          <a:lstStyle/>
          <a:p>
            <a:pPr marL="0" indent="0">
              <a:spcAft>
                <a:spcPts val="3000"/>
              </a:spcAft>
              <a:buNone/>
            </a:pPr>
            <a:r>
              <a:rPr lang="en-US" sz="2000" b="1" dirty="0"/>
              <a:t>Expanding coverage </a:t>
            </a:r>
            <a:r>
              <a:rPr lang="en-US" sz="2000" dirty="0"/>
              <a:t>to individuals previously only eligible for coverage in clinical trials;</a:t>
            </a:r>
          </a:p>
          <a:p>
            <a:pPr marL="0" indent="0">
              <a:spcAft>
                <a:spcPts val="3000"/>
              </a:spcAft>
              <a:buNone/>
            </a:pPr>
            <a:r>
              <a:rPr lang="en-US" sz="2000" dirty="0"/>
              <a:t>Expanding coverage to </a:t>
            </a:r>
            <a:r>
              <a:rPr lang="en-US" sz="2000" b="1" dirty="0"/>
              <a:t>standard surgical risk </a:t>
            </a:r>
            <a:r>
              <a:rPr lang="en-US" sz="2000" dirty="0"/>
              <a:t>individuals by removing the limitation of coverage to only high surgical risk individuals;</a:t>
            </a:r>
          </a:p>
          <a:p>
            <a:pPr marL="0" indent="0">
              <a:spcAft>
                <a:spcPts val="3000"/>
              </a:spcAft>
              <a:buNone/>
            </a:pPr>
            <a:r>
              <a:rPr lang="en-US" sz="2000" dirty="0"/>
              <a:t>Adding </a:t>
            </a:r>
            <a:r>
              <a:rPr lang="en-US" sz="2000" b="1" dirty="0"/>
              <a:t>formal shared decision-making</a:t>
            </a:r>
            <a:r>
              <a:rPr lang="en-US" sz="2000" dirty="0"/>
              <a:t> with the individual prior to furnishing CAS; and</a:t>
            </a:r>
          </a:p>
          <a:p>
            <a:pPr marL="0" indent="0">
              <a:spcAft>
                <a:spcPts val="3000"/>
              </a:spcAft>
              <a:buNone/>
            </a:pPr>
            <a:r>
              <a:rPr lang="en-US" sz="2000" dirty="0"/>
              <a:t>Allowing </a:t>
            </a:r>
            <a:r>
              <a:rPr lang="en-US" sz="2000" b="1" dirty="0"/>
              <a:t>MAC discretion</a:t>
            </a:r>
            <a:r>
              <a:rPr lang="en-US" sz="2000" dirty="0"/>
              <a:t> for all other coverage of PTA of the carotid artery concurrent with stenting not otherwise addressed in NCD 20.7.</a:t>
            </a:r>
          </a:p>
        </p:txBody>
      </p:sp>
      <p:sp>
        <p:nvSpPr>
          <p:cNvPr id="7" name="Oval 6">
            <a:extLst>
              <a:ext uri="{FF2B5EF4-FFF2-40B4-BE49-F238E27FC236}">
                <a16:creationId xmlns:a16="http://schemas.microsoft.com/office/drawing/2014/main" id="{7F940E57-127C-452A-477C-518C620F8402}"/>
              </a:ext>
            </a:extLst>
          </p:cNvPr>
          <p:cNvSpPr/>
          <p:nvPr/>
        </p:nvSpPr>
        <p:spPr>
          <a:xfrm>
            <a:off x="819028" y="2694281"/>
            <a:ext cx="457200" cy="4572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15" name="Oval 14">
            <a:extLst>
              <a:ext uri="{FF2B5EF4-FFF2-40B4-BE49-F238E27FC236}">
                <a16:creationId xmlns:a16="http://schemas.microsoft.com/office/drawing/2014/main" id="{D4AC8D87-056D-0532-60FA-72BF64B5939B}"/>
              </a:ext>
            </a:extLst>
          </p:cNvPr>
          <p:cNvSpPr/>
          <p:nvPr/>
        </p:nvSpPr>
        <p:spPr>
          <a:xfrm>
            <a:off x="760779" y="3913156"/>
            <a:ext cx="542879" cy="95097"/>
          </a:xfrm>
          <a:prstGeom prst="ellipse">
            <a:avLst/>
          </a:prstGeom>
          <a:solidFill>
            <a:srgbClr val="87C45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6" name="Oval 15">
            <a:extLst>
              <a:ext uri="{FF2B5EF4-FFF2-40B4-BE49-F238E27FC236}">
                <a16:creationId xmlns:a16="http://schemas.microsoft.com/office/drawing/2014/main" id="{E42616B7-ADD8-7ECD-21B6-83A9A0DBD61A}"/>
              </a:ext>
            </a:extLst>
          </p:cNvPr>
          <p:cNvSpPr/>
          <p:nvPr/>
        </p:nvSpPr>
        <p:spPr>
          <a:xfrm>
            <a:off x="819028" y="3505790"/>
            <a:ext cx="457200" cy="4572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17" name="Oval 16">
            <a:extLst>
              <a:ext uri="{FF2B5EF4-FFF2-40B4-BE49-F238E27FC236}">
                <a16:creationId xmlns:a16="http://schemas.microsoft.com/office/drawing/2014/main" id="{015936D4-F066-6AB8-24DB-C1CED1211AC5}"/>
              </a:ext>
            </a:extLst>
          </p:cNvPr>
          <p:cNvSpPr/>
          <p:nvPr/>
        </p:nvSpPr>
        <p:spPr>
          <a:xfrm>
            <a:off x="769188" y="4743905"/>
            <a:ext cx="542879" cy="95097"/>
          </a:xfrm>
          <a:prstGeom prst="ellipse">
            <a:avLst/>
          </a:prstGeom>
          <a:solidFill>
            <a:srgbClr val="87C45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8" name="Oval 17">
            <a:extLst>
              <a:ext uri="{FF2B5EF4-FFF2-40B4-BE49-F238E27FC236}">
                <a16:creationId xmlns:a16="http://schemas.microsoft.com/office/drawing/2014/main" id="{80C278D2-A2BF-128E-578C-CCD00C057336}"/>
              </a:ext>
            </a:extLst>
          </p:cNvPr>
          <p:cNvSpPr/>
          <p:nvPr/>
        </p:nvSpPr>
        <p:spPr>
          <a:xfrm>
            <a:off x="827437" y="4336539"/>
            <a:ext cx="457200" cy="4572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sp>
        <p:nvSpPr>
          <p:cNvPr id="19" name="Oval 18">
            <a:extLst>
              <a:ext uri="{FF2B5EF4-FFF2-40B4-BE49-F238E27FC236}">
                <a16:creationId xmlns:a16="http://schemas.microsoft.com/office/drawing/2014/main" id="{6239EADE-7832-F617-ABD2-9E5336B37AED}"/>
              </a:ext>
            </a:extLst>
          </p:cNvPr>
          <p:cNvSpPr/>
          <p:nvPr/>
        </p:nvSpPr>
        <p:spPr>
          <a:xfrm>
            <a:off x="760779" y="5538257"/>
            <a:ext cx="542879" cy="95097"/>
          </a:xfrm>
          <a:prstGeom prst="ellipse">
            <a:avLst/>
          </a:prstGeom>
          <a:solidFill>
            <a:srgbClr val="87C45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0" name="Oval 19">
            <a:extLst>
              <a:ext uri="{FF2B5EF4-FFF2-40B4-BE49-F238E27FC236}">
                <a16:creationId xmlns:a16="http://schemas.microsoft.com/office/drawing/2014/main" id="{DAEB541C-AEB0-0BD2-649F-5C0FC12673AE}"/>
              </a:ext>
            </a:extLst>
          </p:cNvPr>
          <p:cNvSpPr/>
          <p:nvPr/>
        </p:nvSpPr>
        <p:spPr>
          <a:xfrm>
            <a:off x="819028" y="5130891"/>
            <a:ext cx="457200" cy="4572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4</a:t>
            </a:r>
          </a:p>
        </p:txBody>
      </p:sp>
    </p:spTree>
    <p:extLst>
      <p:ext uri="{BB962C8B-B14F-4D97-AF65-F5344CB8AC3E}">
        <p14:creationId xmlns:p14="http://schemas.microsoft.com/office/powerpoint/2010/main" val="29518271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E0F955A8-3450-C045-BD3D-BA5CBF68ADFA}"/>
              </a:ext>
            </a:extLst>
          </p:cNvPr>
          <p:cNvGrpSpPr/>
          <p:nvPr/>
        </p:nvGrpSpPr>
        <p:grpSpPr>
          <a:xfrm>
            <a:off x="422718" y="1457940"/>
            <a:ext cx="11346563" cy="4036222"/>
            <a:chOff x="401488" y="1604218"/>
            <a:chExt cx="10968113" cy="3447077"/>
          </a:xfrm>
        </p:grpSpPr>
        <p:sp>
          <p:nvSpPr>
            <p:cNvPr id="94" name="Rounded Rectangle 93">
              <a:extLst>
                <a:ext uri="{FF2B5EF4-FFF2-40B4-BE49-F238E27FC236}">
                  <a16:creationId xmlns:a16="http://schemas.microsoft.com/office/drawing/2014/main" id="{A77C6C42-7D53-5B4A-BC28-07CC69C8451C}"/>
                </a:ext>
              </a:extLst>
            </p:cNvPr>
            <p:cNvSpPr/>
            <p:nvPr/>
          </p:nvSpPr>
          <p:spPr>
            <a:xfrm>
              <a:off x="401488" y="1604219"/>
              <a:ext cx="1990924" cy="3439885"/>
            </a:xfrm>
            <a:prstGeom prst="roundRect">
              <a:avLst>
                <a:gd name="adj" fmla="val 4069"/>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ounded Rectangle 94">
              <a:extLst>
                <a:ext uri="{FF2B5EF4-FFF2-40B4-BE49-F238E27FC236}">
                  <a16:creationId xmlns:a16="http://schemas.microsoft.com/office/drawing/2014/main" id="{BF7C63E0-FC9B-B748-BC9D-9F86D48E7EE0}"/>
                </a:ext>
              </a:extLst>
            </p:cNvPr>
            <p:cNvSpPr/>
            <p:nvPr/>
          </p:nvSpPr>
          <p:spPr>
            <a:xfrm>
              <a:off x="2668584" y="1604218"/>
              <a:ext cx="1990924" cy="3439885"/>
            </a:xfrm>
            <a:prstGeom prst="roundRect">
              <a:avLst>
                <a:gd name="adj" fmla="val 4069"/>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ounded Rectangle 96">
              <a:extLst>
                <a:ext uri="{FF2B5EF4-FFF2-40B4-BE49-F238E27FC236}">
                  <a16:creationId xmlns:a16="http://schemas.microsoft.com/office/drawing/2014/main" id="{D00AE72F-64DC-FB4A-9683-E58096A4E87A}"/>
                </a:ext>
              </a:extLst>
            </p:cNvPr>
            <p:cNvSpPr/>
            <p:nvPr/>
          </p:nvSpPr>
          <p:spPr>
            <a:xfrm>
              <a:off x="4892127" y="1611410"/>
              <a:ext cx="1990924" cy="3439885"/>
            </a:xfrm>
            <a:prstGeom prst="roundRect">
              <a:avLst>
                <a:gd name="adj" fmla="val 4069"/>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ounded Rectangle 105">
              <a:extLst>
                <a:ext uri="{FF2B5EF4-FFF2-40B4-BE49-F238E27FC236}">
                  <a16:creationId xmlns:a16="http://schemas.microsoft.com/office/drawing/2014/main" id="{4C0FE582-C252-D544-9282-59D56F4B388E}"/>
                </a:ext>
              </a:extLst>
            </p:cNvPr>
            <p:cNvSpPr/>
            <p:nvPr/>
          </p:nvSpPr>
          <p:spPr>
            <a:xfrm>
              <a:off x="7159223" y="1611409"/>
              <a:ext cx="1990924" cy="3439885"/>
            </a:xfrm>
            <a:prstGeom prst="roundRect">
              <a:avLst>
                <a:gd name="adj" fmla="val 4069"/>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ounded Rectangle 108">
              <a:extLst>
                <a:ext uri="{FF2B5EF4-FFF2-40B4-BE49-F238E27FC236}">
                  <a16:creationId xmlns:a16="http://schemas.microsoft.com/office/drawing/2014/main" id="{8B4799BE-CD54-4E44-99FA-C3DDC27C27A2}"/>
                </a:ext>
              </a:extLst>
            </p:cNvPr>
            <p:cNvSpPr/>
            <p:nvPr/>
          </p:nvSpPr>
          <p:spPr>
            <a:xfrm>
              <a:off x="9378677" y="1605917"/>
              <a:ext cx="1990924" cy="3439885"/>
            </a:xfrm>
            <a:prstGeom prst="roundRect">
              <a:avLst>
                <a:gd name="adj" fmla="val 4069"/>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TextBox 103">
            <a:extLst>
              <a:ext uri="{FF2B5EF4-FFF2-40B4-BE49-F238E27FC236}">
                <a16:creationId xmlns:a16="http://schemas.microsoft.com/office/drawing/2014/main" id="{AAE6A393-4607-974D-951F-5F0BCFA28178}"/>
              </a:ext>
            </a:extLst>
          </p:cNvPr>
          <p:cNvSpPr txBox="1"/>
          <p:nvPr/>
        </p:nvSpPr>
        <p:spPr>
          <a:xfrm>
            <a:off x="5295250" y="4122343"/>
            <a:ext cx="1221809" cy="507831"/>
          </a:xfrm>
          <a:prstGeom prst="rect">
            <a:avLst/>
          </a:prstGeom>
          <a:noFill/>
        </p:spPr>
        <p:txBody>
          <a:bodyPr wrap="none" rtlCol="0">
            <a:spAutoFit/>
          </a:bodyPr>
          <a:lstStyle/>
          <a:p>
            <a:pPr algn="ctr"/>
            <a:r>
              <a:rPr lang="en-US" sz="1600" dirty="0">
                <a:solidFill>
                  <a:schemeClr val="bg1"/>
                </a:solidFill>
                <a:latin typeface="+mj-lt"/>
                <a:ea typeface="Open Sans Extrabold" panose="020B0606030504020204" pitchFamily="34" charset="0"/>
                <a:cs typeface="Open Sans Extrabold" panose="020B0606030504020204" pitchFamily="34" charset="0"/>
              </a:rPr>
              <a:t>35%</a:t>
            </a:r>
            <a:endParaRPr lang="en-US" sz="1200" baseline="30000" dirty="0">
              <a:solidFill>
                <a:schemeClr val="bg1">
                  <a:lumMod val="95000"/>
                </a:schemeClr>
              </a:solidFill>
              <a:latin typeface="+mj-lt"/>
              <a:ea typeface="Open Sans Extrabold" panose="020B0606030504020204" pitchFamily="34" charset="0"/>
              <a:cs typeface="Open Sans Extrabold" panose="020B0606030504020204" pitchFamily="34" charset="0"/>
            </a:endParaRPr>
          </a:p>
          <a:p>
            <a:r>
              <a:rPr lang="en-US" sz="1100" dirty="0">
                <a:solidFill>
                  <a:schemeClr val="bg1"/>
                </a:solidFill>
                <a:latin typeface="+mj-lt"/>
                <a:ea typeface="Open Sans Extrabold" panose="020B0606030504020204" pitchFamily="34" charset="0"/>
                <a:cs typeface="Open Sans Extrabold" panose="020B0606030504020204" pitchFamily="34" charset="0"/>
              </a:rPr>
              <a:t>Surgical / Other</a:t>
            </a:r>
            <a:r>
              <a:rPr lang="en-US" sz="1100" b="1" baseline="30000" dirty="0">
                <a:solidFill>
                  <a:srgbClr val="FFE8CB"/>
                </a:solidFill>
                <a:latin typeface="+mj-lt"/>
                <a:ea typeface="Open Sans Extrabold" panose="020B0606030504020204" pitchFamily="34" charset="0"/>
                <a:cs typeface="Open Sans Extrabold" panose="020B0606030504020204" pitchFamily="34" charset="0"/>
              </a:rPr>
              <a:t>3</a:t>
            </a:r>
            <a:endParaRPr lang="en-US" sz="1100" dirty="0">
              <a:solidFill>
                <a:schemeClr val="bg1"/>
              </a:solidFill>
              <a:latin typeface="+mj-lt"/>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EB4617BC-ED4F-244A-80DB-146BE0D7EB9C}"/>
              </a:ext>
            </a:extLst>
          </p:cNvPr>
          <p:cNvSpPr txBox="1"/>
          <p:nvPr/>
        </p:nvSpPr>
        <p:spPr>
          <a:xfrm>
            <a:off x="9690278" y="2437998"/>
            <a:ext cx="2059620" cy="233269"/>
          </a:xfrm>
          <a:prstGeom prst="rect">
            <a:avLst/>
          </a:prstGeom>
          <a:noFill/>
        </p:spPr>
        <p:txBody>
          <a:bodyPr wrap="square" rtlCol="0">
            <a:spAutoFit/>
          </a:bodyPr>
          <a:lstStyle/>
          <a:p>
            <a:pPr algn="ctr">
              <a:lnSpc>
                <a:spcPct val="120000"/>
              </a:lnSpc>
            </a:pPr>
            <a:r>
              <a:rPr lang="en-US" sz="850" b="1" dirty="0">
                <a:solidFill>
                  <a:schemeClr val="accent2">
                    <a:lumMod val="75000"/>
                  </a:schemeClr>
                </a:solidFill>
                <a:latin typeface="+mj-lt"/>
                <a:ea typeface="Lato" panose="020F0502020204030203" pitchFamily="34" charset="0"/>
                <a:cs typeface="Lato" panose="020F0502020204030203" pitchFamily="34" charset="0"/>
              </a:rPr>
              <a:t>AWAITING  CONVERSION TO ENDO</a:t>
            </a:r>
          </a:p>
        </p:txBody>
      </p:sp>
      <p:sp>
        <p:nvSpPr>
          <p:cNvPr id="14" name="Rectangle 13">
            <a:extLst>
              <a:ext uri="{FF2B5EF4-FFF2-40B4-BE49-F238E27FC236}">
                <a16:creationId xmlns:a16="http://schemas.microsoft.com/office/drawing/2014/main" id="{E1AFC0D8-EE3C-1145-9574-DC019D944EF2}"/>
              </a:ext>
            </a:extLst>
          </p:cNvPr>
          <p:cNvSpPr/>
          <p:nvPr/>
        </p:nvSpPr>
        <p:spPr>
          <a:xfrm>
            <a:off x="9953337" y="4999827"/>
            <a:ext cx="1645138" cy="520463"/>
          </a:xfrm>
          <a:prstGeom prst="rect">
            <a:avLst/>
          </a:prstGeom>
        </p:spPr>
        <p:txBody>
          <a:bodyPr wrap="square">
            <a:spAutoFit/>
          </a:bodyPr>
          <a:lstStyle/>
          <a:p>
            <a:pPr algn="ctr">
              <a:lnSpc>
                <a:spcPct val="120000"/>
              </a:lnSpc>
            </a:pPr>
            <a:r>
              <a:rPr lang="en-US" sz="800" dirty="0">
                <a:solidFill>
                  <a:schemeClr val="tx2"/>
                </a:solidFill>
                <a:ea typeface="Lato" panose="020F0502020204030203" pitchFamily="34" charset="0"/>
                <a:cs typeface="Lato" panose="020F0502020204030203" pitchFamily="34" charset="0"/>
              </a:rPr>
              <a:t>CAD market potential  </a:t>
            </a:r>
            <a:br>
              <a:rPr lang="en-US" sz="800" dirty="0">
                <a:solidFill>
                  <a:schemeClr val="tx2"/>
                </a:solidFill>
                <a:ea typeface="Lato" panose="020F0502020204030203" pitchFamily="34" charset="0"/>
                <a:cs typeface="Lato" panose="020F0502020204030203" pitchFamily="34" charset="0"/>
              </a:rPr>
            </a:br>
            <a:r>
              <a:rPr lang="en-US" sz="800" dirty="0">
                <a:solidFill>
                  <a:schemeClr val="tx2"/>
                </a:solidFill>
                <a:ea typeface="Lato" panose="020F0502020204030203" pitchFamily="34" charset="0"/>
                <a:cs typeface="Lato" panose="020F0502020204030203" pitchFamily="34" charset="0"/>
              </a:rPr>
              <a:t>open to endo conversion Globally:</a:t>
            </a:r>
          </a:p>
        </p:txBody>
      </p:sp>
      <p:sp>
        <p:nvSpPr>
          <p:cNvPr id="70" name="Text Placeholder 11">
            <a:extLst>
              <a:ext uri="{FF2B5EF4-FFF2-40B4-BE49-F238E27FC236}">
                <a16:creationId xmlns:a16="http://schemas.microsoft.com/office/drawing/2014/main" id="{B62C1DB4-15D4-4F41-A0AF-69953D5ABF3F}"/>
              </a:ext>
            </a:extLst>
          </p:cNvPr>
          <p:cNvSpPr txBox="1">
            <a:spLocks/>
          </p:cNvSpPr>
          <p:nvPr/>
        </p:nvSpPr>
        <p:spPr>
          <a:xfrm>
            <a:off x="958128" y="1641916"/>
            <a:ext cx="1043970" cy="471993"/>
          </a:xfrm>
          <a:prstGeom prst="rect">
            <a:avLst/>
          </a:prstGeom>
        </p:spPr>
        <p:txBody>
          <a:bodyPr vert="horz" lIns="0" tIns="0" rIns="0" bIns="0" rtlCol="0" anchor="t">
            <a:noAutofit/>
          </a:bodyPr>
          <a:lstStyle>
            <a:lvl1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lang="en-US" sz="1800" b="1" kern="1200" dirty="0" smtClean="0">
                <a:solidFill>
                  <a:srgbClr val="19A8E3"/>
                </a:solidFill>
                <a:latin typeface="Source Sans Pro" charset="0"/>
                <a:ea typeface="Source Sans Pro" charset="0"/>
                <a:cs typeface="Source Sans Pro" charset="0"/>
              </a:defRPr>
            </a:lvl1pPr>
            <a:lvl2pPr marL="288925" indent="0" algn="l" defTabSz="914400" rtl="0" eaLnBrk="1" latinLnBrk="0" hangingPunct="1">
              <a:lnSpc>
                <a:spcPct val="90000"/>
              </a:lnSpc>
              <a:spcBef>
                <a:spcPts val="600"/>
              </a:spcBef>
              <a:spcAft>
                <a:spcPts val="600"/>
              </a:spcAft>
              <a:buFont typeface="Arial" panose="020B0604020202020204" pitchFamily="34" charset="0"/>
              <a:buNone/>
              <a:tabLst/>
              <a:defRPr lang="en-US" sz="1400" kern="1200" dirty="0" smtClean="0">
                <a:solidFill>
                  <a:schemeClr val="tx1"/>
                </a:solidFill>
                <a:latin typeface="Source Sans Pro" charset="0"/>
                <a:ea typeface="Source Sans Pro" charset="0"/>
                <a:cs typeface="Source Sans Pro" charset="0"/>
              </a:defRPr>
            </a:lvl2pPr>
            <a:lvl3pPr marL="754063" indent="-239713" algn="l" defTabSz="914400" rtl="0" eaLnBrk="1" latinLnBrk="0" hangingPunct="1">
              <a:lnSpc>
                <a:spcPct val="90000"/>
              </a:lnSpc>
              <a:spcBef>
                <a:spcPts val="600"/>
              </a:spcBef>
              <a:spcAft>
                <a:spcPts val="600"/>
              </a:spcAft>
              <a:buFont typeface="Arial" panose="020B0604020202020204" pitchFamily="34" charset="0"/>
              <a:buChar char="•"/>
              <a:tabLst/>
              <a:defRPr sz="2000" kern="1200">
                <a:solidFill>
                  <a:schemeClr val="tx2"/>
                </a:solidFill>
                <a:latin typeface="+mn-lt"/>
                <a:ea typeface="+mn-ea"/>
                <a:cs typeface="+mn-cs"/>
              </a:defRPr>
            </a:lvl3pPr>
            <a:lvl4pPr marL="979488" indent="-225425" algn="l" defTabSz="914400" rtl="0" eaLnBrk="1" latinLnBrk="0" hangingPunct="1">
              <a:lnSpc>
                <a:spcPct val="90000"/>
              </a:lnSpc>
              <a:spcBef>
                <a:spcPts val="600"/>
              </a:spcBef>
              <a:spcAft>
                <a:spcPts val="600"/>
              </a:spcAft>
              <a:buFont typeface="Arial" panose="020B0604020202020204" pitchFamily="34" charset="0"/>
              <a:buChar char="•"/>
              <a:tabLst/>
              <a:defRPr sz="1800" kern="1200">
                <a:solidFill>
                  <a:schemeClr val="tx2"/>
                </a:solidFill>
                <a:latin typeface="+mn-lt"/>
                <a:ea typeface="+mn-ea"/>
                <a:cs typeface="+mn-cs"/>
              </a:defRPr>
            </a:lvl4pPr>
            <a:lvl5pPr marL="1206500" indent="-227013" algn="l" defTabSz="914400" rtl="0" eaLnBrk="1" latinLnBrk="0" hangingPunct="1">
              <a:lnSpc>
                <a:spcPct val="90000"/>
              </a:lnSpc>
              <a:spcBef>
                <a:spcPts val="600"/>
              </a:spcBef>
              <a:spcAft>
                <a:spcPts val="600"/>
              </a:spcAft>
              <a:buFont typeface="Arial" panose="020B0604020202020204" pitchFamily="34" charset="0"/>
              <a:buChar char="•"/>
              <a:tabLst/>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pPr>
            <a:r>
              <a:rPr lang="en-US" sz="1200" dirty="0">
                <a:solidFill>
                  <a:schemeClr val="accent1"/>
                </a:solidFill>
                <a:latin typeface="+mj-lt"/>
                <a:ea typeface="Lato" panose="020F0502020204030203" pitchFamily="34" charset="0"/>
                <a:cs typeface="Lato" panose="020F0502020204030203" pitchFamily="34" charset="0"/>
              </a:rPr>
              <a:t>CEREBRAL </a:t>
            </a:r>
            <a:br>
              <a:rPr lang="en-US" sz="1200" dirty="0">
                <a:solidFill>
                  <a:schemeClr val="accent1"/>
                </a:solidFill>
                <a:latin typeface="+mj-lt"/>
                <a:ea typeface="Lato" panose="020F0502020204030203" pitchFamily="34" charset="0"/>
                <a:cs typeface="Lato" panose="020F0502020204030203" pitchFamily="34" charset="0"/>
              </a:rPr>
            </a:br>
            <a:r>
              <a:rPr lang="en-US" sz="1200" dirty="0">
                <a:solidFill>
                  <a:schemeClr val="accent1"/>
                </a:solidFill>
                <a:latin typeface="+mj-lt"/>
                <a:ea typeface="Lato" panose="020F0502020204030203" pitchFamily="34" charset="0"/>
                <a:cs typeface="Lato" panose="020F0502020204030203" pitchFamily="34" charset="0"/>
              </a:rPr>
              <a:t>ANEURYSMS</a:t>
            </a:r>
          </a:p>
        </p:txBody>
      </p:sp>
      <p:sp>
        <p:nvSpPr>
          <p:cNvPr id="121" name="Text Placeholder 11">
            <a:extLst>
              <a:ext uri="{FF2B5EF4-FFF2-40B4-BE49-F238E27FC236}">
                <a16:creationId xmlns:a16="http://schemas.microsoft.com/office/drawing/2014/main" id="{8BB070C0-6C3F-7340-AB8D-0E9C34C05005}"/>
              </a:ext>
            </a:extLst>
          </p:cNvPr>
          <p:cNvSpPr txBox="1">
            <a:spLocks/>
          </p:cNvSpPr>
          <p:nvPr/>
        </p:nvSpPr>
        <p:spPr>
          <a:xfrm>
            <a:off x="5195674" y="1631813"/>
            <a:ext cx="1808632" cy="322410"/>
          </a:xfrm>
          <a:prstGeom prst="rect">
            <a:avLst/>
          </a:prstGeom>
        </p:spPr>
        <p:txBody>
          <a:bodyPr vert="horz" lIns="0" tIns="0" rIns="0" bIns="0" rtlCol="0" anchor="t">
            <a:noAutofit/>
          </a:bodyPr>
          <a:lstStyle>
            <a:lvl1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lang="en-US" sz="1800" b="1" kern="1200" dirty="0" smtClean="0">
                <a:solidFill>
                  <a:srgbClr val="19A8E3"/>
                </a:solidFill>
                <a:latin typeface="Source Sans Pro" charset="0"/>
                <a:ea typeface="Source Sans Pro" charset="0"/>
                <a:cs typeface="Source Sans Pro" charset="0"/>
              </a:defRPr>
            </a:lvl1pPr>
            <a:lvl2pPr marL="288925" indent="0" algn="l" defTabSz="914400" rtl="0" eaLnBrk="1" latinLnBrk="0" hangingPunct="1">
              <a:lnSpc>
                <a:spcPct val="90000"/>
              </a:lnSpc>
              <a:spcBef>
                <a:spcPts val="600"/>
              </a:spcBef>
              <a:spcAft>
                <a:spcPts val="600"/>
              </a:spcAft>
              <a:buFont typeface="Arial" panose="020B0604020202020204" pitchFamily="34" charset="0"/>
              <a:buNone/>
              <a:tabLst/>
              <a:defRPr lang="en-US" sz="1400" kern="1200" dirty="0" smtClean="0">
                <a:solidFill>
                  <a:schemeClr val="tx1"/>
                </a:solidFill>
                <a:latin typeface="Source Sans Pro" charset="0"/>
                <a:ea typeface="Source Sans Pro" charset="0"/>
                <a:cs typeface="Source Sans Pro" charset="0"/>
              </a:defRPr>
            </a:lvl2pPr>
            <a:lvl3pPr marL="754063" indent="-239713" algn="l" defTabSz="914400" rtl="0" eaLnBrk="1" latinLnBrk="0" hangingPunct="1">
              <a:lnSpc>
                <a:spcPct val="90000"/>
              </a:lnSpc>
              <a:spcBef>
                <a:spcPts val="600"/>
              </a:spcBef>
              <a:spcAft>
                <a:spcPts val="600"/>
              </a:spcAft>
              <a:buFont typeface="Arial" panose="020B0604020202020204" pitchFamily="34" charset="0"/>
              <a:buChar char="•"/>
              <a:tabLst/>
              <a:defRPr sz="2000" kern="1200">
                <a:solidFill>
                  <a:schemeClr val="tx2"/>
                </a:solidFill>
                <a:latin typeface="+mn-lt"/>
                <a:ea typeface="+mn-ea"/>
                <a:cs typeface="+mn-cs"/>
              </a:defRPr>
            </a:lvl3pPr>
            <a:lvl4pPr marL="979488" indent="-225425" algn="l" defTabSz="914400" rtl="0" eaLnBrk="1" latinLnBrk="0" hangingPunct="1">
              <a:lnSpc>
                <a:spcPct val="90000"/>
              </a:lnSpc>
              <a:spcBef>
                <a:spcPts val="600"/>
              </a:spcBef>
              <a:spcAft>
                <a:spcPts val="600"/>
              </a:spcAft>
              <a:buFont typeface="Arial" panose="020B0604020202020204" pitchFamily="34" charset="0"/>
              <a:buChar char="•"/>
              <a:tabLst/>
              <a:defRPr sz="1800" kern="1200">
                <a:solidFill>
                  <a:schemeClr val="tx2"/>
                </a:solidFill>
                <a:latin typeface="+mn-lt"/>
                <a:ea typeface="+mn-ea"/>
                <a:cs typeface="+mn-cs"/>
              </a:defRPr>
            </a:lvl4pPr>
            <a:lvl5pPr marL="1206500" indent="-227013" algn="l" defTabSz="914400" rtl="0" eaLnBrk="1" latinLnBrk="0" hangingPunct="1">
              <a:lnSpc>
                <a:spcPct val="90000"/>
              </a:lnSpc>
              <a:spcBef>
                <a:spcPts val="600"/>
              </a:spcBef>
              <a:spcAft>
                <a:spcPts val="600"/>
              </a:spcAft>
              <a:buFont typeface="Arial" panose="020B0604020202020204" pitchFamily="34" charset="0"/>
              <a:buChar char="•"/>
              <a:tabLst/>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spcBef>
                <a:spcPts val="0"/>
              </a:spcBef>
              <a:spcAft>
                <a:spcPts val="0"/>
              </a:spcAft>
            </a:pPr>
            <a:r>
              <a:rPr lang="en-US" sz="1200" dirty="0">
                <a:solidFill>
                  <a:schemeClr val="accent1"/>
                </a:solidFill>
                <a:latin typeface="+mj-lt"/>
                <a:ea typeface="Lato" panose="020F0502020204030203" pitchFamily="34" charset="0"/>
                <a:cs typeface="Lato" panose="020F0502020204030203" pitchFamily="34" charset="0"/>
              </a:rPr>
              <a:t>THORACIC/ABDOMINAL </a:t>
            </a:r>
            <a:br>
              <a:rPr lang="en-US" sz="1200" dirty="0">
                <a:solidFill>
                  <a:schemeClr val="accent1"/>
                </a:solidFill>
                <a:latin typeface="+mj-lt"/>
                <a:ea typeface="Lato" panose="020F0502020204030203" pitchFamily="34" charset="0"/>
                <a:cs typeface="Lato" panose="020F0502020204030203" pitchFamily="34" charset="0"/>
              </a:rPr>
            </a:br>
            <a:r>
              <a:rPr lang="en-US" sz="1200" dirty="0">
                <a:solidFill>
                  <a:schemeClr val="accent1"/>
                </a:solidFill>
                <a:latin typeface="+mj-lt"/>
                <a:ea typeface="Lato" panose="020F0502020204030203" pitchFamily="34" charset="0"/>
                <a:cs typeface="Lato" panose="020F0502020204030203" pitchFamily="34" charset="0"/>
              </a:rPr>
              <a:t>AORTIC ANEURYSMS</a:t>
            </a:r>
          </a:p>
        </p:txBody>
      </p:sp>
      <p:sp>
        <p:nvSpPr>
          <p:cNvPr id="122" name="Text Placeholder 11">
            <a:extLst>
              <a:ext uri="{FF2B5EF4-FFF2-40B4-BE49-F238E27FC236}">
                <a16:creationId xmlns:a16="http://schemas.microsoft.com/office/drawing/2014/main" id="{FC6C309D-7CEB-8148-9D06-88399EF4231C}"/>
              </a:ext>
            </a:extLst>
          </p:cNvPr>
          <p:cNvSpPr txBox="1">
            <a:spLocks/>
          </p:cNvSpPr>
          <p:nvPr/>
        </p:nvSpPr>
        <p:spPr>
          <a:xfrm>
            <a:off x="2979917" y="1631813"/>
            <a:ext cx="1590808" cy="471993"/>
          </a:xfrm>
          <a:prstGeom prst="rect">
            <a:avLst/>
          </a:prstGeom>
        </p:spPr>
        <p:txBody>
          <a:bodyPr vert="horz" lIns="0" tIns="0" rIns="0" bIns="0" rtlCol="0" anchor="t">
            <a:noAutofit/>
          </a:bodyPr>
          <a:lstStyle>
            <a:lvl1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lang="en-US" sz="1800" b="1" kern="1200" dirty="0" smtClean="0">
                <a:solidFill>
                  <a:srgbClr val="19A8E3"/>
                </a:solidFill>
                <a:latin typeface="Source Sans Pro" charset="0"/>
                <a:ea typeface="Source Sans Pro" charset="0"/>
                <a:cs typeface="Source Sans Pro" charset="0"/>
              </a:defRPr>
            </a:lvl1pPr>
            <a:lvl2pPr marL="288925" indent="0" algn="l" defTabSz="914400" rtl="0" eaLnBrk="1" latinLnBrk="0" hangingPunct="1">
              <a:lnSpc>
                <a:spcPct val="90000"/>
              </a:lnSpc>
              <a:spcBef>
                <a:spcPts val="600"/>
              </a:spcBef>
              <a:spcAft>
                <a:spcPts val="600"/>
              </a:spcAft>
              <a:buFont typeface="Arial" panose="020B0604020202020204" pitchFamily="34" charset="0"/>
              <a:buNone/>
              <a:tabLst/>
              <a:defRPr lang="en-US" sz="1400" kern="1200" dirty="0" smtClean="0">
                <a:solidFill>
                  <a:schemeClr val="tx1"/>
                </a:solidFill>
                <a:latin typeface="Source Sans Pro" charset="0"/>
                <a:ea typeface="Source Sans Pro" charset="0"/>
                <a:cs typeface="Source Sans Pro" charset="0"/>
              </a:defRPr>
            </a:lvl2pPr>
            <a:lvl3pPr marL="754063" indent="-239713" algn="l" defTabSz="914400" rtl="0" eaLnBrk="1" latinLnBrk="0" hangingPunct="1">
              <a:lnSpc>
                <a:spcPct val="90000"/>
              </a:lnSpc>
              <a:spcBef>
                <a:spcPts val="600"/>
              </a:spcBef>
              <a:spcAft>
                <a:spcPts val="600"/>
              </a:spcAft>
              <a:buFont typeface="Arial" panose="020B0604020202020204" pitchFamily="34" charset="0"/>
              <a:buChar char="•"/>
              <a:tabLst/>
              <a:defRPr sz="2000" kern="1200">
                <a:solidFill>
                  <a:schemeClr val="tx2"/>
                </a:solidFill>
                <a:latin typeface="+mn-lt"/>
                <a:ea typeface="+mn-ea"/>
                <a:cs typeface="+mn-cs"/>
              </a:defRPr>
            </a:lvl3pPr>
            <a:lvl4pPr marL="979488" indent="-225425" algn="l" defTabSz="914400" rtl="0" eaLnBrk="1" latinLnBrk="0" hangingPunct="1">
              <a:lnSpc>
                <a:spcPct val="90000"/>
              </a:lnSpc>
              <a:spcBef>
                <a:spcPts val="600"/>
              </a:spcBef>
              <a:spcAft>
                <a:spcPts val="600"/>
              </a:spcAft>
              <a:buFont typeface="Arial" panose="020B0604020202020204" pitchFamily="34" charset="0"/>
              <a:buChar char="•"/>
              <a:tabLst/>
              <a:defRPr sz="1800" kern="1200">
                <a:solidFill>
                  <a:schemeClr val="tx2"/>
                </a:solidFill>
                <a:latin typeface="+mn-lt"/>
                <a:ea typeface="+mn-ea"/>
                <a:cs typeface="+mn-cs"/>
              </a:defRPr>
            </a:lvl4pPr>
            <a:lvl5pPr marL="1206500" indent="-227013" algn="l" defTabSz="914400" rtl="0" eaLnBrk="1" latinLnBrk="0" hangingPunct="1">
              <a:lnSpc>
                <a:spcPct val="90000"/>
              </a:lnSpc>
              <a:spcBef>
                <a:spcPts val="600"/>
              </a:spcBef>
              <a:spcAft>
                <a:spcPts val="600"/>
              </a:spcAft>
              <a:buFont typeface="Arial" panose="020B0604020202020204" pitchFamily="34" charset="0"/>
              <a:buChar char="•"/>
              <a:tabLst/>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pPr>
            <a:r>
              <a:rPr lang="en-US" sz="1200" dirty="0">
                <a:solidFill>
                  <a:schemeClr val="accent1"/>
                </a:solidFill>
                <a:latin typeface="+mj-lt"/>
                <a:ea typeface="Lato" panose="020F0502020204030203" pitchFamily="34" charset="0"/>
                <a:cs typeface="Lato" panose="020F0502020204030203" pitchFamily="34" charset="0"/>
              </a:rPr>
              <a:t>CORONARY</a:t>
            </a:r>
            <a:br>
              <a:rPr lang="en-US" sz="1200" dirty="0">
                <a:solidFill>
                  <a:schemeClr val="accent1"/>
                </a:solidFill>
                <a:latin typeface="+mj-lt"/>
                <a:ea typeface="Lato" panose="020F0502020204030203" pitchFamily="34" charset="0"/>
                <a:cs typeface="Lato" panose="020F0502020204030203" pitchFamily="34" charset="0"/>
              </a:rPr>
            </a:br>
            <a:r>
              <a:rPr lang="en-US" sz="1200" dirty="0">
                <a:solidFill>
                  <a:schemeClr val="accent1"/>
                </a:solidFill>
                <a:latin typeface="+mj-lt"/>
                <a:ea typeface="Lato" panose="020F0502020204030203" pitchFamily="34" charset="0"/>
                <a:cs typeface="Lato" panose="020F0502020204030203" pitchFamily="34" charset="0"/>
              </a:rPr>
              <a:t>ARTERY DISEASE</a:t>
            </a:r>
          </a:p>
        </p:txBody>
      </p:sp>
      <p:sp>
        <p:nvSpPr>
          <p:cNvPr id="123" name="Text Placeholder 11">
            <a:extLst>
              <a:ext uri="{FF2B5EF4-FFF2-40B4-BE49-F238E27FC236}">
                <a16:creationId xmlns:a16="http://schemas.microsoft.com/office/drawing/2014/main" id="{23CCFEF4-40BA-F444-9DF9-ADD994BCFB70}"/>
              </a:ext>
            </a:extLst>
          </p:cNvPr>
          <p:cNvSpPr txBox="1">
            <a:spLocks/>
          </p:cNvSpPr>
          <p:nvPr/>
        </p:nvSpPr>
        <p:spPr>
          <a:xfrm>
            <a:off x="7681564" y="1626940"/>
            <a:ext cx="1506945" cy="338554"/>
          </a:xfrm>
          <a:prstGeom prst="rect">
            <a:avLst/>
          </a:prstGeom>
        </p:spPr>
        <p:txBody>
          <a:bodyPr vert="horz" lIns="0" tIns="0" rIns="0" bIns="0" rtlCol="0" anchor="t">
            <a:noAutofit/>
          </a:bodyPr>
          <a:lstStyle>
            <a:lvl1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lang="en-US" sz="1800" b="1" kern="1200" dirty="0" smtClean="0">
                <a:solidFill>
                  <a:srgbClr val="19A8E3"/>
                </a:solidFill>
                <a:latin typeface="Source Sans Pro" charset="0"/>
                <a:ea typeface="Source Sans Pro" charset="0"/>
                <a:cs typeface="Source Sans Pro" charset="0"/>
              </a:defRPr>
            </a:lvl1pPr>
            <a:lvl2pPr marL="288925" indent="0" algn="l" defTabSz="914400" rtl="0" eaLnBrk="1" latinLnBrk="0" hangingPunct="1">
              <a:lnSpc>
                <a:spcPct val="90000"/>
              </a:lnSpc>
              <a:spcBef>
                <a:spcPts val="600"/>
              </a:spcBef>
              <a:spcAft>
                <a:spcPts val="600"/>
              </a:spcAft>
              <a:buFont typeface="Arial" panose="020B0604020202020204" pitchFamily="34" charset="0"/>
              <a:buNone/>
              <a:tabLst/>
              <a:defRPr lang="en-US" sz="1400" kern="1200" dirty="0" smtClean="0">
                <a:solidFill>
                  <a:schemeClr val="tx1"/>
                </a:solidFill>
                <a:latin typeface="Source Sans Pro" charset="0"/>
                <a:ea typeface="Source Sans Pro" charset="0"/>
                <a:cs typeface="Source Sans Pro" charset="0"/>
              </a:defRPr>
            </a:lvl2pPr>
            <a:lvl3pPr marL="754063" indent="-239713" algn="l" defTabSz="914400" rtl="0" eaLnBrk="1" latinLnBrk="0" hangingPunct="1">
              <a:lnSpc>
                <a:spcPct val="90000"/>
              </a:lnSpc>
              <a:spcBef>
                <a:spcPts val="600"/>
              </a:spcBef>
              <a:spcAft>
                <a:spcPts val="600"/>
              </a:spcAft>
              <a:buFont typeface="Arial" panose="020B0604020202020204" pitchFamily="34" charset="0"/>
              <a:buChar char="•"/>
              <a:tabLst/>
              <a:defRPr sz="2000" kern="1200">
                <a:solidFill>
                  <a:schemeClr val="tx2"/>
                </a:solidFill>
                <a:latin typeface="+mn-lt"/>
                <a:ea typeface="+mn-ea"/>
                <a:cs typeface="+mn-cs"/>
              </a:defRPr>
            </a:lvl3pPr>
            <a:lvl4pPr marL="979488" indent="-225425" algn="l" defTabSz="914400" rtl="0" eaLnBrk="1" latinLnBrk="0" hangingPunct="1">
              <a:lnSpc>
                <a:spcPct val="90000"/>
              </a:lnSpc>
              <a:spcBef>
                <a:spcPts val="600"/>
              </a:spcBef>
              <a:spcAft>
                <a:spcPts val="600"/>
              </a:spcAft>
              <a:buFont typeface="Arial" panose="020B0604020202020204" pitchFamily="34" charset="0"/>
              <a:buChar char="•"/>
              <a:tabLst/>
              <a:defRPr sz="1800" kern="1200">
                <a:solidFill>
                  <a:schemeClr val="tx2"/>
                </a:solidFill>
                <a:latin typeface="+mn-lt"/>
                <a:ea typeface="+mn-ea"/>
                <a:cs typeface="+mn-cs"/>
              </a:defRPr>
            </a:lvl4pPr>
            <a:lvl5pPr marL="1206500" indent="-227013" algn="l" defTabSz="914400" rtl="0" eaLnBrk="1" latinLnBrk="0" hangingPunct="1">
              <a:lnSpc>
                <a:spcPct val="90000"/>
              </a:lnSpc>
              <a:spcBef>
                <a:spcPts val="600"/>
              </a:spcBef>
              <a:spcAft>
                <a:spcPts val="600"/>
              </a:spcAft>
              <a:buFont typeface="Arial" panose="020B0604020202020204" pitchFamily="34" charset="0"/>
              <a:buChar char="•"/>
              <a:tabLst/>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pPr>
            <a:r>
              <a:rPr lang="en-US" sz="1200" dirty="0">
                <a:solidFill>
                  <a:schemeClr val="accent1"/>
                </a:solidFill>
                <a:latin typeface="+mj-lt"/>
                <a:ea typeface="Lato" panose="020F0502020204030203" pitchFamily="34" charset="0"/>
                <a:cs typeface="Lato" panose="020F0502020204030203" pitchFamily="34" charset="0"/>
              </a:rPr>
              <a:t>PERIPHERAL </a:t>
            </a:r>
            <a:br>
              <a:rPr lang="en-US" sz="1200" dirty="0">
                <a:solidFill>
                  <a:schemeClr val="accent1"/>
                </a:solidFill>
                <a:latin typeface="+mj-lt"/>
                <a:ea typeface="Lato" panose="020F0502020204030203" pitchFamily="34" charset="0"/>
                <a:cs typeface="Lato" panose="020F0502020204030203" pitchFamily="34" charset="0"/>
              </a:rPr>
            </a:br>
            <a:r>
              <a:rPr lang="en-US" sz="1200" dirty="0">
                <a:solidFill>
                  <a:schemeClr val="accent1"/>
                </a:solidFill>
                <a:latin typeface="+mj-lt"/>
                <a:ea typeface="Lato" panose="020F0502020204030203" pitchFamily="34" charset="0"/>
                <a:cs typeface="Lato" panose="020F0502020204030203" pitchFamily="34" charset="0"/>
              </a:rPr>
              <a:t>ARTERIAL DISEASE</a:t>
            </a:r>
          </a:p>
        </p:txBody>
      </p:sp>
      <p:grpSp>
        <p:nvGrpSpPr>
          <p:cNvPr id="12" name="Group 11">
            <a:extLst>
              <a:ext uri="{FF2B5EF4-FFF2-40B4-BE49-F238E27FC236}">
                <a16:creationId xmlns:a16="http://schemas.microsoft.com/office/drawing/2014/main" id="{B767D673-71FA-1C4F-84BD-88498748A71D}"/>
              </a:ext>
            </a:extLst>
          </p:cNvPr>
          <p:cNvGrpSpPr/>
          <p:nvPr/>
        </p:nvGrpSpPr>
        <p:grpSpPr>
          <a:xfrm>
            <a:off x="706140" y="3209576"/>
            <a:ext cx="1466322" cy="1430164"/>
            <a:chOff x="582308" y="3105405"/>
            <a:chExt cx="914400" cy="914400"/>
          </a:xfrm>
        </p:grpSpPr>
        <p:sp>
          <p:nvSpPr>
            <p:cNvPr id="11" name="Oval 10">
              <a:extLst>
                <a:ext uri="{FF2B5EF4-FFF2-40B4-BE49-F238E27FC236}">
                  <a16:creationId xmlns:a16="http://schemas.microsoft.com/office/drawing/2014/main" id="{C18BCF18-6E3E-2042-BD7A-7E60EC198183}"/>
                </a:ext>
              </a:extLst>
            </p:cNvPr>
            <p:cNvSpPr/>
            <p:nvPr/>
          </p:nvSpPr>
          <p:spPr>
            <a:xfrm>
              <a:off x="642057" y="3178354"/>
              <a:ext cx="711363" cy="711363"/>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e 3">
              <a:extLst>
                <a:ext uri="{FF2B5EF4-FFF2-40B4-BE49-F238E27FC236}">
                  <a16:creationId xmlns:a16="http://schemas.microsoft.com/office/drawing/2014/main" id="{12D21897-4668-744D-896D-223736307B48}"/>
                </a:ext>
              </a:extLst>
            </p:cNvPr>
            <p:cNvSpPr/>
            <p:nvPr/>
          </p:nvSpPr>
          <p:spPr>
            <a:xfrm>
              <a:off x="582308" y="3105405"/>
              <a:ext cx="914400" cy="914400"/>
            </a:xfrm>
            <a:prstGeom prst="pie">
              <a:avLst>
                <a:gd name="adj1" fmla="val 16128035"/>
                <a:gd name="adj2" fmla="val 97051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3" name="Rectangle 12">
            <a:extLst>
              <a:ext uri="{FF2B5EF4-FFF2-40B4-BE49-F238E27FC236}">
                <a16:creationId xmlns:a16="http://schemas.microsoft.com/office/drawing/2014/main" id="{A3A60221-4FA1-D142-B0C8-303E2BFAFC54}"/>
              </a:ext>
            </a:extLst>
          </p:cNvPr>
          <p:cNvSpPr/>
          <p:nvPr/>
        </p:nvSpPr>
        <p:spPr>
          <a:xfrm>
            <a:off x="513702" y="2654846"/>
            <a:ext cx="1039066" cy="312778"/>
          </a:xfrm>
          <a:prstGeom prst="rect">
            <a:avLst/>
          </a:prstGeom>
        </p:spPr>
        <p:txBody>
          <a:bodyPr wrap="none">
            <a:spAutoFit/>
          </a:bodyPr>
          <a:lstStyle/>
          <a:p>
            <a:pPr algn="ctr">
              <a:lnSpc>
                <a:spcPct val="150000"/>
              </a:lnSpc>
            </a:pPr>
            <a:r>
              <a:rPr lang="en-US" sz="1100" b="1" dirty="0">
                <a:solidFill>
                  <a:schemeClr val="accent1"/>
                </a:solidFill>
                <a:ea typeface="Open Sans Extrabold" panose="020B0606030504020204" pitchFamily="34" charset="0"/>
                <a:cs typeface="Open Sans Extrabold" panose="020B0606030504020204" pitchFamily="34" charset="0"/>
              </a:rPr>
              <a:t>30% Surgical</a:t>
            </a:r>
            <a:r>
              <a:rPr lang="en-US" sz="1100" b="1" baseline="30000" dirty="0">
                <a:solidFill>
                  <a:schemeClr val="accent1"/>
                </a:solidFill>
                <a:ea typeface="Open Sans Extrabold" panose="020B0606030504020204" pitchFamily="34" charset="0"/>
                <a:cs typeface="Open Sans Extrabold" panose="020B0606030504020204" pitchFamily="34" charset="0"/>
              </a:rPr>
              <a:t>1</a:t>
            </a:r>
            <a:endParaRPr lang="en-US" sz="1100" b="1" dirty="0">
              <a:solidFill>
                <a:schemeClr val="accent1"/>
              </a:solidFill>
              <a:ea typeface="Open Sans Extrabold" panose="020B0606030504020204" pitchFamily="34" charset="0"/>
              <a:cs typeface="Open Sans Extrabold" panose="020B0606030504020204" pitchFamily="34" charset="0"/>
            </a:endParaRPr>
          </a:p>
        </p:txBody>
      </p:sp>
      <p:sp>
        <p:nvSpPr>
          <p:cNvPr id="34" name="Rectangle 33">
            <a:extLst>
              <a:ext uri="{FF2B5EF4-FFF2-40B4-BE49-F238E27FC236}">
                <a16:creationId xmlns:a16="http://schemas.microsoft.com/office/drawing/2014/main" id="{4AB2AB04-20B0-6249-8470-04CFB406E3AB}"/>
              </a:ext>
            </a:extLst>
          </p:cNvPr>
          <p:cNvSpPr/>
          <p:nvPr/>
        </p:nvSpPr>
        <p:spPr>
          <a:xfrm>
            <a:off x="1032450" y="2243520"/>
            <a:ext cx="840017"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3" name="그림 64">
            <a:extLst>
              <a:ext uri="{FF2B5EF4-FFF2-40B4-BE49-F238E27FC236}">
                <a16:creationId xmlns:a16="http://schemas.microsoft.com/office/drawing/2014/main" id="{E5E9948A-4B24-3F48-8CC2-6998951F9DE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16200000" flipH="1">
            <a:off x="1360616" y="4702364"/>
            <a:ext cx="312779" cy="1896376"/>
          </a:xfrm>
          <a:prstGeom prst="rect">
            <a:avLst/>
          </a:prstGeom>
        </p:spPr>
      </p:pic>
      <p:pic>
        <p:nvPicPr>
          <p:cNvPr id="128" name="그림 64">
            <a:extLst>
              <a:ext uri="{FF2B5EF4-FFF2-40B4-BE49-F238E27FC236}">
                <a16:creationId xmlns:a16="http://schemas.microsoft.com/office/drawing/2014/main" id="{801E7C28-10C1-0C43-9218-C1290E5AA9A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16200000" flipH="1">
            <a:off x="3660882" y="4702364"/>
            <a:ext cx="312779" cy="1896376"/>
          </a:xfrm>
          <a:prstGeom prst="rect">
            <a:avLst/>
          </a:prstGeom>
        </p:spPr>
      </p:pic>
      <p:pic>
        <p:nvPicPr>
          <p:cNvPr id="130" name="그림 64">
            <a:extLst>
              <a:ext uri="{FF2B5EF4-FFF2-40B4-BE49-F238E27FC236}">
                <a16:creationId xmlns:a16="http://schemas.microsoft.com/office/drawing/2014/main" id="{882290E3-6BE0-D045-B925-496BBCD0C25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16200000" flipH="1">
            <a:off x="5995353" y="4702364"/>
            <a:ext cx="312779" cy="1896376"/>
          </a:xfrm>
          <a:prstGeom prst="rect">
            <a:avLst/>
          </a:prstGeom>
        </p:spPr>
      </p:pic>
      <p:pic>
        <p:nvPicPr>
          <p:cNvPr id="133" name="그림 64">
            <a:extLst>
              <a:ext uri="{FF2B5EF4-FFF2-40B4-BE49-F238E27FC236}">
                <a16:creationId xmlns:a16="http://schemas.microsoft.com/office/drawing/2014/main" id="{35505ECD-3D83-1947-9F54-7474BE6DE10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16200000" flipH="1">
            <a:off x="8386779" y="4702364"/>
            <a:ext cx="312779" cy="1896376"/>
          </a:xfrm>
          <a:prstGeom prst="rect">
            <a:avLst/>
          </a:prstGeom>
        </p:spPr>
      </p:pic>
      <p:sp>
        <p:nvSpPr>
          <p:cNvPr id="140" name="Rectangle 139">
            <a:extLst>
              <a:ext uri="{FF2B5EF4-FFF2-40B4-BE49-F238E27FC236}">
                <a16:creationId xmlns:a16="http://schemas.microsoft.com/office/drawing/2014/main" id="{49CD815D-B675-9047-AF8C-F970B833482D}"/>
              </a:ext>
            </a:extLst>
          </p:cNvPr>
          <p:cNvSpPr/>
          <p:nvPr/>
        </p:nvSpPr>
        <p:spPr>
          <a:xfrm>
            <a:off x="3355313" y="2239780"/>
            <a:ext cx="840017"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a:extLst>
              <a:ext uri="{FF2B5EF4-FFF2-40B4-BE49-F238E27FC236}">
                <a16:creationId xmlns:a16="http://schemas.microsoft.com/office/drawing/2014/main" id="{2525C29C-A589-F54A-B043-91A81FC72E07}"/>
              </a:ext>
            </a:extLst>
          </p:cNvPr>
          <p:cNvSpPr/>
          <p:nvPr/>
        </p:nvSpPr>
        <p:spPr>
          <a:xfrm>
            <a:off x="5677042" y="2242071"/>
            <a:ext cx="840017"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3" name="Group 142">
            <a:extLst>
              <a:ext uri="{FF2B5EF4-FFF2-40B4-BE49-F238E27FC236}">
                <a16:creationId xmlns:a16="http://schemas.microsoft.com/office/drawing/2014/main" id="{95E7F668-4370-A445-B24D-2D2B927A6A1D}"/>
              </a:ext>
            </a:extLst>
          </p:cNvPr>
          <p:cNvGrpSpPr/>
          <p:nvPr/>
        </p:nvGrpSpPr>
        <p:grpSpPr>
          <a:xfrm>
            <a:off x="3074966" y="3209002"/>
            <a:ext cx="1466322" cy="1430164"/>
            <a:chOff x="582308" y="3105405"/>
            <a:chExt cx="914400" cy="914400"/>
          </a:xfrm>
        </p:grpSpPr>
        <p:sp>
          <p:nvSpPr>
            <p:cNvPr id="144" name="Oval 143">
              <a:extLst>
                <a:ext uri="{FF2B5EF4-FFF2-40B4-BE49-F238E27FC236}">
                  <a16:creationId xmlns:a16="http://schemas.microsoft.com/office/drawing/2014/main" id="{AF24F3AB-E35B-FF41-91C5-7A069CB12A6F}"/>
                </a:ext>
              </a:extLst>
            </p:cNvPr>
            <p:cNvSpPr/>
            <p:nvPr/>
          </p:nvSpPr>
          <p:spPr>
            <a:xfrm>
              <a:off x="642057" y="3178354"/>
              <a:ext cx="711363" cy="711363"/>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Pie 144">
              <a:extLst>
                <a:ext uri="{FF2B5EF4-FFF2-40B4-BE49-F238E27FC236}">
                  <a16:creationId xmlns:a16="http://schemas.microsoft.com/office/drawing/2014/main" id="{A3E0AE33-BF58-9145-8823-461EADBF9D3A}"/>
                </a:ext>
              </a:extLst>
            </p:cNvPr>
            <p:cNvSpPr/>
            <p:nvPr/>
          </p:nvSpPr>
          <p:spPr>
            <a:xfrm>
              <a:off x="582308" y="3105405"/>
              <a:ext cx="914400" cy="914400"/>
            </a:xfrm>
            <a:prstGeom prst="pie">
              <a:avLst>
                <a:gd name="adj1" fmla="val 16128035"/>
                <a:gd name="adj2" fmla="val 1111818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47" name="Rectangle 146">
            <a:extLst>
              <a:ext uri="{FF2B5EF4-FFF2-40B4-BE49-F238E27FC236}">
                <a16:creationId xmlns:a16="http://schemas.microsoft.com/office/drawing/2014/main" id="{CFE09134-BFEE-824D-B4AE-0709125D6C74}"/>
              </a:ext>
            </a:extLst>
          </p:cNvPr>
          <p:cNvSpPr/>
          <p:nvPr/>
        </p:nvSpPr>
        <p:spPr>
          <a:xfrm>
            <a:off x="2838073" y="2654846"/>
            <a:ext cx="1039067" cy="312778"/>
          </a:xfrm>
          <a:prstGeom prst="rect">
            <a:avLst/>
          </a:prstGeom>
        </p:spPr>
        <p:txBody>
          <a:bodyPr wrap="none">
            <a:spAutoFit/>
          </a:bodyPr>
          <a:lstStyle/>
          <a:p>
            <a:pPr algn="ctr">
              <a:lnSpc>
                <a:spcPct val="150000"/>
              </a:lnSpc>
            </a:pPr>
            <a:r>
              <a:rPr lang="en-US" sz="1100" b="1" dirty="0">
                <a:solidFill>
                  <a:schemeClr val="accent1"/>
                </a:solidFill>
                <a:ea typeface="Open Sans Extrabold" panose="020B0606030504020204" pitchFamily="34" charset="0"/>
                <a:cs typeface="Open Sans Extrabold" panose="020B0606030504020204" pitchFamily="34" charset="0"/>
              </a:rPr>
              <a:t>23% Surgical</a:t>
            </a:r>
            <a:r>
              <a:rPr lang="en-US" sz="1100" b="1" baseline="30000" dirty="0">
                <a:solidFill>
                  <a:schemeClr val="accent1"/>
                </a:solidFill>
                <a:ea typeface="Open Sans Extrabold" panose="020B0606030504020204" pitchFamily="34" charset="0"/>
                <a:cs typeface="Open Sans Extrabold" panose="020B0606030504020204" pitchFamily="34" charset="0"/>
              </a:rPr>
              <a:t>2</a:t>
            </a:r>
            <a:endParaRPr lang="en-US" sz="1100" b="1" dirty="0">
              <a:solidFill>
                <a:schemeClr val="accent1"/>
              </a:solidFill>
              <a:ea typeface="Open Sans Extrabold" panose="020B0606030504020204" pitchFamily="34" charset="0"/>
              <a:cs typeface="Open Sans Extrabold" panose="020B0606030504020204" pitchFamily="34" charset="0"/>
            </a:endParaRPr>
          </a:p>
        </p:txBody>
      </p:sp>
      <p:grpSp>
        <p:nvGrpSpPr>
          <p:cNvPr id="149" name="Group 148">
            <a:extLst>
              <a:ext uri="{FF2B5EF4-FFF2-40B4-BE49-F238E27FC236}">
                <a16:creationId xmlns:a16="http://schemas.microsoft.com/office/drawing/2014/main" id="{F31EF066-03B8-6444-AA82-80029DC001F9}"/>
              </a:ext>
            </a:extLst>
          </p:cNvPr>
          <p:cNvGrpSpPr/>
          <p:nvPr/>
        </p:nvGrpSpPr>
        <p:grpSpPr>
          <a:xfrm>
            <a:off x="5355736" y="3208391"/>
            <a:ext cx="1466322" cy="1430164"/>
            <a:chOff x="582308" y="3105405"/>
            <a:chExt cx="914400" cy="914400"/>
          </a:xfrm>
        </p:grpSpPr>
        <p:sp>
          <p:nvSpPr>
            <p:cNvPr id="150" name="Oval 149">
              <a:extLst>
                <a:ext uri="{FF2B5EF4-FFF2-40B4-BE49-F238E27FC236}">
                  <a16:creationId xmlns:a16="http://schemas.microsoft.com/office/drawing/2014/main" id="{D4D424D1-27F7-D74D-8FDF-A94566EA02B3}"/>
                </a:ext>
              </a:extLst>
            </p:cNvPr>
            <p:cNvSpPr/>
            <p:nvPr/>
          </p:nvSpPr>
          <p:spPr>
            <a:xfrm>
              <a:off x="642057" y="3178354"/>
              <a:ext cx="711363" cy="711363"/>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Pie 150">
              <a:extLst>
                <a:ext uri="{FF2B5EF4-FFF2-40B4-BE49-F238E27FC236}">
                  <a16:creationId xmlns:a16="http://schemas.microsoft.com/office/drawing/2014/main" id="{8F047622-73F4-F645-B802-1F3675E33060}"/>
                </a:ext>
              </a:extLst>
            </p:cNvPr>
            <p:cNvSpPr/>
            <p:nvPr/>
          </p:nvSpPr>
          <p:spPr>
            <a:xfrm>
              <a:off x="582308" y="3105405"/>
              <a:ext cx="914400" cy="914400"/>
            </a:xfrm>
            <a:prstGeom prst="pie">
              <a:avLst>
                <a:gd name="adj1" fmla="val 16080102"/>
                <a:gd name="adj2" fmla="val 806034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52" name="Rectangle 151">
            <a:extLst>
              <a:ext uri="{FF2B5EF4-FFF2-40B4-BE49-F238E27FC236}">
                <a16:creationId xmlns:a16="http://schemas.microsoft.com/office/drawing/2014/main" id="{56B2DCA6-D7D8-FA47-80C1-5206EAFC9625}"/>
              </a:ext>
            </a:extLst>
          </p:cNvPr>
          <p:cNvSpPr/>
          <p:nvPr/>
        </p:nvSpPr>
        <p:spPr>
          <a:xfrm>
            <a:off x="5203417" y="2654846"/>
            <a:ext cx="1039067" cy="312778"/>
          </a:xfrm>
          <a:prstGeom prst="rect">
            <a:avLst/>
          </a:prstGeom>
        </p:spPr>
        <p:txBody>
          <a:bodyPr wrap="none">
            <a:spAutoFit/>
          </a:bodyPr>
          <a:lstStyle/>
          <a:p>
            <a:pPr algn="ctr">
              <a:lnSpc>
                <a:spcPct val="150000"/>
              </a:lnSpc>
            </a:pPr>
            <a:r>
              <a:rPr lang="en-US" sz="1100" b="1" dirty="0">
                <a:solidFill>
                  <a:schemeClr val="accent1"/>
                </a:solidFill>
                <a:ea typeface="Open Sans Extrabold" panose="020B0606030504020204" pitchFamily="34" charset="0"/>
                <a:cs typeface="Open Sans Extrabold" panose="020B0606030504020204" pitchFamily="34" charset="0"/>
              </a:rPr>
              <a:t>35% Surgical</a:t>
            </a:r>
            <a:r>
              <a:rPr lang="en-US" sz="1100" b="1" baseline="30000" dirty="0">
                <a:solidFill>
                  <a:schemeClr val="accent1"/>
                </a:solidFill>
                <a:ea typeface="Open Sans Extrabold" panose="020B0606030504020204" pitchFamily="34" charset="0"/>
                <a:cs typeface="Open Sans Extrabold" panose="020B0606030504020204" pitchFamily="34" charset="0"/>
              </a:rPr>
              <a:t>3</a:t>
            </a:r>
            <a:endParaRPr lang="en-US" sz="1100" b="1" dirty="0">
              <a:solidFill>
                <a:schemeClr val="accent1"/>
              </a:solidFill>
              <a:ea typeface="Open Sans Extrabold" panose="020B0606030504020204" pitchFamily="34" charset="0"/>
              <a:cs typeface="Open Sans Extrabold" panose="020B0606030504020204" pitchFamily="34" charset="0"/>
            </a:endParaRPr>
          </a:p>
        </p:txBody>
      </p:sp>
      <p:grpSp>
        <p:nvGrpSpPr>
          <p:cNvPr id="154" name="Group 153">
            <a:extLst>
              <a:ext uri="{FF2B5EF4-FFF2-40B4-BE49-F238E27FC236}">
                <a16:creationId xmlns:a16="http://schemas.microsoft.com/office/drawing/2014/main" id="{1694D3DA-6C5B-874B-89CE-30AA2ABA6CAC}"/>
              </a:ext>
            </a:extLst>
          </p:cNvPr>
          <p:cNvGrpSpPr/>
          <p:nvPr/>
        </p:nvGrpSpPr>
        <p:grpSpPr>
          <a:xfrm>
            <a:off x="7733367" y="3208391"/>
            <a:ext cx="1466322" cy="1430164"/>
            <a:chOff x="582308" y="3105405"/>
            <a:chExt cx="914400" cy="914400"/>
          </a:xfrm>
        </p:grpSpPr>
        <p:sp>
          <p:nvSpPr>
            <p:cNvPr id="155" name="Oval 154">
              <a:extLst>
                <a:ext uri="{FF2B5EF4-FFF2-40B4-BE49-F238E27FC236}">
                  <a16:creationId xmlns:a16="http://schemas.microsoft.com/office/drawing/2014/main" id="{9E8AD8C7-F9C4-9C4E-B527-B7025DE56FE5}"/>
                </a:ext>
              </a:extLst>
            </p:cNvPr>
            <p:cNvSpPr/>
            <p:nvPr/>
          </p:nvSpPr>
          <p:spPr>
            <a:xfrm>
              <a:off x="642057" y="3178354"/>
              <a:ext cx="711363" cy="711363"/>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Pie 155">
              <a:extLst>
                <a:ext uri="{FF2B5EF4-FFF2-40B4-BE49-F238E27FC236}">
                  <a16:creationId xmlns:a16="http://schemas.microsoft.com/office/drawing/2014/main" id="{E530B4BD-3B4B-224E-8D81-8DDD2FF4122A}"/>
                </a:ext>
              </a:extLst>
            </p:cNvPr>
            <p:cNvSpPr/>
            <p:nvPr/>
          </p:nvSpPr>
          <p:spPr>
            <a:xfrm>
              <a:off x="582308" y="3105405"/>
              <a:ext cx="914400" cy="914400"/>
            </a:xfrm>
            <a:prstGeom prst="pie">
              <a:avLst>
                <a:gd name="adj1" fmla="val 16125105"/>
                <a:gd name="adj2" fmla="val 120646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57" name="Rectangle 156">
            <a:extLst>
              <a:ext uri="{FF2B5EF4-FFF2-40B4-BE49-F238E27FC236}">
                <a16:creationId xmlns:a16="http://schemas.microsoft.com/office/drawing/2014/main" id="{E3EB7417-0B8C-004E-A3B7-1E74807145D8}"/>
              </a:ext>
            </a:extLst>
          </p:cNvPr>
          <p:cNvSpPr/>
          <p:nvPr/>
        </p:nvSpPr>
        <p:spPr>
          <a:xfrm>
            <a:off x="7998784" y="2247101"/>
            <a:ext cx="840017"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157">
            <a:extLst>
              <a:ext uri="{FF2B5EF4-FFF2-40B4-BE49-F238E27FC236}">
                <a16:creationId xmlns:a16="http://schemas.microsoft.com/office/drawing/2014/main" id="{CDE46DD7-0A18-9B4D-9D6E-761AC5A49241}"/>
              </a:ext>
            </a:extLst>
          </p:cNvPr>
          <p:cNvSpPr/>
          <p:nvPr/>
        </p:nvSpPr>
        <p:spPr>
          <a:xfrm>
            <a:off x="7501798" y="2654846"/>
            <a:ext cx="1039067" cy="312778"/>
          </a:xfrm>
          <a:prstGeom prst="rect">
            <a:avLst/>
          </a:prstGeom>
        </p:spPr>
        <p:txBody>
          <a:bodyPr wrap="none">
            <a:spAutoFit/>
          </a:bodyPr>
          <a:lstStyle/>
          <a:p>
            <a:pPr algn="ctr">
              <a:lnSpc>
                <a:spcPct val="150000"/>
              </a:lnSpc>
            </a:pPr>
            <a:r>
              <a:rPr lang="en-US" sz="1100" b="1" dirty="0">
                <a:solidFill>
                  <a:schemeClr val="accent1"/>
                </a:solidFill>
                <a:ea typeface="Open Sans Extrabold" panose="020B0606030504020204" pitchFamily="34" charset="0"/>
                <a:cs typeface="Open Sans Extrabold" panose="020B0606030504020204" pitchFamily="34" charset="0"/>
              </a:rPr>
              <a:t>19% Surgical</a:t>
            </a:r>
            <a:r>
              <a:rPr lang="en-US" sz="1100" b="1" baseline="30000" dirty="0">
                <a:solidFill>
                  <a:schemeClr val="accent1"/>
                </a:solidFill>
                <a:ea typeface="Open Sans Extrabold" panose="020B0606030504020204" pitchFamily="34" charset="0"/>
                <a:cs typeface="Open Sans Extrabold" panose="020B0606030504020204" pitchFamily="34" charset="0"/>
              </a:rPr>
              <a:t>4</a:t>
            </a:r>
            <a:endParaRPr lang="en-US" sz="1100" b="1" dirty="0">
              <a:solidFill>
                <a:schemeClr val="accent1"/>
              </a:solidFill>
              <a:ea typeface="Open Sans Extrabold" panose="020B0606030504020204" pitchFamily="34" charset="0"/>
              <a:cs typeface="Open Sans Extrabold" panose="020B0606030504020204" pitchFamily="34" charset="0"/>
            </a:endParaRPr>
          </a:p>
        </p:txBody>
      </p:sp>
      <p:grpSp>
        <p:nvGrpSpPr>
          <p:cNvPr id="161" name="Group 160">
            <a:extLst>
              <a:ext uri="{FF2B5EF4-FFF2-40B4-BE49-F238E27FC236}">
                <a16:creationId xmlns:a16="http://schemas.microsoft.com/office/drawing/2014/main" id="{888AE01F-2895-0B42-A5EA-6AB64C3E9C83}"/>
              </a:ext>
            </a:extLst>
          </p:cNvPr>
          <p:cNvGrpSpPr/>
          <p:nvPr/>
        </p:nvGrpSpPr>
        <p:grpSpPr>
          <a:xfrm>
            <a:off x="9857976" y="3231360"/>
            <a:ext cx="1653322" cy="1681708"/>
            <a:chOff x="524792" y="3142708"/>
            <a:chExt cx="876798" cy="914400"/>
          </a:xfrm>
        </p:grpSpPr>
        <p:sp>
          <p:nvSpPr>
            <p:cNvPr id="162" name="Oval 161">
              <a:extLst>
                <a:ext uri="{FF2B5EF4-FFF2-40B4-BE49-F238E27FC236}">
                  <a16:creationId xmlns:a16="http://schemas.microsoft.com/office/drawing/2014/main" id="{8E9723E6-76A8-4344-A8BA-3498CF5E66B7}"/>
                </a:ext>
              </a:extLst>
            </p:cNvPr>
            <p:cNvSpPr/>
            <p:nvPr/>
          </p:nvSpPr>
          <p:spPr>
            <a:xfrm>
              <a:off x="642057" y="3178354"/>
              <a:ext cx="711363" cy="711363"/>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Pie 162">
              <a:extLst>
                <a:ext uri="{FF2B5EF4-FFF2-40B4-BE49-F238E27FC236}">
                  <a16:creationId xmlns:a16="http://schemas.microsoft.com/office/drawing/2014/main" id="{BA9E6CD3-6EDA-604C-B3AF-E1460868360E}"/>
                </a:ext>
              </a:extLst>
            </p:cNvPr>
            <p:cNvSpPr/>
            <p:nvPr/>
          </p:nvSpPr>
          <p:spPr>
            <a:xfrm>
              <a:off x="524792" y="3142708"/>
              <a:ext cx="876798" cy="914400"/>
            </a:xfrm>
            <a:prstGeom prst="pie">
              <a:avLst>
                <a:gd name="adj1" fmla="val 16973760"/>
                <a:gd name="adj2" fmla="val 871168"/>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cxnSp>
        <p:nvCxnSpPr>
          <p:cNvPr id="48" name="Straight Connector 47">
            <a:extLst>
              <a:ext uri="{FF2B5EF4-FFF2-40B4-BE49-F238E27FC236}">
                <a16:creationId xmlns:a16="http://schemas.microsoft.com/office/drawing/2014/main" id="{EE6032AA-6C33-E34A-B7A4-364217BAB9DA}"/>
              </a:ext>
            </a:extLst>
          </p:cNvPr>
          <p:cNvCxnSpPr/>
          <p:nvPr/>
        </p:nvCxnSpPr>
        <p:spPr>
          <a:xfrm flipH="1" flipV="1">
            <a:off x="5806440" y="2995056"/>
            <a:ext cx="99714" cy="171631"/>
          </a:xfrm>
          <a:prstGeom prst="line">
            <a:avLst/>
          </a:prstGeom>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4AA570FF-BDF6-BF42-8117-D9214903B9FD}"/>
              </a:ext>
            </a:extLst>
          </p:cNvPr>
          <p:cNvCxnSpPr/>
          <p:nvPr/>
        </p:nvCxnSpPr>
        <p:spPr>
          <a:xfrm flipH="1" flipV="1">
            <a:off x="8187464" y="2998119"/>
            <a:ext cx="99714" cy="171631"/>
          </a:xfrm>
          <a:prstGeom prst="line">
            <a:avLst/>
          </a:prstGeom>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A6A8DEF9-6F37-B341-A6B5-D7B9DC18F36D}"/>
              </a:ext>
            </a:extLst>
          </p:cNvPr>
          <p:cNvCxnSpPr/>
          <p:nvPr/>
        </p:nvCxnSpPr>
        <p:spPr>
          <a:xfrm flipH="1" flipV="1">
            <a:off x="3434794" y="3001120"/>
            <a:ext cx="99714" cy="171631"/>
          </a:xfrm>
          <a:prstGeom prst="line">
            <a:avLst/>
          </a:prstGeom>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7B3153FC-F404-4A47-B6FB-4AC982E36344}"/>
              </a:ext>
            </a:extLst>
          </p:cNvPr>
          <p:cNvCxnSpPr/>
          <p:nvPr/>
        </p:nvCxnSpPr>
        <p:spPr>
          <a:xfrm flipH="1" flipV="1">
            <a:off x="1032450" y="2995056"/>
            <a:ext cx="99714" cy="171631"/>
          </a:xfrm>
          <a:prstGeom prst="line">
            <a:avLst/>
          </a:prstGeom>
        </p:spPr>
        <p:style>
          <a:lnRef idx="1">
            <a:schemeClr val="accent1"/>
          </a:lnRef>
          <a:fillRef idx="0">
            <a:schemeClr val="accent1"/>
          </a:fillRef>
          <a:effectRef idx="0">
            <a:schemeClr val="accent1"/>
          </a:effectRef>
          <a:fontRef idx="minor">
            <a:schemeClr val="tx1"/>
          </a:fontRef>
        </p:style>
      </p:cxnSp>
      <p:sp>
        <p:nvSpPr>
          <p:cNvPr id="170" name="TextBox 169">
            <a:extLst>
              <a:ext uri="{FF2B5EF4-FFF2-40B4-BE49-F238E27FC236}">
                <a16:creationId xmlns:a16="http://schemas.microsoft.com/office/drawing/2014/main" id="{051D1F8F-43A3-3D48-AE00-6240737813CD}"/>
              </a:ext>
            </a:extLst>
          </p:cNvPr>
          <p:cNvSpPr txBox="1"/>
          <p:nvPr/>
        </p:nvSpPr>
        <p:spPr>
          <a:xfrm>
            <a:off x="1126538" y="4146682"/>
            <a:ext cx="875560" cy="312843"/>
          </a:xfrm>
          <a:prstGeom prst="rect">
            <a:avLst/>
          </a:prstGeom>
          <a:noFill/>
        </p:spPr>
        <p:txBody>
          <a:bodyPr wrap="none" rtlCol="0" anchor="ctr">
            <a:spAutoFit/>
          </a:bodyPr>
          <a:lstStyle/>
          <a:p>
            <a:pPr algn="ctr">
              <a:lnSpc>
                <a:spcPct val="150000"/>
              </a:lnSpc>
            </a:pPr>
            <a:r>
              <a:rPr lang="en-US" sz="1100" b="1" dirty="0">
                <a:solidFill>
                  <a:schemeClr val="accent4"/>
                </a:solidFill>
                <a:latin typeface="+mj-lt"/>
                <a:ea typeface="Open Sans Extrabold" panose="020B0606030504020204" pitchFamily="34" charset="0"/>
                <a:cs typeface="Open Sans Extrabold" panose="020B0606030504020204" pitchFamily="34" charset="0"/>
              </a:rPr>
              <a:t>70% Endo</a:t>
            </a:r>
            <a:r>
              <a:rPr lang="en-US" sz="1100" b="1" baseline="30000" dirty="0">
                <a:solidFill>
                  <a:schemeClr val="accent4"/>
                </a:solidFill>
                <a:latin typeface="+mj-lt"/>
                <a:ea typeface="Open Sans Extrabold" panose="020B0606030504020204" pitchFamily="34" charset="0"/>
                <a:cs typeface="Open Sans Extrabold" panose="020B0606030504020204" pitchFamily="34" charset="0"/>
              </a:rPr>
              <a:t>1</a:t>
            </a:r>
          </a:p>
        </p:txBody>
      </p:sp>
      <p:sp>
        <p:nvSpPr>
          <p:cNvPr id="171" name="TextBox 170">
            <a:extLst>
              <a:ext uri="{FF2B5EF4-FFF2-40B4-BE49-F238E27FC236}">
                <a16:creationId xmlns:a16="http://schemas.microsoft.com/office/drawing/2014/main" id="{2E309DEF-DD68-1642-80BD-126FFB170644}"/>
              </a:ext>
            </a:extLst>
          </p:cNvPr>
          <p:cNvSpPr txBox="1"/>
          <p:nvPr/>
        </p:nvSpPr>
        <p:spPr>
          <a:xfrm>
            <a:off x="3528606" y="4057832"/>
            <a:ext cx="875561" cy="312843"/>
          </a:xfrm>
          <a:prstGeom prst="rect">
            <a:avLst/>
          </a:prstGeom>
          <a:noFill/>
        </p:spPr>
        <p:txBody>
          <a:bodyPr wrap="none" rtlCol="0" anchor="ctr">
            <a:spAutoFit/>
          </a:bodyPr>
          <a:lstStyle/>
          <a:p>
            <a:pPr algn="ctr">
              <a:lnSpc>
                <a:spcPct val="150000"/>
              </a:lnSpc>
            </a:pPr>
            <a:r>
              <a:rPr lang="en-US" sz="1100" b="1" dirty="0">
                <a:solidFill>
                  <a:schemeClr val="accent4"/>
                </a:solidFill>
                <a:latin typeface="+mj-lt"/>
                <a:ea typeface="Open Sans Extrabold" panose="020B0606030504020204" pitchFamily="34" charset="0"/>
                <a:cs typeface="Open Sans Extrabold" panose="020B0606030504020204" pitchFamily="34" charset="0"/>
              </a:rPr>
              <a:t>77% Endo</a:t>
            </a:r>
            <a:r>
              <a:rPr lang="en-US" sz="1100" b="1" baseline="30000" dirty="0">
                <a:solidFill>
                  <a:schemeClr val="accent4"/>
                </a:solidFill>
                <a:latin typeface="+mj-lt"/>
                <a:ea typeface="Open Sans Extrabold" panose="020B0606030504020204" pitchFamily="34" charset="0"/>
                <a:cs typeface="Open Sans Extrabold" panose="020B0606030504020204" pitchFamily="34" charset="0"/>
              </a:rPr>
              <a:t>2</a:t>
            </a:r>
          </a:p>
        </p:txBody>
      </p:sp>
      <p:sp>
        <p:nvSpPr>
          <p:cNvPr id="172" name="TextBox 171">
            <a:extLst>
              <a:ext uri="{FF2B5EF4-FFF2-40B4-BE49-F238E27FC236}">
                <a16:creationId xmlns:a16="http://schemas.microsoft.com/office/drawing/2014/main" id="{3B663702-88D5-144E-A513-6268EF0C8D44}"/>
              </a:ext>
            </a:extLst>
          </p:cNvPr>
          <p:cNvSpPr txBox="1"/>
          <p:nvPr/>
        </p:nvSpPr>
        <p:spPr>
          <a:xfrm>
            <a:off x="5810456" y="4074444"/>
            <a:ext cx="875561" cy="312843"/>
          </a:xfrm>
          <a:prstGeom prst="rect">
            <a:avLst/>
          </a:prstGeom>
          <a:noFill/>
        </p:spPr>
        <p:txBody>
          <a:bodyPr wrap="none" rtlCol="0" anchor="ctr">
            <a:spAutoFit/>
          </a:bodyPr>
          <a:lstStyle/>
          <a:p>
            <a:pPr algn="ctr">
              <a:lnSpc>
                <a:spcPct val="150000"/>
              </a:lnSpc>
            </a:pPr>
            <a:r>
              <a:rPr lang="en-US" sz="1100" b="1" dirty="0">
                <a:solidFill>
                  <a:schemeClr val="accent4"/>
                </a:solidFill>
                <a:latin typeface="+mj-lt"/>
                <a:ea typeface="Open Sans Extrabold" panose="020B0606030504020204" pitchFamily="34" charset="0"/>
                <a:cs typeface="Open Sans Extrabold" panose="020B0606030504020204" pitchFamily="34" charset="0"/>
              </a:rPr>
              <a:t>65% Endo</a:t>
            </a:r>
            <a:r>
              <a:rPr lang="en-US" sz="1100" b="1" baseline="30000" dirty="0">
                <a:solidFill>
                  <a:schemeClr val="accent4"/>
                </a:solidFill>
                <a:latin typeface="+mj-lt"/>
                <a:ea typeface="Open Sans Extrabold" panose="020B0606030504020204" pitchFamily="34" charset="0"/>
                <a:cs typeface="Open Sans Extrabold" panose="020B0606030504020204" pitchFamily="34" charset="0"/>
              </a:rPr>
              <a:t>3</a:t>
            </a:r>
          </a:p>
        </p:txBody>
      </p:sp>
      <p:sp>
        <p:nvSpPr>
          <p:cNvPr id="173" name="TextBox 172">
            <a:extLst>
              <a:ext uri="{FF2B5EF4-FFF2-40B4-BE49-F238E27FC236}">
                <a16:creationId xmlns:a16="http://schemas.microsoft.com/office/drawing/2014/main" id="{87AFAADA-4A3B-104C-BB7A-F8CB8DE003E4}"/>
              </a:ext>
            </a:extLst>
          </p:cNvPr>
          <p:cNvSpPr txBox="1"/>
          <p:nvPr/>
        </p:nvSpPr>
        <p:spPr>
          <a:xfrm>
            <a:off x="8108837" y="4089847"/>
            <a:ext cx="875561" cy="312843"/>
          </a:xfrm>
          <a:prstGeom prst="rect">
            <a:avLst/>
          </a:prstGeom>
          <a:noFill/>
        </p:spPr>
        <p:txBody>
          <a:bodyPr wrap="none" rtlCol="0" anchor="ctr">
            <a:spAutoFit/>
          </a:bodyPr>
          <a:lstStyle/>
          <a:p>
            <a:pPr algn="ctr">
              <a:lnSpc>
                <a:spcPct val="150000"/>
              </a:lnSpc>
            </a:pPr>
            <a:r>
              <a:rPr lang="en-US" sz="1100" b="1" dirty="0">
                <a:solidFill>
                  <a:schemeClr val="accent4"/>
                </a:solidFill>
                <a:latin typeface="+mj-lt"/>
                <a:ea typeface="Open Sans Extrabold" panose="020B0606030504020204" pitchFamily="34" charset="0"/>
                <a:cs typeface="Open Sans Extrabold" panose="020B0606030504020204" pitchFamily="34" charset="0"/>
              </a:rPr>
              <a:t>81% Endo</a:t>
            </a:r>
            <a:r>
              <a:rPr lang="en-US" sz="1100" b="1" baseline="30000" dirty="0">
                <a:solidFill>
                  <a:schemeClr val="accent4"/>
                </a:solidFill>
                <a:latin typeface="+mj-lt"/>
                <a:ea typeface="Open Sans Extrabold" panose="020B0606030504020204" pitchFamily="34" charset="0"/>
                <a:cs typeface="Open Sans Extrabold" panose="020B0606030504020204" pitchFamily="34" charset="0"/>
              </a:rPr>
              <a:t>4</a:t>
            </a:r>
          </a:p>
        </p:txBody>
      </p:sp>
      <p:sp>
        <p:nvSpPr>
          <p:cNvPr id="174" name="TextBox 173">
            <a:extLst>
              <a:ext uri="{FF2B5EF4-FFF2-40B4-BE49-F238E27FC236}">
                <a16:creationId xmlns:a16="http://schemas.microsoft.com/office/drawing/2014/main" id="{64F43908-E96F-5146-8460-7DDFA33690DF}"/>
              </a:ext>
            </a:extLst>
          </p:cNvPr>
          <p:cNvSpPr txBox="1"/>
          <p:nvPr/>
        </p:nvSpPr>
        <p:spPr>
          <a:xfrm>
            <a:off x="10897694" y="3646528"/>
            <a:ext cx="508473" cy="312843"/>
          </a:xfrm>
          <a:prstGeom prst="rect">
            <a:avLst/>
          </a:prstGeom>
          <a:noFill/>
        </p:spPr>
        <p:txBody>
          <a:bodyPr wrap="none" rtlCol="0" anchor="ctr">
            <a:spAutoFit/>
          </a:bodyPr>
          <a:lstStyle/>
          <a:p>
            <a:pPr algn="ctr">
              <a:lnSpc>
                <a:spcPct val="150000"/>
              </a:lnSpc>
            </a:pPr>
            <a:r>
              <a:rPr lang="en-US" sz="1100" b="1" dirty="0">
                <a:solidFill>
                  <a:schemeClr val="bg1"/>
                </a:solidFill>
                <a:latin typeface="+mj-lt"/>
                <a:ea typeface="Open Sans Extrabold" panose="020B0606030504020204" pitchFamily="34" charset="0"/>
                <a:cs typeface="Open Sans Extrabold" panose="020B0606030504020204" pitchFamily="34" charset="0"/>
              </a:rPr>
              <a:t>Endo</a:t>
            </a:r>
            <a:endParaRPr lang="en-US" sz="1100" b="1" baseline="30000" dirty="0">
              <a:solidFill>
                <a:schemeClr val="bg1"/>
              </a:solidFill>
              <a:latin typeface="+mj-lt"/>
              <a:ea typeface="Open Sans Extrabold" panose="020B0606030504020204" pitchFamily="34" charset="0"/>
              <a:cs typeface="Open Sans Extrabold" panose="020B0606030504020204" pitchFamily="34" charset="0"/>
            </a:endParaRPr>
          </a:p>
        </p:txBody>
      </p:sp>
      <p:sp>
        <p:nvSpPr>
          <p:cNvPr id="62" name="Pentagon 61">
            <a:extLst>
              <a:ext uri="{FF2B5EF4-FFF2-40B4-BE49-F238E27FC236}">
                <a16:creationId xmlns:a16="http://schemas.microsoft.com/office/drawing/2014/main" id="{61011AB2-8C84-584C-8913-46524D59ABC5}"/>
              </a:ext>
            </a:extLst>
          </p:cNvPr>
          <p:cNvSpPr/>
          <p:nvPr/>
        </p:nvSpPr>
        <p:spPr>
          <a:xfrm rot="10800000">
            <a:off x="1102673" y="4785634"/>
            <a:ext cx="8068634" cy="492952"/>
          </a:xfrm>
          <a:prstGeom prst="homePlate">
            <a:avLst>
              <a:gd name="adj" fmla="val 0"/>
            </a:avLst>
          </a:prstGeom>
          <a:gradFill>
            <a:gsLst>
              <a:gs pos="0">
                <a:schemeClr val="accent1">
                  <a:lumMod val="45000"/>
                  <a:lumOff val="55000"/>
                  <a:alpha val="2000"/>
                </a:schemeClr>
              </a:gs>
              <a:gs pos="45000">
                <a:schemeClr val="accent4"/>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81A536CE-FC0A-154E-B15B-C76E7C826DD4}"/>
              </a:ext>
            </a:extLst>
          </p:cNvPr>
          <p:cNvSpPr txBox="1"/>
          <p:nvPr/>
        </p:nvSpPr>
        <p:spPr>
          <a:xfrm>
            <a:off x="1920841" y="4851403"/>
            <a:ext cx="5447325" cy="338554"/>
          </a:xfrm>
          <a:prstGeom prst="rect">
            <a:avLst/>
          </a:prstGeom>
          <a:noFill/>
        </p:spPr>
        <p:txBody>
          <a:bodyPr wrap="none" rtlCol="0">
            <a:spAutoFit/>
          </a:bodyPr>
          <a:lstStyle/>
          <a:p>
            <a:pPr algn="ctr"/>
            <a:r>
              <a:rPr lang="en-US" sz="1600" b="1" dirty="0">
                <a:solidFill>
                  <a:schemeClr val="bg1"/>
                </a:solidFill>
                <a:latin typeface="+mj-lt"/>
                <a:ea typeface="Lato" panose="020F0502020204030203" pitchFamily="34" charset="0"/>
                <a:cs typeface="Lato" panose="020F0502020204030203" pitchFamily="34" charset="0"/>
              </a:rPr>
              <a:t>Already have been converted to endovascular procedures</a:t>
            </a:r>
          </a:p>
        </p:txBody>
      </p:sp>
      <p:sp>
        <p:nvSpPr>
          <p:cNvPr id="65" name="Rounded Rectangle 64">
            <a:extLst>
              <a:ext uri="{FF2B5EF4-FFF2-40B4-BE49-F238E27FC236}">
                <a16:creationId xmlns:a16="http://schemas.microsoft.com/office/drawing/2014/main" id="{B3FFF591-9F68-514A-85CA-6EC09011A3BA}"/>
              </a:ext>
            </a:extLst>
          </p:cNvPr>
          <p:cNvSpPr/>
          <p:nvPr/>
        </p:nvSpPr>
        <p:spPr>
          <a:xfrm>
            <a:off x="9700698" y="1459940"/>
            <a:ext cx="2059620" cy="983293"/>
          </a:xfrm>
          <a:prstGeom prst="roundRect">
            <a:avLst>
              <a:gd name="adj" fmla="val 4069"/>
            </a:avLst>
          </a:prstGeom>
          <a:solidFill>
            <a:schemeClr val="accent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159">
            <a:extLst>
              <a:ext uri="{FF2B5EF4-FFF2-40B4-BE49-F238E27FC236}">
                <a16:creationId xmlns:a16="http://schemas.microsoft.com/office/drawing/2014/main" id="{F002CC9E-7C65-9349-ABC8-A08EC28359DC}"/>
              </a:ext>
            </a:extLst>
          </p:cNvPr>
          <p:cNvSpPr/>
          <p:nvPr/>
        </p:nvSpPr>
        <p:spPr>
          <a:xfrm>
            <a:off x="10362181" y="2214593"/>
            <a:ext cx="840017"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35F78E8A-28DE-B646-8782-8A13B2A19BB3}"/>
              </a:ext>
            </a:extLst>
          </p:cNvPr>
          <p:cNvSpPr>
            <a:spLocks noGrp="1"/>
          </p:cNvSpPr>
          <p:nvPr>
            <p:ph type="title"/>
          </p:nvPr>
        </p:nvSpPr>
        <p:spPr/>
        <p:txBody>
          <a:bodyPr/>
          <a:lstStyle/>
          <a:p>
            <a:r>
              <a:rPr lang="en-US" dirty="0">
                <a:latin typeface="+mj-lt"/>
              </a:rPr>
              <a:t>Endovascular Procedures: Landscape and InspireMD Potential</a:t>
            </a:r>
          </a:p>
        </p:txBody>
      </p:sp>
      <p:sp>
        <p:nvSpPr>
          <p:cNvPr id="29" name="TextBox 28">
            <a:extLst>
              <a:ext uri="{FF2B5EF4-FFF2-40B4-BE49-F238E27FC236}">
                <a16:creationId xmlns:a16="http://schemas.microsoft.com/office/drawing/2014/main" id="{4E181A48-F5A3-4348-8632-78135F9F1C5B}"/>
              </a:ext>
            </a:extLst>
          </p:cNvPr>
          <p:cNvSpPr txBox="1"/>
          <p:nvPr/>
        </p:nvSpPr>
        <p:spPr>
          <a:xfrm>
            <a:off x="301009" y="5824413"/>
            <a:ext cx="11210290" cy="646331"/>
          </a:xfrm>
          <a:prstGeom prst="rect">
            <a:avLst/>
          </a:prstGeom>
          <a:noFill/>
        </p:spPr>
        <p:txBody>
          <a:bodyPr wrap="square" rtlCol="0">
            <a:spAutoFit/>
          </a:bodyPr>
          <a:lstStyle/>
          <a:p>
            <a:r>
              <a:rPr lang="en-GB" sz="700" u="sng" baseline="30000" dirty="0">
                <a:solidFill>
                  <a:schemeClr val="bg1">
                    <a:lumMod val="50000"/>
                  </a:schemeClr>
                </a:solidFill>
                <a:latin typeface="+mj-lt"/>
                <a:ea typeface="Lato" panose="020F0502020204030203" pitchFamily="34" charset="0"/>
                <a:cs typeface="Lato" panose="020F0502020204030203" pitchFamily="34" charset="0"/>
              </a:rPr>
              <a:t>1</a:t>
            </a:r>
            <a:r>
              <a:rPr lang="en-GB" sz="700" u="sng" dirty="0">
                <a:solidFill>
                  <a:schemeClr val="bg1">
                    <a:lumMod val="50000"/>
                  </a:schemeClr>
                </a:solidFill>
                <a:latin typeface="+mj-lt"/>
                <a:ea typeface="Lato" panose="020F0502020204030203" pitchFamily="34" charset="0"/>
                <a:cs typeface="Lato" panose="020F0502020204030203" pitchFamily="34" charset="0"/>
              </a:rPr>
              <a:t> </a:t>
            </a:r>
            <a:r>
              <a:rPr lang="en-US" sz="700" dirty="0" err="1">
                <a:solidFill>
                  <a:schemeClr val="tx2"/>
                </a:solidFill>
                <a:latin typeface="+mj-lt"/>
              </a:rPr>
              <a:t>Bekelis</a:t>
            </a:r>
            <a:r>
              <a:rPr lang="en-US" sz="700" dirty="0">
                <a:solidFill>
                  <a:schemeClr val="tx2"/>
                </a:solidFill>
                <a:latin typeface="+mj-lt"/>
              </a:rPr>
              <a:t> K, Gottlieb DJ, </a:t>
            </a:r>
            <a:r>
              <a:rPr lang="en-US" sz="700" dirty="0" err="1">
                <a:solidFill>
                  <a:schemeClr val="tx2"/>
                </a:solidFill>
                <a:latin typeface="+mj-lt"/>
              </a:rPr>
              <a:t>Su</a:t>
            </a:r>
            <a:r>
              <a:rPr lang="en-US" sz="700" dirty="0">
                <a:solidFill>
                  <a:schemeClr val="tx2"/>
                </a:solidFill>
                <a:latin typeface="+mj-lt"/>
              </a:rPr>
              <a:t> Y, et al. Comparison of clipping and coiling in elderly patients with unruptured cerebral aneurysms. J </a:t>
            </a:r>
            <a:r>
              <a:rPr lang="en-US" sz="700" dirty="0" err="1">
                <a:solidFill>
                  <a:schemeClr val="tx2"/>
                </a:solidFill>
                <a:latin typeface="+mj-lt"/>
              </a:rPr>
              <a:t>Neurosurg</a:t>
            </a:r>
            <a:r>
              <a:rPr lang="en-US" sz="700" dirty="0">
                <a:solidFill>
                  <a:schemeClr val="tx2"/>
                </a:solidFill>
                <a:latin typeface="+mj-lt"/>
              </a:rPr>
              <a:t>. 2017;126(3):811–818</a:t>
            </a:r>
            <a:endParaRPr lang="en-GB" sz="700" u="sng" dirty="0">
              <a:solidFill>
                <a:schemeClr val="bg1">
                  <a:lumMod val="50000"/>
                </a:schemeClr>
              </a:solidFill>
              <a:latin typeface="+mj-lt"/>
              <a:ea typeface="Lato" panose="020F0502020204030203" pitchFamily="34" charset="0"/>
              <a:cs typeface="Lato" panose="020F0502020204030203" pitchFamily="34" charset="0"/>
            </a:endParaRPr>
          </a:p>
          <a:p>
            <a:r>
              <a:rPr kumimoji="0" lang="en-GB" sz="700" b="0" u="sng" strike="noStrike" kern="1200" cap="none" spc="0" normalizeH="0" baseline="30000" noProof="0" dirty="0">
                <a:ln>
                  <a:noFill/>
                </a:ln>
                <a:solidFill>
                  <a:schemeClr val="bg1">
                    <a:lumMod val="50000"/>
                  </a:schemeClr>
                </a:solidFill>
                <a:effectLst/>
                <a:uLnTx/>
                <a:uFillTx/>
                <a:latin typeface="+mj-lt"/>
                <a:ea typeface="Lato" panose="020F0502020204030203" pitchFamily="34" charset="0"/>
                <a:cs typeface="Lato" panose="020F0502020204030203" pitchFamily="34" charset="0"/>
              </a:rPr>
              <a:t>2</a:t>
            </a:r>
            <a:r>
              <a:rPr kumimoji="0" lang="en-GB" sz="700" b="0" u="sng" strike="noStrike" kern="1200" cap="none" spc="0" normalizeH="0" baseline="0" noProof="0" dirty="0">
                <a:ln>
                  <a:noFill/>
                </a:ln>
                <a:solidFill>
                  <a:schemeClr val="bg1">
                    <a:lumMod val="50000"/>
                  </a:schemeClr>
                </a:solidFill>
                <a:effectLst/>
                <a:uLnTx/>
                <a:uFillTx/>
                <a:latin typeface="+mj-lt"/>
                <a:ea typeface="Lato" panose="020F0502020204030203" pitchFamily="34" charset="0"/>
                <a:cs typeface="Lato" panose="020F0502020204030203" pitchFamily="34" charset="0"/>
              </a:rPr>
              <a:t> </a:t>
            </a:r>
            <a:r>
              <a:rPr lang="en-US" sz="700" dirty="0">
                <a:solidFill>
                  <a:schemeClr val="tx2"/>
                </a:solidFill>
                <a:latin typeface="+mj-lt"/>
              </a:rPr>
              <a:t>Culler SD, </a:t>
            </a:r>
            <a:r>
              <a:rPr lang="en-US" sz="700" dirty="0" err="1">
                <a:solidFill>
                  <a:schemeClr val="tx2"/>
                </a:solidFill>
                <a:latin typeface="+mj-lt"/>
              </a:rPr>
              <a:t>Kugelmass</a:t>
            </a:r>
            <a:r>
              <a:rPr lang="en-US" sz="700" dirty="0">
                <a:solidFill>
                  <a:schemeClr val="tx2"/>
                </a:solidFill>
                <a:latin typeface="+mj-lt"/>
              </a:rPr>
              <a:t> AD, Brown PP, , et al. Trends in Coronary Revascularization Procedures Among Medicare Beneficiaries Between 2008 and 2012. Circulation. 2015;131(4):362-70</a:t>
            </a:r>
          </a:p>
          <a:p>
            <a:r>
              <a:rPr lang="en-GB" sz="700" u="sng" baseline="30000" dirty="0">
                <a:solidFill>
                  <a:schemeClr val="bg1">
                    <a:lumMod val="50000"/>
                  </a:schemeClr>
                </a:solidFill>
                <a:latin typeface="+mj-lt"/>
                <a:ea typeface="Lato" panose="020F0502020204030203" pitchFamily="34" charset="0"/>
                <a:cs typeface="Lato" panose="020F0502020204030203" pitchFamily="34" charset="0"/>
              </a:rPr>
              <a:t>3</a:t>
            </a:r>
            <a:r>
              <a:rPr lang="en-GB" sz="700" u="sng" dirty="0">
                <a:solidFill>
                  <a:schemeClr val="bg1">
                    <a:lumMod val="50000"/>
                  </a:schemeClr>
                </a:solidFill>
                <a:latin typeface="+mj-lt"/>
                <a:ea typeface="Lato" panose="020F0502020204030203" pitchFamily="34" charset="0"/>
                <a:cs typeface="Lato" panose="020F0502020204030203" pitchFamily="34" charset="0"/>
              </a:rPr>
              <a:t> </a:t>
            </a:r>
            <a:r>
              <a:rPr lang="en-US" sz="700" dirty="0">
                <a:solidFill>
                  <a:schemeClr val="tx2"/>
                </a:solidFill>
                <a:latin typeface="+mj-lt"/>
              </a:rPr>
              <a:t>Beck AW, </a:t>
            </a:r>
            <a:r>
              <a:rPr lang="en-US" sz="700" dirty="0" err="1">
                <a:solidFill>
                  <a:schemeClr val="tx2"/>
                </a:solidFill>
                <a:latin typeface="+mj-lt"/>
              </a:rPr>
              <a:t>Sedrakyan</a:t>
            </a:r>
            <a:r>
              <a:rPr lang="en-US" sz="700" dirty="0">
                <a:solidFill>
                  <a:schemeClr val="tx2"/>
                </a:solidFill>
                <a:latin typeface="+mj-lt"/>
              </a:rPr>
              <a:t> A, Mao J, et al. Variations in Abdominal Aortic Aneurysm Care: A Report From the International Consortium of Vascular Registries. Circulation. 2016;134(24):1948‐1958</a:t>
            </a:r>
          </a:p>
          <a:p>
            <a:r>
              <a:rPr lang="en-GB" sz="700" u="sng" baseline="30000" dirty="0">
                <a:solidFill>
                  <a:schemeClr val="bg1">
                    <a:lumMod val="50000"/>
                  </a:schemeClr>
                </a:solidFill>
                <a:ea typeface="Lato" panose="020F0502020204030203" pitchFamily="34" charset="0"/>
                <a:cs typeface="Lato" panose="020F0502020204030203" pitchFamily="34" charset="0"/>
              </a:rPr>
              <a:t>4 </a:t>
            </a:r>
            <a:r>
              <a:rPr lang="en-US" sz="700" dirty="0" err="1">
                <a:solidFill>
                  <a:schemeClr val="tx2"/>
                </a:solidFill>
              </a:rPr>
              <a:t>Guez</a:t>
            </a:r>
            <a:r>
              <a:rPr lang="en-US" sz="700" dirty="0">
                <a:solidFill>
                  <a:schemeClr val="tx2"/>
                </a:solidFill>
              </a:rPr>
              <a:t>, D., Hansberry, D. R., Gonsalves, C. F., </a:t>
            </a:r>
            <a:r>
              <a:rPr lang="en-US" sz="700" dirty="0" err="1">
                <a:solidFill>
                  <a:schemeClr val="tx2"/>
                </a:solidFill>
              </a:rPr>
              <a:t>Eschelman</a:t>
            </a:r>
            <a:r>
              <a:rPr lang="en-US" sz="700" dirty="0">
                <a:solidFill>
                  <a:schemeClr val="tx2"/>
                </a:solidFill>
              </a:rPr>
              <a:t>, D. J., Parker, L., Rao, V. M., &amp; Levin, D. C. Recent Trends in Endovascular and Surgical Treatment of Peripheral Arterial Disease in the Medicare Population. </a:t>
            </a:r>
            <a:r>
              <a:rPr lang="de-DE" sz="700" dirty="0">
                <a:solidFill>
                  <a:schemeClr val="tx2"/>
                </a:solidFill>
              </a:rPr>
              <a:t>AJR Am J </a:t>
            </a:r>
            <a:r>
              <a:rPr lang="de-DE" sz="700" dirty="0" err="1">
                <a:solidFill>
                  <a:schemeClr val="tx2"/>
                </a:solidFill>
              </a:rPr>
              <a:t>Roentgenol</a:t>
            </a:r>
            <a:r>
              <a:rPr lang="de-DE" sz="700" dirty="0">
                <a:solidFill>
                  <a:schemeClr val="tx2"/>
                </a:solidFill>
              </a:rPr>
              <a:t>. 2020 May;214(5):962-966.</a:t>
            </a:r>
          </a:p>
          <a:p>
            <a:r>
              <a:rPr lang="en-GB" sz="700" u="sng" baseline="30000" dirty="0">
                <a:solidFill>
                  <a:schemeClr val="bg1">
                    <a:lumMod val="50000"/>
                  </a:schemeClr>
                </a:solidFill>
                <a:ea typeface="Lato" panose="020F0502020204030203" pitchFamily="34" charset="0"/>
                <a:cs typeface="Lato" panose="020F0502020204030203" pitchFamily="34" charset="0"/>
              </a:rPr>
              <a:t>5 </a:t>
            </a:r>
            <a:r>
              <a:rPr lang="en-US" sz="700" dirty="0">
                <a:solidFill>
                  <a:schemeClr val="tx2"/>
                </a:solidFill>
                <a:latin typeface="+mj-lt"/>
              </a:rPr>
              <a:t>Procedures For Selected Nations, 2017 – 2025 presented to InspireMD, Inc. by Health Research International Personal Medical Systems, Inc. Sept. 13, 2021</a:t>
            </a:r>
            <a:endParaRPr lang="de-DE" sz="700" dirty="0">
              <a:solidFill>
                <a:schemeClr val="tx2"/>
              </a:solidFill>
              <a:latin typeface="+mj-lt"/>
            </a:endParaRPr>
          </a:p>
        </p:txBody>
      </p:sp>
      <p:sp>
        <p:nvSpPr>
          <p:cNvPr id="30" name="TextBox 29">
            <a:extLst>
              <a:ext uri="{FF2B5EF4-FFF2-40B4-BE49-F238E27FC236}">
                <a16:creationId xmlns:a16="http://schemas.microsoft.com/office/drawing/2014/main" id="{32DD13CE-BE34-4A4B-9DD4-2532C83B436F}"/>
              </a:ext>
            </a:extLst>
          </p:cNvPr>
          <p:cNvSpPr txBox="1"/>
          <p:nvPr/>
        </p:nvSpPr>
        <p:spPr>
          <a:xfrm>
            <a:off x="4695576" y="6767940"/>
            <a:ext cx="5756349" cy="200055"/>
          </a:xfrm>
          <a:prstGeom prst="rect">
            <a:avLst/>
          </a:prstGeom>
          <a:noFill/>
        </p:spPr>
        <p:txBody>
          <a:bodyPr wrap="square" rtlCol="0">
            <a:spAutoFit/>
          </a:bodyPr>
          <a:lstStyle/>
          <a:p>
            <a:endParaRPr lang="de-DE" sz="700" i="1" dirty="0">
              <a:solidFill>
                <a:schemeClr val="tx2"/>
              </a:solidFill>
              <a:latin typeface="+mj-lt"/>
            </a:endParaRPr>
          </a:p>
        </p:txBody>
      </p:sp>
      <p:sp>
        <p:nvSpPr>
          <p:cNvPr id="102" name="Text Placeholder 11">
            <a:extLst>
              <a:ext uri="{FF2B5EF4-FFF2-40B4-BE49-F238E27FC236}">
                <a16:creationId xmlns:a16="http://schemas.microsoft.com/office/drawing/2014/main" id="{566FE157-F40D-B24E-8531-4C4C9330A221}"/>
              </a:ext>
            </a:extLst>
          </p:cNvPr>
          <p:cNvSpPr txBox="1">
            <a:spLocks/>
          </p:cNvSpPr>
          <p:nvPr/>
        </p:nvSpPr>
        <p:spPr>
          <a:xfrm>
            <a:off x="10119088" y="1627250"/>
            <a:ext cx="1313637" cy="309174"/>
          </a:xfrm>
          <a:prstGeom prst="rect">
            <a:avLst/>
          </a:prstGeom>
        </p:spPr>
        <p:txBody>
          <a:bodyPr vert="horz" lIns="0" tIns="0" rIns="0" bIns="0" rtlCol="0" anchor="t">
            <a:noAutofit/>
          </a:bodyPr>
          <a:lstStyle>
            <a:lvl1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lang="en-US" sz="1800" b="1" kern="1200" dirty="0" smtClean="0">
                <a:solidFill>
                  <a:srgbClr val="19A8E3"/>
                </a:solidFill>
                <a:latin typeface="Source Sans Pro" charset="0"/>
                <a:ea typeface="Source Sans Pro" charset="0"/>
                <a:cs typeface="Source Sans Pro" charset="0"/>
              </a:defRPr>
            </a:lvl1pPr>
            <a:lvl2pPr marL="288925" indent="0" algn="l" defTabSz="914400" rtl="0" eaLnBrk="1" latinLnBrk="0" hangingPunct="1">
              <a:lnSpc>
                <a:spcPct val="90000"/>
              </a:lnSpc>
              <a:spcBef>
                <a:spcPts val="600"/>
              </a:spcBef>
              <a:spcAft>
                <a:spcPts val="600"/>
              </a:spcAft>
              <a:buFont typeface="Arial" panose="020B0604020202020204" pitchFamily="34" charset="0"/>
              <a:buNone/>
              <a:tabLst/>
              <a:defRPr lang="en-US" sz="1400" kern="1200" dirty="0" smtClean="0">
                <a:solidFill>
                  <a:schemeClr val="tx1"/>
                </a:solidFill>
                <a:latin typeface="Source Sans Pro" charset="0"/>
                <a:ea typeface="Source Sans Pro" charset="0"/>
                <a:cs typeface="Source Sans Pro" charset="0"/>
              </a:defRPr>
            </a:lvl2pPr>
            <a:lvl3pPr marL="754063" indent="-239713" algn="l" defTabSz="914400" rtl="0" eaLnBrk="1" latinLnBrk="0" hangingPunct="1">
              <a:lnSpc>
                <a:spcPct val="90000"/>
              </a:lnSpc>
              <a:spcBef>
                <a:spcPts val="600"/>
              </a:spcBef>
              <a:spcAft>
                <a:spcPts val="600"/>
              </a:spcAft>
              <a:buFont typeface="Arial" panose="020B0604020202020204" pitchFamily="34" charset="0"/>
              <a:buChar char="•"/>
              <a:tabLst/>
              <a:defRPr sz="2000" kern="1200">
                <a:solidFill>
                  <a:schemeClr val="tx2"/>
                </a:solidFill>
                <a:latin typeface="+mn-lt"/>
                <a:ea typeface="+mn-ea"/>
                <a:cs typeface="+mn-cs"/>
              </a:defRPr>
            </a:lvl3pPr>
            <a:lvl4pPr marL="979488" indent="-225425" algn="l" defTabSz="914400" rtl="0" eaLnBrk="1" latinLnBrk="0" hangingPunct="1">
              <a:lnSpc>
                <a:spcPct val="90000"/>
              </a:lnSpc>
              <a:spcBef>
                <a:spcPts val="600"/>
              </a:spcBef>
              <a:spcAft>
                <a:spcPts val="600"/>
              </a:spcAft>
              <a:buFont typeface="Arial" panose="020B0604020202020204" pitchFamily="34" charset="0"/>
              <a:buChar char="•"/>
              <a:tabLst/>
              <a:defRPr sz="1800" kern="1200">
                <a:solidFill>
                  <a:schemeClr val="tx2"/>
                </a:solidFill>
                <a:latin typeface="+mn-lt"/>
                <a:ea typeface="+mn-ea"/>
                <a:cs typeface="+mn-cs"/>
              </a:defRPr>
            </a:lvl4pPr>
            <a:lvl5pPr marL="1206500" indent="-227013" algn="l" defTabSz="914400" rtl="0" eaLnBrk="1" latinLnBrk="0" hangingPunct="1">
              <a:lnSpc>
                <a:spcPct val="90000"/>
              </a:lnSpc>
              <a:spcBef>
                <a:spcPts val="600"/>
              </a:spcBef>
              <a:spcAft>
                <a:spcPts val="600"/>
              </a:spcAft>
              <a:buFont typeface="Arial" panose="020B0604020202020204" pitchFamily="34" charset="0"/>
              <a:buChar char="•"/>
              <a:tabLst/>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pPr>
            <a:r>
              <a:rPr lang="en-US" sz="1200" dirty="0">
                <a:solidFill>
                  <a:schemeClr val="bg1"/>
                </a:solidFill>
                <a:latin typeface="+mj-lt"/>
                <a:ea typeface="Lato" panose="020F0502020204030203" pitchFamily="34" charset="0"/>
                <a:cs typeface="Lato" panose="020F0502020204030203" pitchFamily="34" charset="0"/>
              </a:rPr>
              <a:t>CAROTID ARTERY DISEASE</a:t>
            </a:r>
            <a:r>
              <a:rPr lang="en-US" sz="1200" b="1" baseline="30000" dirty="0">
                <a:solidFill>
                  <a:schemeClr val="accent1"/>
                </a:solidFill>
                <a:latin typeface="+mj-lt"/>
                <a:ea typeface="Open Sans Extrabold" panose="020B0606030504020204" pitchFamily="34" charset="0"/>
                <a:cs typeface="Open Sans Extrabold" panose="020B0606030504020204" pitchFamily="34" charset="0"/>
              </a:rPr>
              <a:t>5 </a:t>
            </a:r>
            <a:endParaRPr lang="en-US" sz="1200" dirty="0">
              <a:solidFill>
                <a:schemeClr val="bg1"/>
              </a:solidFill>
              <a:latin typeface="+mj-lt"/>
              <a:ea typeface="Lato" panose="020F0502020204030203" pitchFamily="34" charset="0"/>
              <a:cs typeface="Lato" panose="020F0502020204030203" pitchFamily="34" charset="0"/>
            </a:endParaRPr>
          </a:p>
        </p:txBody>
      </p:sp>
      <p:sp>
        <p:nvSpPr>
          <p:cNvPr id="66" name="TextBox 65">
            <a:extLst>
              <a:ext uri="{FF2B5EF4-FFF2-40B4-BE49-F238E27FC236}">
                <a16:creationId xmlns:a16="http://schemas.microsoft.com/office/drawing/2014/main" id="{6FAD3BB8-4949-4939-A6F3-2165B1BB29A9}"/>
              </a:ext>
            </a:extLst>
          </p:cNvPr>
          <p:cNvSpPr txBox="1"/>
          <p:nvPr/>
        </p:nvSpPr>
        <p:spPr>
          <a:xfrm>
            <a:off x="10068728" y="3657128"/>
            <a:ext cx="678392" cy="312843"/>
          </a:xfrm>
          <a:prstGeom prst="rect">
            <a:avLst/>
          </a:prstGeom>
          <a:noFill/>
        </p:spPr>
        <p:txBody>
          <a:bodyPr wrap="none" rtlCol="0" anchor="ctr">
            <a:spAutoFit/>
          </a:bodyPr>
          <a:lstStyle/>
          <a:p>
            <a:pPr algn="ctr">
              <a:lnSpc>
                <a:spcPct val="150000"/>
              </a:lnSpc>
            </a:pPr>
            <a:r>
              <a:rPr lang="en-US" sz="1100" b="1" dirty="0">
                <a:solidFill>
                  <a:schemeClr val="bg1"/>
                </a:solidFill>
                <a:latin typeface="+mj-lt"/>
                <a:ea typeface="Open Sans Extrabold" panose="020B0606030504020204" pitchFamily="34" charset="0"/>
                <a:cs typeface="Open Sans Extrabold" panose="020B0606030504020204" pitchFamily="34" charset="0"/>
              </a:rPr>
              <a:t>Surgical</a:t>
            </a:r>
            <a:endParaRPr lang="en-US" sz="1100" b="1" baseline="30000" dirty="0">
              <a:solidFill>
                <a:schemeClr val="bg1"/>
              </a:solidFill>
              <a:latin typeface="+mj-lt"/>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7949790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93DB346-9BE8-0346-B429-AF1D0C7BE30E}"/>
              </a:ext>
            </a:extLst>
          </p:cNvPr>
          <p:cNvSpPr>
            <a:spLocks noGrp="1"/>
          </p:cNvSpPr>
          <p:nvPr>
            <p:ph type="body" sz="quarter" idx="13"/>
          </p:nvPr>
        </p:nvSpPr>
        <p:spPr/>
        <p:txBody>
          <a:bodyPr>
            <a:normAutofit lnSpcReduction="10000"/>
          </a:bodyPr>
          <a:lstStyle/>
          <a:p>
            <a:r>
              <a:rPr lang="en-US" dirty="0">
                <a:latin typeface="Lato" panose="020F0502020204030203"/>
              </a:rPr>
              <a:t>MicroNet</a:t>
            </a:r>
            <a:r>
              <a:rPr lang="en-US" baseline="30000" dirty="0">
                <a:latin typeface="Lato" panose="020F0502020204030203"/>
              </a:rPr>
              <a:t>TM </a:t>
            </a:r>
            <a:r>
              <a:rPr lang="en-US" dirty="0">
                <a:latin typeface="Lato" panose="020F0502020204030203"/>
              </a:rPr>
              <a:t>covered CGuard</a:t>
            </a:r>
            <a:r>
              <a:rPr lang="en-US" baseline="30000" dirty="0">
                <a:latin typeface="Lato" panose="020F0502020204030203"/>
              </a:rPr>
              <a:t>TM </a:t>
            </a:r>
            <a:r>
              <a:rPr lang="en-US" dirty="0">
                <a:latin typeface="Lato" panose="020F0502020204030203"/>
              </a:rPr>
              <a:t>stent platform could become the new gold standard</a:t>
            </a:r>
          </a:p>
        </p:txBody>
      </p:sp>
      <p:sp>
        <p:nvSpPr>
          <p:cNvPr id="6" name="Title 5"/>
          <p:cNvSpPr>
            <a:spLocks noGrp="1"/>
          </p:cNvSpPr>
          <p:nvPr>
            <p:ph type="title"/>
          </p:nvPr>
        </p:nvSpPr>
        <p:spPr/>
        <p:txBody>
          <a:bodyPr>
            <a:noAutofit/>
          </a:bodyPr>
          <a:lstStyle/>
          <a:p>
            <a:r>
              <a:rPr lang="en-US" dirty="0"/>
              <a:t>Potential Multi Billion Dollar Market Opportunity</a:t>
            </a:r>
            <a:endParaRPr lang="en-US" baseline="30000" dirty="0"/>
          </a:p>
        </p:txBody>
      </p:sp>
      <p:grpSp>
        <p:nvGrpSpPr>
          <p:cNvPr id="5" name="Group 4">
            <a:extLst>
              <a:ext uri="{FF2B5EF4-FFF2-40B4-BE49-F238E27FC236}">
                <a16:creationId xmlns:a16="http://schemas.microsoft.com/office/drawing/2014/main" id="{917F9333-5951-C744-BB04-4A89702A5B4C}"/>
              </a:ext>
            </a:extLst>
          </p:cNvPr>
          <p:cNvGrpSpPr/>
          <p:nvPr/>
        </p:nvGrpSpPr>
        <p:grpSpPr>
          <a:xfrm>
            <a:off x="354205" y="1383783"/>
            <a:ext cx="7865892" cy="4635180"/>
            <a:chOff x="517035" y="1594135"/>
            <a:chExt cx="11179665" cy="4417470"/>
          </a:xfrm>
        </p:grpSpPr>
        <p:grpSp>
          <p:nvGrpSpPr>
            <p:cNvPr id="8" name="Group 7">
              <a:extLst>
                <a:ext uri="{FF2B5EF4-FFF2-40B4-BE49-F238E27FC236}">
                  <a16:creationId xmlns:a16="http://schemas.microsoft.com/office/drawing/2014/main" id="{B9F17E68-360B-8C49-8116-2CC406A1D4E2}"/>
                </a:ext>
              </a:extLst>
            </p:cNvPr>
            <p:cNvGrpSpPr/>
            <p:nvPr/>
          </p:nvGrpSpPr>
          <p:grpSpPr>
            <a:xfrm>
              <a:off x="517035" y="2122580"/>
              <a:ext cx="11179665" cy="3889025"/>
              <a:chOff x="517035" y="1469822"/>
              <a:chExt cx="11499954" cy="3889025"/>
            </a:xfrm>
          </p:grpSpPr>
          <p:sp>
            <p:nvSpPr>
              <p:cNvPr id="12" name="Rectangle 11">
                <a:extLst>
                  <a:ext uri="{FF2B5EF4-FFF2-40B4-BE49-F238E27FC236}">
                    <a16:creationId xmlns:a16="http://schemas.microsoft.com/office/drawing/2014/main" id="{E3EAC1F3-B96E-934D-AE9B-3B5866110173}"/>
                  </a:ext>
                </a:extLst>
              </p:cNvPr>
              <p:cNvSpPr/>
              <p:nvPr/>
            </p:nvSpPr>
            <p:spPr>
              <a:xfrm>
                <a:off x="517035" y="1469822"/>
                <a:ext cx="5651292" cy="3883899"/>
              </a:xfrm>
              <a:prstGeom prst="rect">
                <a:avLst/>
              </a:prstGeom>
              <a:solidFill>
                <a:srgbClr val="F1F0F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latin typeface="Lato" panose="020F0502020204030203" pitchFamily="34" charset="0"/>
                  <a:ea typeface="Lato" panose="020F0502020204030203" pitchFamily="34" charset="0"/>
                  <a:cs typeface="Lato" panose="020F0502020204030203" pitchFamily="34" charset="0"/>
                </a:endParaRPr>
              </a:p>
            </p:txBody>
          </p:sp>
          <p:sp>
            <p:nvSpPr>
              <p:cNvPr id="13" name="Rectangle 12">
                <a:extLst>
                  <a:ext uri="{FF2B5EF4-FFF2-40B4-BE49-F238E27FC236}">
                    <a16:creationId xmlns:a16="http://schemas.microsoft.com/office/drawing/2014/main" id="{0188867D-D2B9-284E-A971-FA353B3F3C39}"/>
                  </a:ext>
                </a:extLst>
              </p:cNvPr>
              <p:cNvSpPr/>
              <p:nvPr/>
            </p:nvSpPr>
            <p:spPr>
              <a:xfrm>
                <a:off x="6365697" y="1469822"/>
                <a:ext cx="5651292" cy="3889025"/>
              </a:xfrm>
              <a:prstGeom prst="rect">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latin typeface="Lato" panose="020F0502020204030203" pitchFamily="34" charset="0"/>
                  <a:ea typeface="Lato" panose="020F0502020204030203" pitchFamily="34" charset="0"/>
                  <a:cs typeface="Lato" panose="020F0502020204030203" pitchFamily="34" charset="0"/>
                </a:endParaRPr>
              </a:p>
            </p:txBody>
          </p:sp>
        </p:grpSp>
        <p:grpSp>
          <p:nvGrpSpPr>
            <p:cNvPr id="9" name="Group 8">
              <a:extLst>
                <a:ext uri="{FF2B5EF4-FFF2-40B4-BE49-F238E27FC236}">
                  <a16:creationId xmlns:a16="http://schemas.microsoft.com/office/drawing/2014/main" id="{5FABB960-2394-9F48-8206-CD1AE9833E0A}"/>
                </a:ext>
              </a:extLst>
            </p:cNvPr>
            <p:cNvGrpSpPr/>
            <p:nvPr/>
          </p:nvGrpSpPr>
          <p:grpSpPr>
            <a:xfrm>
              <a:off x="517035" y="1594135"/>
              <a:ext cx="11179665" cy="782436"/>
              <a:chOff x="517035" y="1464702"/>
              <a:chExt cx="11499954" cy="3868663"/>
            </a:xfrm>
            <a:solidFill>
              <a:schemeClr val="accent1">
                <a:lumMod val="50000"/>
              </a:schemeClr>
            </a:solidFill>
          </p:grpSpPr>
          <p:sp>
            <p:nvSpPr>
              <p:cNvPr id="10" name="Rectangle 9">
                <a:extLst>
                  <a:ext uri="{FF2B5EF4-FFF2-40B4-BE49-F238E27FC236}">
                    <a16:creationId xmlns:a16="http://schemas.microsoft.com/office/drawing/2014/main" id="{C163D233-8E94-BB4B-A585-2904C900778B}"/>
                  </a:ext>
                </a:extLst>
              </p:cNvPr>
              <p:cNvSpPr/>
              <p:nvPr/>
            </p:nvSpPr>
            <p:spPr>
              <a:xfrm>
                <a:off x="6365697" y="1469821"/>
                <a:ext cx="5651292" cy="3863544"/>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latin typeface="Lato" panose="020F0502020204030203" pitchFamily="34" charset="0"/>
                  <a:ea typeface="Lato" panose="020F0502020204030203" pitchFamily="34" charset="0"/>
                  <a:cs typeface="Lato" panose="020F0502020204030203" pitchFamily="34" charset="0"/>
                </a:endParaRPr>
              </a:p>
            </p:txBody>
          </p:sp>
          <p:sp>
            <p:nvSpPr>
              <p:cNvPr id="11" name="Rectangle 10">
                <a:extLst>
                  <a:ext uri="{FF2B5EF4-FFF2-40B4-BE49-F238E27FC236}">
                    <a16:creationId xmlns:a16="http://schemas.microsoft.com/office/drawing/2014/main" id="{DF79A985-2002-F44D-BBAB-87929AD11781}"/>
                  </a:ext>
                </a:extLst>
              </p:cNvPr>
              <p:cNvSpPr/>
              <p:nvPr/>
            </p:nvSpPr>
            <p:spPr>
              <a:xfrm>
                <a:off x="517035" y="1464702"/>
                <a:ext cx="5651292" cy="386354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latin typeface="Lato" panose="020F0502020204030203" pitchFamily="34" charset="0"/>
                  <a:ea typeface="Lato" panose="020F0502020204030203" pitchFamily="34" charset="0"/>
                  <a:cs typeface="Lato" panose="020F0502020204030203" pitchFamily="34" charset="0"/>
                </a:endParaRPr>
              </a:p>
            </p:txBody>
          </p:sp>
        </p:grpSp>
      </p:grpSp>
      <p:sp>
        <p:nvSpPr>
          <p:cNvPr id="15" name="Rectangle 14">
            <a:extLst>
              <a:ext uri="{FF2B5EF4-FFF2-40B4-BE49-F238E27FC236}">
                <a16:creationId xmlns:a16="http://schemas.microsoft.com/office/drawing/2014/main" id="{BEF9E725-C3CE-C448-923D-F92EA21475C9}"/>
              </a:ext>
            </a:extLst>
          </p:cNvPr>
          <p:cNvSpPr/>
          <p:nvPr/>
        </p:nvSpPr>
        <p:spPr>
          <a:xfrm>
            <a:off x="354205" y="6125457"/>
            <a:ext cx="3924472" cy="230832"/>
          </a:xfrm>
          <a:prstGeom prst="rect">
            <a:avLst/>
          </a:prstGeom>
        </p:spPr>
        <p:txBody>
          <a:bodyPr wrap="none">
            <a:spAutoFit/>
          </a:bodyPr>
          <a:lstStyle/>
          <a:p>
            <a:r>
              <a:rPr lang="en-US" sz="9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1. </a:t>
            </a:r>
            <a:r>
              <a:rPr kumimoji="0" lang="en-US" sz="900" b="0" i="0" u="none" strike="noStrike" kern="1200" cap="none" spc="0" normalizeH="0" baseline="0" noProof="0" dirty="0">
                <a:ln>
                  <a:noFill/>
                </a:ln>
                <a:solidFill>
                  <a:schemeClr val="tx2"/>
                </a:solidFill>
                <a:effectLst/>
                <a:uLnTx/>
                <a:uFillTx/>
                <a:latin typeface="Lato" panose="020F0502020204030203" pitchFamily="34" charset="0"/>
                <a:ea typeface="Lato" panose="020F0502020204030203" pitchFamily="34" charset="0"/>
                <a:cs typeface="Lato" panose="020F0502020204030203" pitchFamily="34" charset="0"/>
              </a:rPr>
              <a:t>2021 Health Research International Market Report; internal estimates </a:t>
            </a:r>
            <a:endParaRPr lang="en-US" sz="9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endParaRPr>
          </a:p>
        </p:txBody>
      </p:sp>
      <p:sp>
        <p:nvSpPr>
          <p:cNvPr id="16" name="TextBox 15">
            <a:extLst>
              <a:ext uri="{FF2B5EF4-FFF2-40B4-BE49-F238E27FC236}">
                <a16:creationId xmlns:a16="http://schemas.microsoft.com/office/drawing/2014/main" id="{AEC1AF62-29A6-D740-858E-F72DA745B098}"/>
              </a:ext>
            </a:extLst>
          </p:cNvPr>
          <p:cNvSpPr txBox="1"/>
          <p:nvPr/>
        </p:nvSpPr>
        <p:spPr>
          <a:xfrm>
            <a:off x="354205" y="1482826"/>
            <a:ext cx="3863090" cy="584775"/>
          </a:xfrm>
          <a:prstGeom prst="rect">
            <a:avLst/>
          </a:prstGeom>
          <a:noFill/>
        </p:spPr>
        <p:txBody>
          <a:bodyPr wrap="square" rtlCol="0">
            <a:spAutoFit/>
          </a:bodyPr>
          <a:lstStyle/>
          <a:p>
            <a:pPr algn="ctr"/>
            <a:r>
              <a:rPr lang="en-US" sz="1600" b="1" dirty="0">
                <a:solidFill>
                  <a:srgbClr val="FFFFFF"/>
                </a:solidFill>
                <a:latin typeface="Lato" panose="020F0502020204030203" pitchFamily="34" charset="0"/>
                <a:ea typeface="Lato" panose="020F0502020204030203" pitchFamily="34" charset="0"/>
                <a:cs typeface="Lato" panose="020F0502020204030203" pitchFamily="34" charset="0"/>
              </a:rPr>
              <a:t>WW carotid procedures today are </a:t>
            </a:r>
          </a:p>
          <a:p>
            <a:pPr algn="ctr"/>
            <a:r>
              <a:rPr lang="en-US" sz="1600" b="1" dirty="0">
                <a:solidFill>
                  <a:srgbClr val="FFFFFF"/>
                </a:solidFill>
                <a:latin typeface="Lato" panose="020F0502020204030203" pitchFamily="34" charset="0"/>
                <a:ea typeface="Lato" panose="020F0502020204030203" pitchFamily="34" charset="0"/>
                <a:cs typeface="Lato" panose="020F0502020204030203" pitchFamily="34" charset="0"/>
              </a:rPr>
              <a:t>primarily surgical</a:t>
            </a:r>
          </a:p>
        </p:txBody>
      </p:sp>
      <p:sp>
        <p:nvSpPr>
          <p:cNvPr id="17" name="TextBox 16">
            <a:extLst>
              <a:ext uri="{FF2B5EF4-FFF2-40B4-BE49-F238E27FC236}">
                <a16:creationId xmlns:a16="http://schemas.microsoft.com/office/drawing/2014/main" id="{A756AA16-7E81-2F43-A8E3-F7311C98A467}"/>
              </a:ext>
            </a:extLst>
          </p:cNvPr>
          <p:cNvSpPr txBox="1"/>
          <p:nvPr/>
        </p:nvSpPr>
        <p:spPr>
          <a:xfrm>
            <a:off x="4308971" y="1486786"/>
            <a:ext cx="3911126" cy="584775"/>
          </a:xfrm>
          <a:prstGeom prst="rect">
            <a:avLst/>
          </a:prstGeom>
          <a:noFill/>
        </p:spPr>
        <p:txBody>
          <a:bodyPr wrap="square" rtlCol="0">
            <a:spAutoFit/>
          </a:bodyPr>
          <a:lstStyle/>
          <a:p>
            <a:pPr algn="ctr"/>
            <a:r>
              <a:rPr lang="en-US" sz="1600" b="1" dirty="0">
                <a:solidFill>
                  <a:schemeClr val="bg1"/>
                </a:solidFill>
                <a:latin typeface="Lato" panose="020F0502020204030203" pitchFamily="34" charset="0"/>
                <a:ea typeface="Lato" panose="020F0502020204030203" pitchFamily="34" charset="0"/>
                <a:cs typeface="Lato" panose="020F0502020204030203" pitchFamily="34" charset="0"/>
              </a:rPr>
              <a:t>Carotid procedures tomorrow could be mostly minimally invasive with </a:t>
            </a:r>
            <a:r>
              <a:rPr lang="en-US" sz="1600" b="1" dirty="0" err="1">
                <a:solidFill>
                  <a:schemeClr val="bg1"/>
                </a:solidFill>
                <a:latin typeface="Lato" panose="020F0502020204030203" pitchFamily="34" charset="0"/>
                <a:ea typeface="Lato" panose="020F0502020204030203" pitchFamily="34" charset="0"/>
                <a:cs typeface="Lato" panose="020F0502020204030203" pitchFamily="34" charset="0"/>
              </a:rPr>
              <a:t>CGuard</a:t>
            </a:r>
            <a:r>
              <a:rPr lang="en-US" sz="1600" b="1" dirty="0">
                <a:solidFill>
                  <a:schemeClr val="bg1"/>
                </a:solidFill>
                <a:latin typeface="Lato" panose="020F0502020204030203" pitchFamily="34" charset="0"/>
                <a:ea typeface="Lato" panose="020F0502020204030203" pitchFamily="34" charset="0"/>
                <a:cs typeface="Lato" panose="020F0502020204030203" pitchFamily="34" charset="0"/>
              </a:rPr>
              <a:t>™</a:t>
            </a:r>
          </a:p>
        </p:txBody>
      </p:sp>
      <p:graphicFrame>
        <p:nvGraphicFramePr>
          <p:cNvPr id="19" name="Chart 18">
            <a:extLst>
              <a:ext uri="{FF2B5EF4-FFF2-40B4-BE49-F238E27FC236}">
                <a16:creationId xmlns:a16="http://schemas.microsoft.com/office/drawing/2014/main" id="{59DFAEAF-6BFC-8946-9CCE-823B756B94EB}"/>
              </a:ext>
            </a:extLst>
          </p:cNvPr>
          <p:cNvGraphicFramePr/>
          <p:nvPr/>
        </p:nvGraphicFramePr>
        <p:xfrm>
          <a:off x="-90432" y="2427623"/>
          <a:ext cx="4571500" cy="3402599"/>
        </p:xfrm>
        <a:graphic>
          <a:graphicData uri="http://schemas.openxmlformats.org/drawingml/2006/chart">
            <c:chart xmlns:c="http://schemas.openxmlformats.org/drawingml/2006/chart" xmlns:r="http://schemas.openxmlformats.org/officeDocument/2006/relationships" r:id="rId3"/>
          </a:graphicData>
        </a:graphic>
      </p:graphicFrame>
      <p:sp>
        <p:nvSpPr>
          <p:cNvPr id="20" name="Oval 19">
            <a:extLst>
              <a:ext uri="{FF2B5EF4-FFF2-40B4-BE49-F238E27FC236}">
                <a16:creationId xmlns:a16="http://schemas.microsoft.com/office/drawing/2014/main" id="{38164808-A755-F644-BF48-D05708C5E05A}"/>
              </a:ext>
            </a:extLst>
          </p:cNvPr>
          <p:cNvSpPr/>
          <p:nvPr/>
        </p:nvSpPr>
        <p:spPr>
          <a:xfrm>
            <a:off x="3948955" y="3843355"/>
            <a:ext cx="632751" cy="632751"/>
          </a:xfrm>
          <a:prstGeom prst="ellipse">
            <a:avLst/>
          </a:prstGeom>
          <a:solidFill>
            <a:srgbClr val="FFFEFF"/>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0"/>
              <a:ea typeface="Lato" panose="020F0502020204030203" pitchFamily="34" charset="0"/>
              <a:cs typeface="Lato" panose="020F0502020204030203" pitchFamily="34" charset="0"/>
            </a:endParaRPr>
          </a:p>
        </p:txBody>
      </p:sp>
      <p:sp>
        <p:nvSpPr>
          <p:cNvPr id="21" name="Right Arrow 20">
            <a:extLst>
              <a:ext uri="{FF2B5EF4-FFF2-40B4-BE49-F238E27FC236}">
                <a16:creationId xmlns:a16="http://schemas.microsoft.com/office/drawing/2014/main" id="{C242F338-27A7-8F4D-8072-332C9226B0B5}"/>
              </a:ext>
            </a:extLst>
          </p:cNvPr>
          <p:cNvSpPr/>
          <p:nvPr/>
        </p:nvSpPr>
        <p:spPr>
          <a:xfrm>
            <a:off x="4158897" y="4057233"/>
            <a:ext cx="256857" cy="242316"/>
          </a:xfrm>
          <a:prstGeom prst="rightArrow">
            <a:avLst/>
          </a:prstGeom>
          <a:solidFill>
            <a:srgbClr val="87C45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0"/>
              <a:ea typeface="Lato" panose="020F0502020204030203" pitchFamily="34" charset="0"/>
              <a:cs typeface="Lato" panose="020F0502020204030203" pitchFamily="34" charset="0"/>
            </a:endParaRPr>
          </a:p>
        </p:txBody>
      </p:sp>
      <p:sp>
        <p:nvSpPr>
          <p:cNvPr id="22" name="TextBox 21">
            <a:extLst>
              <a:ext uri="{FF2B5EF4-FFF2-40B4-BE49-F238E27FC236}">
                <a16:creationId xmlns:a16="http://schemas.microsoft.com/office/drawing/2014/main" id="{ACB2806C-19D0-F34C-A63F-AF18DEFDB535}"/>
              </a:ext>
            </a:extLst>
          </p:cNvPr>
          <p:cNvSpPr txBox="1"/>
          <p:nvPr/>
        </p:nvSpPr>
        <p:spPr>
          <a:xfrm>
            <a:off x="8265777" y="1464167"/>
            <a:ext cx="3727952" cy="4585871"/>
          </a:xfrm>
          <a:prstGeom prst="rect">
            <a:avLst/>
          </a:prstGeom>
          <a:noFill/>
        </p:spPr>
        <p:txBody>
          <a:bodyPr wrap="square" rtlCol="0">
            <a:spAutoFit/>
          </a:bodyPr>
          <a:lstStyle/>
          <a:p>
            <a:pPr marL="285750" indent="-285750">
              <a:buClr>
                <a:schemeClr val="accent3"/>
              </a:buClr>
              <a:buFont typeface="Lucida Grande" panose="020B0600040502020204" pitchFamily="34" charset="0"/>
              <a:buChar char="◆"/>
            </a:pPr>
            <a:r>
              <a:rPr lang="en-GB" sz="1600" b="1" dirty="0">
                <a:solidFill>
                  <a:srgbClr val="181717"/>
                </a:solidFill>
                <a:latin typeface="Lato" panose="020F0502020204030203" pitchFamily="34" charset="0"/>
                <a:ea typeface="Lato" panose="020F0502020204030203" pitchFamily="34" charset="0"/>
                <a:cs typeface="Lato" panose="020F0502020204030203" pitchFamily="34" charset="0"/>
              </a:rPr>
              <a:t>Current </a:t>
            </a:r>
            <a:r>
              <a:rPr lang="en-GB" sz="1600" b="1" u="sng" dirty="0">
                <a:solidFill>
                  <a:srgbClr val="181717"/>
                </a:solidFill>
                <a:latin typeface="Lato" panose="020F0502020204030203" pitchFamily="34" charset="0"/>
                <a:ea typeface="Lato" panose="020F0502020204030203" pitchFamily="34" charset="0"/>
                <a:cs typeface="Lato" panose="020F0502020204030203" pitchFamily="34" charset="0"/>
              </a:rPr>
              <a:t>Treated</a:t>
            </a:r>
            <a:r>
              <a:rPr lang="en-GB" sz="1600" b="1" dirty="0">
                <a:solidFill>
                  <a:srgbClr val="181717"/>
                </a:solidFill>
                <a:latin typeface="Lato" panose="020F0502020204030203" pitchFamily="34" charset="0"/>
                <a:ea typeface="Lato" panose="020F0502020204030203" pitchFamily="34" charset="0"/>
                <a:cs typeface="Lato" panose="020F0502020204030203" pitchFamily="34" charset="0"/>
              </a:rPr>
              <a:t> Global Market</a:t>
            </a:r>
            <a:r>
              <a:rPr lang="en-GB" sz="1600" dirty="0">
                <a:solidFill>
                  <a:schemeClr val="tx2"/>
                </a:solidFill>
                <a:latin typeface="Lato" panose="020F0502020204030203" pitchFamily="34" charset="0"/>
                <a:ea typeface="Lato" panose="020F0502020204030203" pitchFamily="34" charset="0"/>
                <a:cs typeface="Lato" panose="020F0502020204030203" pitchFamily="34" charset="0"/>
              </a:rPr>
              <a:t>:  </a:t>
            </a:r>
            <a:br>
              <a:rPr lang="en-GB" sz="1600" dirty="0">
                <a:solidFill>
                  <a:schemeClr val="tx2"/>
                </a:solidFill>
                <a:latin typeface="Lato" panose="020F0502020204030203" pitchFamily="34" charset="0"/>
                <a:ea typeface="Lato" panose="020F0502020204030203" pitchFamily="34" charset="0"/>
                <a:cs typeface="Lato" panose="020F0502020204030203" pitchFamily="34" charset="0"/>
              </a:rPr>
            </a:br>
            <a:r>
              <a:rPr lang="en-GB" sz="1600" dirty="0">
                <a:solidFill>
                  <a:schemeClr val="tx2"/>
                </a:solidFill>
                <a:latin typeface="Lato" panose="020F0502020204030203" pitchFamily="34" charset="0"/>
                <a:ea typeface="Lato" panose="020F0502020204030203" pitchFamily="34" charset="0"/>
                <a:cs typeface="Lato" panose="020F0502020204030203" pitchFamily="34" charset="0"/>
              </a:rPr>
              <a:t> </a:t>
            </a:r>
            <a:r>
              <a:rPr lang="en-GB" sz="1600" b="1" dirty="0">
                <a:solidFill>
                  <a:schemeClr val="accent1"/>
                </a:solidFill>
                <a:latin typeface="Lato" panose="020F0502020204030203" pitchFamily="34" charset="0"/>
                <a:ea typeface="Lato" panose="020F0502020204030203" pitchFamily="34" charset="0"/>
                <a:cs typeface="Lato" panose="020F0502020204030203" pitchFamily="34" charset="0"/>
                <a:sym typeface="Wingdings" pitchFamily="2" charset="2"/>
              </a:rPr>
              <a:t> </a:t>
            </a:r>
            <a:r>
              <a:rPr lang="en-GB" sz="1600" b="1" dirty="0">
                <a:solidFill>
                  <a:schemeClr val="accent1"/>
                </a:solidFill>
                <a:latin typeface="Lato" panose="020F0502020204030203" pitchFamily="34" charset="0"/>
                <a:ea typeface="Lato" panose="020F0502020204030203" pitchFamily="34" charset="0"/>
                <a:cs typeface="Lato" panose="020F0502020204030203" pitchFamily="34" charset="0"/>
              </a:rPr>
              <a:t> $1.3 billion</a:t>
            </a:r>
            <a:br>
              <a:rPr lang="en-GB" sz="1600" dirty="0">
                <a:solidFill>
                  <a:schemeClr val="tx2"/>
                </a:solidFill>
                <a:latin typeface="Lato" panose="020F0502020204030203" pitchFamily="34" charset="0"/>
                <a:ea typeface="Lato" panose="020F0502020204030203" pitchFamily="34" charset="0"/>
                <a:cs typeface="Lato" panose="020F0502020204030203" pitchFamily="34" charset="0"/>
              </a:rPr>
            </a:br>
            <a:r>
              <a:rPr lang="en-GB" sz="1400" dirty="0">
                <a:solidFill>
                  <a:schemeClr val="tx2"/>
                </a:solidFill>
                <a:latin typeface="Lato" panose="020F0502020204030203" pitchFamily="34" charset="0"/>
                <a:ea typeface="Lato" panose="020F0502020204030203" pitchFamily="34" charset="0"/>
                <a:cs typeface="Lato" panose="020F0502020204030203" pitchFamily="34" charset="0"/>
              </a:rPr>
              <a:t>407K Global procedures (CEA/CAS/TCAR) to treat HGCS (High Grade Carotid Stenosis)</a:t>
            </a:r>
            <a:endParaRPr lang="en-GB" sz="1600" dirty="0">
              <a:solidFill>
                <a:schemeClr val="tx2"/>
              </a:solidFill>
              <a:latin typeface="Lato" panose="020F0502020204030203" pitchFamily="34" charset="0"/>
              <a:ea typeface="Lato" panose="020F0502020204030203" pitchFamily="34" charset="0"/>
              <a:cs typeface="Lato" panose="020F0502020204030203" pitchFamily="34" charset="0"/>
            </a:endParaRPr>
          </a:p>
          <a:p>
            <a:pPr marL="285750" indent="-285750">
              <a:buClr>
                <a:schemeClr val="accent3"/>
              </a:buClr>
              <a:buFont typeface="Lucida Grande" panose="020B0600040502020204" pitchFamily="34" charset="0"/>
              <a:buChar char="◆"/>
            </a:pPr>
            <a:endParaRPr lang="en-GB" sz="1600" dirty="0">
              <a:solidFill>
                <a:schemeClr val="tx2"/>
              </a:solidFill>
              <a:latin typeface="Lato" panose="020F0502020204030203" pitchFamily="34" charset="0"/>
              <a:ea typeface="Lato" panose="020F0502020204030203" pitchFamily="34" charset="0"/>
              <a:cs typeface="Lato" panose="020F0502020204030203" pitchFamily="34" charset="0"/>
            </a:endParaRPr>
          </a:p>
          <a:p>
            <a:pPr marL="285750" indent="-285750">
              <a:buClr>
                <a:schemeClr val="accent3"/>
              </a:buClr>
              <a:buFont typeface="Lucida Grande" panose="020B0600040502020204" pitchFamily="34" charset="0"/>
              <a:buChar char="◆"/>
            </a:pPr>
            <a:r>
              <a:rPr lang="en-GB" sz="1600" b="1" dirty="0">
                <a:solidFill>
                  <a:srgbClr val="181717"/>
                </a:solidFill>
                <a:latin typeface="Lato" panose="020F0502020204030203" pitchFamily="34" charset="0"/>
                <a:ea typeface="Lato" panose="020F0502020204030203" pitchFamily="34" charset="0"/>
                <a:cs typeface="Lato" panose="020F0502020204030203" pitchFamily="34" charset="0"/>
              </a:rPr>
              <a:t>Current </a:t>
            </a:r>
            <a:r>
              <a:rPr lang="en-GB" sz="1600" b="1" u="sng" dirty="0">
                <a:solidFill>
                  <a:srgbClr val="181717"/>
                </a:solidFill>
                <a:latin typeface="Lato" panose="020F0502020204030203" pitchFamily="34" charset="0"/>
                <a:ea typeface="Lato" panose="020F0502020204030203" pitchFamily="34" charset="0"/>
                <a:cs typeface="Lato" panose="020F0502020204030203" pitchFamily="34" charset="0"/>
              </a:rPr>
              <a:t>Treated</a:t>
            </a:r>
            <a:r>
              <a:rPr lang="en-GB" sz="1600" b="1" dirty="0">
                <a:solidFill>
                  <a:srgbClr val="181717"/>
                </a:solidFill>
                <a:latin typeface="Lato" panose="020F0502020204030203" pitchFamily="34" charset="0"/>
                <a:ea typeface="Lato" panose="020F0502020204030203" pitchFamily="34" charset="0"/>
                <a:cs typeface="Lato" panose="020F0502020204030203" pitchFamily="34" charset="0"/>
              </a:rPr>
              <a:t> U.S. Market</a:t>
            </a:r>
            <a:r>
              <a:rPr lang="en-GB" sz="1600" dirty="0">
                <a:solidFill>
                  <a:schemeClr val="tx2"/>
                </a:solidFill>
                <a:latin typeface="Lato" panose="020F0502020204030203" pitchFamily="34" charset="0"/>
                <a:ea typeface="Lato" panose="020F0502020204030203" pitchFamily="34" charset="0"/>
                <a:cs typeface="Lato" panose="020F0502020204030203" pitchFamily="34" charset="0"/>
              </a:rPr>
              <a:t>:  </a:t>
            </a:r>
            <a:br>
              <a:rPr lang="en-GB" sz="1600" dirty="0">
                <a:solidFill>
                  <a:schemeClr val="tx2"/>
                </a:solidFill>
                <a:latin typeface="Lato" panose="020F0502020204030203" pitchFamily="34" charset="0"/>
                <a:ea typeface="Lato" panose="020F0502020204030203" pitchFamily="34" charset="0"/>
                <a:cs typeface="Lato" panose="020F0502020204030203" pitchFamily="34" charset="0"/>
              </a:rPr>
            </a:br>
            <a:r>
              <a:rPr lang="en-GB" sz="1600" dirty="0">
                <a:solidFill>
                  <a:schemeClr val="tx2"/>
                </a:solidFill>
                <a:latin typeface="Lato" panose="020F0502020204030203" pitchFamily="34" charset="0"/>
                <a:ea typeface="Lato" panose="020F0502020204030203" pitchFamily="34" charset="0"/>
                <a:cs typeface="Lato" panose="020F0502020204030203" pitchFamily="34" charset="0"/>
              </a:rPr>
              <a:t> </a:t>
            </a:r>
            <a:r>
              <a:rPr lang="en-GB" sz="1600" b="1" dirty="0">
                <a:solidFill>
                  <a:schemeClr val="accent1"/>
                </a:solidFill>
                <a:latin typeface="Lato" panose="020F0502020204030203" pitchFamily="34" charset="0"/>
                <a:ea typeface="Lato" panose="020F0502020204030203" pitchFamily="34" charset="0"/>
                <a:cs typeface="Lato" panose="020F0502020204030203" pitchFamily="34" charset="0"/>
                <a:sym typeface="Wingdings" pitchFamily="2" charset="2"/>
              </a:rPr>
              <a:t> </a:t>
            </a:r>
            <a:r>
              <a:rPr lang="en-GB" sz="1600" b="1" dirty="0">
                <a:solidFill>
                  <a:schemeClr val="accent1"/>
                </a:solidFill>
                <a:latin typeface="Lato" panose="020F0502020204030203" pitchFamily="34" charset="0"/>
                <a:ea typeface="Lato" panose="020F0502020204030203" pitchFamily="34" charset="0"/>
                <a:cs typeface="Lato" panose="020F0502020204030203" pitchFamily="34" charset="0"/>
              </a:rPr>
              <a:t> $809 million</a:t>
            </a:r>
            <a:br>
              <a:rPr lang="en-GB" sz="1600" dirty="0">
                <a:solidFill>
                  <a:schemeClr val="tx2"/>
                </a:solidFill>
                <a:latin typeface="Lato" panose="020F0502020204030203" pitchFamily="34" charset="0"/>
                <a:ea typeface="Lato" panose="020F0502020204030203" pitchFamily="34" charset="0"/>
                <a:cs typeface="Lato" panose="020F0502020204030203" pitchFamily="34" charset="0"/>
              </a:rPr>
            </a:br>
            <a:r>
              <a:rPr lang="en-GB" sz="1400" dirty="0">
                <a:solidFill>
                  <a:schemeClr val="tx2"/>
                </a:solidFill>
                <a:latin typeface="Lato" panose="020F0502020204030203" pitchFamily="34" charset="0"/>
                <a:ea typeface="Lato" panose="020F0502020204030203" pitchFamily="34" charset="0"/>
                <a:cs typeface="Lato" panose="020F0502020204030203" pitchFamily="34" charset="0"/>
              </a:rPr>
              <a:t>155K procedures to treat HGCS</a:t>
            </a:r>
          </a:p>
          <a:p>
            <a:pPr marL="285750" indent="-285750">
              <a:buClr>
                <a:schemeClr val="accent3"/>
              </a:buClr>
              <a:buFont typeface="Lucida Grande" panose="020B0600040502020204" pitchFamily="34" charset="0"/>
              <a:buChar char="◆"/>
            </a:pPr>
            <a:endParaRPr lang="en-GB" sz="1600" dirty="0">
              <a:solidFill>
                <a:schemeClr val="tx2"/>
              </a:solidFill>
              <a:latin typeface="Lato" panose="020F0502020204030203" pitchFamily="34" charset="0"/>
              <a:ea typeface="Lato" panose="020F0502020204030203" pitchFamily="34" charset="0"/>
              <a:cs typeface="Lato" panose="020F0502020204030203" pitchFamily="34" charset="0"/>
            </a:endParaRPr>
          </a:p>
          <a:p>
            <a:pPr marL="285750" indent="-285750">
              <a:buClr>
                <a:schemeClr val="accent3"/>
              </a:buClr>
              <a:buFont typeface="Lucida Grande" panose="020B0600040502020204" pitchFamily="34" charset="0"/>
              <a:buChar char="◆"/>
            </a:pPr>
            <a:r>
              <a:rPr lang="en-GB" sz="1600" b="1" dirty="0">
                <a:solidFill>
                  <a:srgbClr val="181717"/>
                </a:solidFill>
                <a:latin typeface="Lato" panose="020F0502020204030203" pitchFamily="34" charset="0"/>
                <a:ea typeface="Lato" panose="020F0502020204030203" pitchFamily="34" charset="0"/>
                <a:cs typeface="Lato" panose="020F0502020204030203" pitchFamily="34" charset="0"/>
              </a:rPr>
              <a:t>Current </a:t>
            </a:r>
            <a:r>
              <a:rPr lang="en-GB" sz="1600" b="1" u="sng" dirty="0">
                <a:solidFill>
                  <a:srgbClr val="181717"/>
                </a:solidFill>
                <a:latin typeface="Lato" panose="020F0502020204030203" pitchFamily="34" charset="0"/>
                <a:ea typeface="Lato" panose="020F0502020204030203" pitchFamily="34" charset="0"/>
                <a:cs typeface="Lato" panose="020F0502020204030203" pitchFamily="34" charset="0"/>
              </a:rPr>
              <a:t>Untreated</a:t>
            </a:r>
            <a:r>
              <a:rPr lang="en-GB" sz="1600" b="1" dirty="0">
                <a:solidFill>
                  <a:srgbClr val="181717"/>
                </a:solidFill>
                <a:latin typeface="Lato" panose="020F0502020204030203" pitchFamily="34" charset="0"/>
                <a:ea typeface="Lato" panose="020F0502020204030203" pitchFamily="34" charset="0"/>
                <a:cs typeface="Lato" panose="020F0502020204030203" pitchFamily="34" charset="0"/>
              </a:rPr>
              <a:t> Global Market</a:t>
            </a:r>
            <a:r>
              <a:rPr lang="en-GB" sz="1600" dirty="0">
                <a:solidFill>
                  <a:schemeClr val="tx2"/>
                </a:solidFill>
                <a:latin typeface="Lato" panose="020F0502020204030203" pitchFamily="34" charset="0"/>
                <a:ea typeface="Lato" panose="020F0502020204030203" pitchFamily="34" charset="0"/>
                <a:cs typeface="Lato" panose="020F0502020204030203" pitchFamily="34" charset="0"/>
              </a:rPr>
              <a:t>: </a:t>
            </a:r>
            <a:br>
              <a:rPr lang="en-GB" sz="1600" dirty="0">
                <a:solidFill>
                  <a:schemeClr val="tx2"/>
                </a:solidFill>
                <a:latin typeface="Lato" panose="020F0502020204030203" pitchFamily="34" charset="0"/>
                <a:ea typeface="Lato" panose="020F0502020204030203" pitchFamily="34" charset="0"/>
                <a:cs typeface="Lato" panose="020F0502020204030203" pitchFamily="34" charset="0"/>
              </a:rPr>
            </a:br>
            <a:r>
              <a:rPr lang="en-GB" sz="1600" dirty="0">
                <a:solidFill>
                  <a:schemeClr val="tx2"/>
                </a:solidFill>
                <a:latin typeface="Lato" panose="020F0502020204030203" pitchFamily="34" charset="0"/>
                <a:ea typeface="Lato" panose="020F0502020204030203" pitchFamily="34" charset="0"/>
                <a:cs typeface="Lato" panose="020F0502020204030203" pitchFamily="34" charset="0"/>
              </a:rPr>
              <a:t>  </a:t>
            </a:r>
            <a:r>
              <a:rPr lang="en-GB" sz="1600" b="1" dirty="0">
                <a:solidFill>
                  <a:schemeClr val="accent1"/>
                </a:solidFill>
                <a:latin typeface="Lato" panose="020F0502020204030203" pitchFamily="34" charset="0"/>
                <a:ea typeface="Lato" panose="020F0502020204030203" pitchFamily="34" charset="0"/>
                <a:cs typeface="Lato" panose="020F0502020204030203" pitchFamily="34" charset="0"/>
                <a:sym typeface="Wingdings" pitchFamily="2" charset="2"/>
              </a:rPr>
              <a:t></a:t>
            </a:r>
            <a:r>
              <a:rPr lang="en-GB" sz="1600" dirty="0">
                <a:solidFill>
                  <a:schemeClr val="tx2"/>
                </a:solidFill>
                <a:latin typeface="Lato" panose="020F0502020204030203" pitchFamily="34" charset="0"/>
                <a:ea typeface="Lato" panose="020F0502020204030203" pitchFamily="34" charset="0"/>
                <a:cs typeface="Lato" panose="020F0502020204030203" pitchFamily="34" charset="0"/>
              </a:rPr>
              <a:t> </a:t>
            </a:r>
            <a:r>
              <a:rPr lang="en-GB" sz="1600" b="1" dirty="0">
                <a:solidFill>
                  <a:schemeClr val="accent1"/>
                </a:solidFill>
                <a:latin typeface="Lato" panose="020F0502020204030203" pitchFamily="34" charset="0"/>
                <a:ea typeface="Lato" panose="020F0502020204030203" pitchFamily="34" charset="0"/>
                <a:cs typeface="Lato" panose="020F0502020204030203" pitchFamily="34" charset="0"/>
              </a:rPr>
              <a:t>$8 billion</a:t>
            </a:r>
            <a:r>
              <a:rPr lang="en-US" sz="1600" b="1" dirty="0">
                <a:solidFill>
                  <a:schemeClr val="tx1">
                    <a:lumMod val="50000"/>
                  </a:schemeClr>
                </a:solidFill>
              </a:rPr>
              <a:t> </a:t>
            </a:r>
            <a:br>
              <a:rPr lang="en-GB" sz="1600" dirty="0">
                <a:solidFill>
                  <a:schemeClr val="tx2"/>
                </a:solidFill>
                <a:latin typeface="Lato" panose="020F0502020204030203" pitchFamily="34" charset="0"/>
                <a:ea typeface="Lato" panose="020F0502020204030203" pitchFamily="34" charset="0"/>
                <a:cs typeface="Lato" panose="020F0502020204030203" pitchFamily="34" charset="0"/>
              </a:rPr>
            </a:br>
            <a:r>
              <a:rPr lang="en-GB" sz="1400" dirty="0">
                <a:solidFill>
                  <a:schemeClr val="tx2"/>
                </a:solidFill>
                <a:latin typeface="Lato" panose="020F0502020204030203" pitchFamily="34" charset="0"/>
                <a:ea typeface="Lato" panose="020F0502020204030203" pitchFamily="34" charset="0"/>
                <a:cs typeface="Lato" panose="020F0502020204030203" pitchFamily="34" charset="0"/>
              </a:rPr>
              <a:t>~2.8 million people diagnosed with HGCS (Untreated)</a:t>
            </a:r>
          </a:p>
          <a:p>
            <a:pPr marL="285750" indent="-285750">
              <a:buClr>
                <a:schemeClr val="accent3"/>
              </a:buClr>
              <a:buFont typeface="Lucida Grande" panose="020B0600040502020204" pitchFamily="34" charset="0"/>
              <a:buChar char="◆"/>
            </a:pPr>
            <a:endParaRPr lang="en-GB" sz="1600" dirty="0">
              <a:solidFill>
                <a:schemeClr val="tx2"/>
              </a:solidFill>
              <a:latin typeface="Lato" panose="020F0502020204030203" pitchFamily="34" charset="0"/>
              <a:ea typeface="Lato" panose="020F0502020204030203" pitchFamily="34" charset="0"/>
              <a:cs typeface="Lato" panose="020F0502020204030203" pitchFamily="34" charset="0"/>
            </a:endParaRPr>
          </a:p>
          <a:p>
            <a:pPr marL="285750" indent="-285750">
              <a:buClr>
                <a:schemeClr val="accent3"/>
              </a:buClr>
              <a:buFont typeface="Lucida Grande" panose="020B0600040502020204" pitchFamily="34" charset="0"/>
              <a:buChar char="◆"/>
            </a:pPr>
            <a:r>
              <a:rPr lang="en-GB" sz="1600" b="1" dirty="0">
                <a:solidFill>
                  <a:srgbClr val="181717"/>
                </a:solidFill>
                <a:latin typeface="Lato" panose="020F0502020204030203" pitchFamily="34" charset="0"/>
                <a:ea typeface="Lato" panose="020F0502020204030203" pitchFamily="34" charset="0"/>
                <a:cs typeface="Lato" panose="020F0502020204030203" pitchFamily="34" charset="0"/>
              </a:rPr>
              <a:t>Standard Risk and Asymptomatic reimbursement (US) increases CAS potential</a:t>
            </a:r>
            <a:br>
              <a:rPr lang="en-GB" sz="1600" dirty="0">
                <a:solidFill>
                  <a:schemeClr val="tx2"/>
                </a:solidFill>
                <a:latin typeface="Lato" panose="020F0502020204030203" pitchFamily="34" charset="0"/>
                <a:ea typeface="Lato" panose="020F0502020204030203" pitchFamily="34" charset="0"/>
                <a:cs typeface="Lato" panose="020F0502020204030203" pitchFamily="34" charset="0"/>
              </a:rPr>
            </a:br>
            <a:r>
              <a:rPr lang="en-GB" sz="1600" dirty="0">
                <a:solidFill>
                  <a:schemeClr val="tx2"/>
                </a:solidFill>
                <a:latin typeface="Lato" panose="020F0502020204030203" pitchFamily="34" charset="0"/>
                <a:ea typeface="Lato" panose="020F0502020204030203" pitchFamily="34" charset="0"/>
                <a:cs typeface="Lato" panose="020F0502020204030203" pitchFamily="34" charset="0"/>
              </a:rPr>
              <a:t> </a:t>
            </a:r>
          </a:p>
        </p:txBody>
      </p:sp>
      <p:sp>
        <p:nvSpPr>
          <p:cNvPr id="32" name="TextBox 31">
            <a:extLst>
              <a:ext uri="{FF2B5EF4-FFF2-40B4-BE49-F238E27FC236}">
                <a16:creationId xmlns:a16="http://schemas.microsoft.com/office/drawing/2014/main" id="{FD722016-ECAE-4D36-90D1-EC1F68527EA1}"/>
              </a:ext>
            </a:extLst>
          </p:cNvPr>
          <p:cNvSpPr txBox="1"/>
          <p:nvPr/>
        </p:nvSpPr>
        <p:spPr>
          <a:xfrm>
            <a:off x="10058777" y="1665312"/>
            <a:ext cx="484365" cy="215444"/>
          </a:xfrm>
          <a:prstGeom prst="rect">
            <a:avLst/>
          </a:prstGeom>
          <a:noFill/>
        </p:spPr>
        <p:txBody>
          <a:bodyPr wrap="square" rtlCol="0">
            <a:spAutoFit/>
          </a:bodyPr>
          <a:lstStyle>
            <a:defPPr>
              <a:defRPr lang="en-US"/>
            </a:defPPr>
            <a:lvl1pPr>
              <a:defRPr sz="800">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defRPr>
            </a:lvl1pPr>
          </a:lstStyle>
          <a:p>
            <a:r>
              <a:rPr lang="en-US" dirty="0"/>
              <a:t>(1)</a:t>
            </a:r>
          </a:p>
        </p:txBody>
      </p:sp>
      <p:sp>
        <p:nvSpPr>
          <p:cNvPr id="2" name="TextBox 1">
            <a:extLst>
              <a:ext uri="{FF2B5EF4-FFF2-40B4-BE49-F238E27FC236}">
                <a16:creationId xmlns:a16="http://schemas.microsoft.com/office/drawing/2014/main" id="{A4F198AF-46D1-5F79-EAD6-BFD1EDCA2173}"/>
              </a:ext>
            </a:extLst>
          </p:cNvPr>
          <p:cNvSpPr txBox="1"/>
          <p:nvPr/>
        </p:nvSpPr>
        <p:spPr>
          <a:xfrm>
            <a:off x="9835275" y="3177639"/>
            <a:ext cx="484365" cy="215444"/>
          </a:xfrm>
          <a:prstGeom prst="rect">
            <a:avLst/>
          </a:prstGeom>
          <a:noFill/>
        </p:spPr>
        <p:txBody>
          <a:bodyPr wrap="square" rtlCol="0">
            <a:spAutoFit/>
          </a:bodyPr>
          <a:lstStyle>
            <a:defPPr>
              <a:defRPr lang="en-US"/>
            </a:defPPr>
            <a:lvl1pPr>
              <a:defRPr sz="800">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defRPr>
            </a:lvl1pPr>
          </a:lstStyle>
          <a:p>
            <a:r>
              <a:rPr lang="en-US" dirty="0"/>
              <a:t>1)</a:t>
            </a:r>
          </a:p>
        </p:txBody>
      </p:sp>
      <p:sp>
        <p:nvSpPr>
          <p:cNvPr id="7" name="Oval 6">
            <a:extLst>
              <a:ext uri="{FF2B5EF4-FFF2-40B4-BE49-F238E27FC236}">
                <a16:creationId xmlns:a16="http://schemas.microsoft.com/office/drawing/2014/main" id="{B7BBAC86-C7DC-C35E-DD36-562E8B55CCD3}"/>
              </a:ext>
            </a:extLst>
          </p:cNvPr>
          <p:cNvSpPr/>
          <p:nvPr/>
        </p:nvSpPr>
        <p:spPr>
          <a:xfrm>
            <a:off x="10319640" y="293905"/>
            <a:ext cx="772995" cy="7729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a:extLst>
              <a:ext uri="{FF2B5EF4-FFF2-40B4-BE49-F238E27FC236}">
                <a16:creationId xmlns:a16="http://schemas.microsoft.com/office/drawing/2014/main" id="{5AD3A3DE-AD4A-DBC5-350B-BA096988C87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65628" y="403396"/>
            <a:ext cx="488876" cy="488876"/>
          </a:xfrm>
          <a:prstGeom prst="rect">
            <a:avLst/>
          </a:prstGeom>
        </p:spPr>
      </p:pic>
      <p:graphicFrame>
        <p:nvGraphicFramePr>
          <p:cNvPr id="3" name="Chart 2">
            <a:extLst>
              <a:ext uri="{FF2B5EF4-FFF2-40B4-BE49-F238E27FC236}">
                <a16:creationId xmlns:a16="http://schemas.microsoft.com/office/drawing/2014/main" id="{76870844-7562-DBD4-4ACD-34AC5D31D100}"/>
              </a:ext>
            </a:extLst>
          </p:cNvPr>
          <p:cNvGraphicFramePr/>
          <p:nvPr/>
        </p:nvGraphicFramePr>
        <p:xfrm>
          <a:off x="3851191" y="2356830"/>
          <a:ext cx="4571500" cy="3402599"/>
        </p:xfrm>
        <a:graphic>
          <a:graphicData uri="http://schemas.openxmlformats.org/drawingml/2006/chart">
            <c:chart xmlns:c="http://schemas.openxmlformats.org/drawingml/2006/chart" xmlns:r="http://schemas.openxmlformats.org/officeDocument/2006/relationships" r:id="rId6"/>
          </a:graphicData>
        </a:graphic>
      </p:graphicFrame>
      <p:sp>
        <p:nvSpPr>
          <p:cNvPr id="24" name="Rectangle 23">
            <a:extLst>
              <a:ext uri="{FF2B5EF4-FFF2-40B4-BE49-F238E27FC236}">
                <a16:creationId xmlns:a16="http://schemas.microsoft.com/office/drawing/2014/main" id="{8DEF0F42-4A12-CBB2-8C15-7F92ECDD0171}"/>
              </a:ext>
            </a:extLst>
          </p:cNvPr>
          <p:cNvSpPr/>
          <p:nvPr/>
        </p:nvSpPr>
        <p:spPr>
          <a:xfrm>
            <a:off x="4429865" y="6162116"/>
            <a:ext cx="182880" cy="182880"/>
          </a:xfrm>
          <a:prstGeom prst="rect">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BA95289C-49B9-BC6A-3213-ED2BB265D038}"/>
              </a:ext>
            </a:extLst>
          </p:cNvPr>
          <p:cNvSpPr txBox="1"/>
          <p:nvPr/>
        </p:nvSpPr>
        <p:spPr>
          <a:xfrm>
            <a:off x="4561340" y="6107301"/>
            <a:ext cx="1900420" cy="276999"/>
          </a:xfrm>
          <a:prstGeom prst="rect">
            <a:avLst/>
          </a:prstGeom>
          <a:noFill/>
        </p:spPr>
        <p:txBody>
          <a:bodyPr wrap="square" rtlCol="0">
            <a:spAutoFit/>
          </a:bodyPr>
          <a:lstStyle/>
          <a:p>
            <a:pPr algn="l">
              <a:buClr>
                <a:schemeClr val="accent3"/>
              </a:buClr>
            </a:pPr>
            <a:r>
              <a:rPr lang="en-US" sz="1200" dirty="0"/>
              <a:t>= </a:t>
            </a:r>
            <a:r>
              <a:rPr lang="en-US" sz="1200" dirty="0" err="1"/>
              <a:t>InspireMD</a:t>
            </a:r>
            <a:r>
              <a:rPr lang="en-US" sz="1200" dirty="0"/>
              <a:t> focus areas</a:t>
            </a:r>
          </a:p>
        </p:txBody>
      </p:sp>
      <p:sp>
        <p:nvSpPr>
          <p:cNvPr id="26" name="Rectangle 25">
            <a:extLst>
              <a:ext uri="{FF2B5EF4-FFF2-40B4-BE49-F238E27FC236}">
                <a16:creationId xmlns:a16="http://schemas.microsoft.com/office/drawing/2014/main" id="{803A405D-431C-1F25-0AF3-5444509F4324}"/>
              </a:ext>
            </a:extLst>
          </p:cNvPr>
          <p:cNvSpPr/>
          <p:nvPr/>
        </p:nvSpPr>
        <p:spPr>
          <a:xfrm>
            <a:off x="4354651" y="6109027"/>
            <a:ext cx="2011680" cy="27432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780348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Connector 5">
            <a:extLst>
              <a:ext uri="{FF2B5EF4-FFF2-40B4-BE49-F238E27FC236}">
                <a16:creationId xmlns:a16="http://schemas.microsoft.com/office/drawing/2014/main" id="{3762E18C-8B63-383A-F074-AE53BC5FE38C}"/>
              </a:ext>
            </a:extLst>
          </p:cNvPr>
          <p:cNvSpPr/>
          <p:nvPr/>
        </p:nvSpPr>
        <p:spPr>
          <a:xfrm>
            <a:off x="2895600" y="3488499"/>
            <a:ext cx="3017520" cy="3017520"/>
          </a:xfrm>
          <a:prstGeom prst="flowChartConnector">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B2663381-2333-26AE-14B3-C6D9B96366D3}"/>
              </a:ext>
            </a:extLst>
          </p:cNvPr>
          <p:cNvSpPr/>
          <p:nvPr/>
        </p:nvSpPr>
        <p:spPr>
          <a:xfrm>
            <a:off x="2452259" y="1207847"/>
            <a:ext cx="3931920" cy="3931920"/>
          </a:xfrm>
          <a:prstGeom prst="flowChartConnector">
            <a:avLst/>
          </a:prstGeom>
          <a:solidFill>
            <a:srgbClr val="002060">
              <a:alpha val="30000"/>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B1E949AA-7E1D-ABF4-97AD-E82844132F66}"/>
              </a:ext>
            </a:extLst>
          </p:cNvPr>
          <p:cNvSpPr/>
          <p:nvPr/>
        </p:nvSpPr>
        <p:spPr>
          <a:xfrm>
            <a:off x="757261" y="1843192"/>
            <a:ext cx="3017520" cy="3017520"/>
          </a:xfrm>
          <a:prstGeom prst="flowChartConnector">
            <a:avLst/>
          </a:prstGeom>
          <a:solidFill>
            <a:schemeClr val="accent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lowchart: Connector 13">
            <a:extLst>
              <a:ext uri="{FF2B5EF4-FFF2-40B4-BE49-F238E27FC236}">
                <a16:creationId xmlns:a16="http://schemas.microsoft.com/office/drawing/2014/main" id="{CE2FDB59-D8FB-DBE8-B1F4-C98E13A9C6CB}"/>
              </a:ext>
            </a:extLst>
          </p:cNvPr>
          <p:cNvSpPr/>
          <p:nvPr/>
        </p:nvSpPr>
        <p:spPr>
          <a:xfrm>
            <a:off x="4954708" y="1843192"/>
            <a:ext cx="3017520" cy="3017520"/>
          </a:xfrm>
          <a:prstGeom prst="flowChartConnector">
            <a:avLst/>
          </a:prstGeom>
          <a:solidFill>
            <a:srgbClr val="92D05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49A2B38-A5ED-F187-95E6-F931374C6AC8}"/>
              </a:ext>
            </a:extLst>
          </p:cNvPr>
          <p:cNvSpPr txBox="1"/>
          <p:nvPr/>
        </p:nvSpPr>
        <p:spPr>
          <a:xfrm>
            <a:off x="8410220" y="1965960"/>
            <a:ext cx="3241990" cy="3030617"/>
          </a:xfrm>
          <a:prstGeom prst="roundRect">
            <a:avLst/>
          </a:prstGeom>
          <a:solidFill>
            <a:schemeClr val="accent2">
              <a:lumMod val="40000"/>
              <a:lumOff val="60000"/>
            </a:schemeClr>
          </a:solidFill>
        </p:spPr>
        <p:txBody>
          <a:bodyPr wrap="square" rtlCol="0">
            <a:spAutoFit/>
          </a:bodyPr>
          <a:lstStyle/>
          <a:p>
            <a:pPr marL="285750" indent="-285750">
              <a:spcAft>
                <a:spcPts val="1200"/>
              </a:spcAft>
              <a:buClr>
                <a:schemeClr val="accent3"/>
              </a:buClr>
              <a:buFont typeface="Wingdings" panose="05000000000000000000" pitchFamily="2" charset="2"/>
              <a:buChar char="ü"/>
            </a:pPr>
            <a:r>
              <a:rPr lang="en-US" dirty="0"/>
              <a:t>Well-positioned to capitalize on the ongoing </a:t>
            </a:r>
            <a:r>
              <a:rPr lang="en-US" b="1" dirty="0"/>
              <a:t>paradigm shift toward a “stent first” approach </a:t>
            </a:r>
            <a:r>
              <a:rPr lang="en-US" dirty="0"/>
              <a:t>and away from surgery</a:t>
            </a:r>
          </a:p>
          <a:p>
            <a:pPr marL="285750" indent="-285750" algn="l">
              <a:spcAft>
                <a:spcPts val="1200"/>
              </a:spcAft>
              <a:buClr>
                <a:schemeClr val="accent3"/>
              </a:buClr>
              <a:buFont typeface="Wingdings" panose="05000000000000000000" pitchFamily="2" charset="2"/>
              <a:buChar char="ü"/>
            </a:pPr>
            <a:r>
              <a:rPr lang="en-US" b="1" dirty="0"/>
              <a:t>Agnostic to stent delivery platform</a:t>
            </a:r>
            <a:r>
              <a:rPr lang="en-US" dirty="0"/>
              <a:t> (TCAR vs. CAS)</a:t>
            </a:r>
          </a:p>
        </p:txBody>
      </p:sp>
      <p:sp>
        <p:nvSpPr>
          <p:cNvPr id="23" name="Text Placeholder 3">
            <a:extLst>
              <a:ext uri="{FF2B5EF4-FFF2-40B4-BE49-F238E27FC236}">
                <a16:creationId xmlns:a16="http://schemas.microsoft.com/office/drawing/2014/main" id="{CB979001-C2CF-03B4-82E7-B04E89B12217}"/>
              </a:ext>
            </a:extLst>
          </p:cNvPr>
          <p:cNvSpPr>
            <a:spLocks noGrp="1"/>
          </p:cNvSpPr>
          <p:nvPr>
            <p:ph type="body" sz="quarter" idx="13"/>
          </p:nvPr>
        </p:nvSpPr>
        <p:spPr>
          <a:xfrm>
            <a:off x="426218" y="989876"/>
            <a:ext cx="11321832" cy="331788"/>
          </a:xfrm>
        </p:spPr>
        <p:txBody>
          <a:bodyPr>
            <a:normAutofit lnSpcReduction="10000"/>
          </a:bodyPr>
          <a:lstStyle/>
          <a:p>
            <a:r>
              <a:rPr lang="en-US" dirty="0">
                <a:latin typeface="Lato" panose="020F0502020204030203"/>
              </a:rPr>
              <a:t>Delivery Platform Agnostic</a:t>
            </a:r>
          </a:p>
        </p:txBody>
      </p:sp>
      <p:sp>
        <p:nvSpPr>
          <p:cNvPr id="24" name="Title 5">
            <a:extLst>
              <a:ext uri="{FF2B5EF4-FFF2-40B4-BE49-F238E27FC236}">
                <a16:creationId xmlns:a16="http://schemas.microsoft.com/office/drawing/2014/main" id="{E55EAD17-EDBD-C2A3-E6E0-4D680DDF158A}"/>
              </a:ext>
            </a:extLst>
          </p:cNvPr>
          <p:cNvSpPr>
            <a:spLocks noGrp="1"/>
          </p:cNvSpPr>
          <p:nvPr>
            <p:ph type="title"/>
          </p:nvPr>
        </p:nvSpPr>
        <p:spPr>
          <a:xfrm>
            <a:off x="426219" y="589910"/>
            <a:ext cx="11321832" cy="432473"/>
          </a:xfrm>
        </p:spPr>
        <p:txBody>
          <a:bodyPr>
            <a:noAutofit/>
          </a:bodyPr>
          <a:lstStyle/>
          <a:p>
            <a:r>
              <a:rPr lang="en-US" dirty="0"/>
              <a:t>Long-Term Stent Performance is the Cornerstone of Our Focus</a:t>
            </a:r>
            <a:endParaRPr lang="en-US" baseline="30000" dirty="0"/>
          </a:p>
        </p:txBody>
      </p:sp>
      <p:sp>
        <p:nvSpPr>
          <p:cNvPr id="25" name="TextBox 24">
            <a:extLst>
              <a:ext uri="{FF2B5EF4-FFF2-40B4-BE49-F238E27FC236}">
                <a16:creationId xmlns:a16="http://schemas.microsoft.com/office/drawing/2014/main" id="{4D15BA16-6517-1879-8EE7-05F569C9C08B}"/>
              </a:ext>
            </a:extLst>
          </p:cNvPr>
          <p:cNvSpPr txBox="1"/>
          <p:nvPr/>
        </p:nvSpPr>
        <p:spPr>
          <a:xfrm>
            <a:off x="1201274" y="4035256"/>
            <a:ext cx="1921709" cy="369332"/>
          </a:xfrm>
          <a:prstGeom prst="rect">
            <a:avLst/>
          </a:prstGeom>
          <a:noFill/>
        </p:spPr>
        <p:txBody>
          <a:bodyPr wrap="square" rtlCol="0">
            <a:spAutoFit/>
          </a:bodyPr>
          <a:lstStyle/>
          <a:p>
            <a:pPr algn="ctr">
              <a:buClr>
                <a:schemeClr val="accent3"/>
              </a:buClr>
            </a:pPr>
            <a:r>
              <a:rPr lang="en-US" b="1" dirty="0"/>
              <a:t>TCAR</a:t>
            </a:r>
          </a:p>
        </p:txBody>
      </p:sp>
      <p:pic>
        <p:nvPicPr>
          <p:cNvPr id="26" name="Picture 25">
            <a:extLst>
              <a:ext uri="{FF2B5EF4-FFF2-40B4-BE49-F238E27FC236}">
                <a16:creationId xmlns:a16="http://schemas.microsoft.com/office/drawing/2014/main" id="{22C944FE-7670-E61B-43FD-C21FE426D15E}"/>
              </a:ext>
            </a:extLst>
          </p:cNvPr>
          <p:cNvPicPr>
            <a:picLocks noChangeAspect="1"/>
          </p:cNvPicPr>
          <p:nvPr/>
        </p:nvPicPr>
        <p:blipFill>
          <a:blip r:embed="rId3"/>
          <a:stretch>
            <a:fillRect/>
          </a:stretch>
        </p:blipFill>
        <p:spPr>
          <a:xfrm>
            <a:off x="1182471" y="2292134"/>
            <a:ext cx="1743319" cy="1725620"/>
          </a:xfrm>
          <a:prstGeom prst="rect">
            <a:avLst/>
          </a:prstGeom>
        </p:spPr>
      </p:pic>
      <p:sp>
        <p:nvSpPr>
          <p:cNvPr id="27" name="TextBox 26">
            <a:extLst>
              <a:ext uri="{FF2B5EF4-FFF2-40B4-BE49-F238E27FC236}">
                <a16:creationId xmlns:a16="http://schemas.microsoft.com/office/drawing/2014/main" id="{BC84FA55-AB56-AD9C-DD20-0B6757452524}"/>
              </a:ext>
            </a:extLst>
          </p:cNvPr>
          <p:cNvSpPr txBox="1"/>
          <p:nvPr/>
        </p:nvSpPr>
        <p:spPr>
          <a:xfrm>
            <a:off x="3463106" y="5267566"/>
            <a:ext cx="1947731" cy="646331"/>
          </a:xfrm>
          <a:prstGeom prst="rect">
            <a:avLst/>
          </a:prstGeom>
          <a:solidFill>
            <a:schemeClr val="accent5">
              <a:lumMod val="40000"/>
              <a:lumOff val="60000"/>
            </a:schemeClr>
          </a:solidFill>
        </p:spPr>
        <p:txBody>
          <a:bodyPr wrap="square" rtlCol="0">
            <a:spAutoFit/>
          </a:bodyPr>
          <a:lstStyle/>
          <a:p>
            <a:pPr algn="ctr">
              <a:buClr>
                <a:schemeClr val="accent3"/>
              </a:buClr>
            </a:pPr>
            <a:r>
              <a:rPr lang="en-US" b="1" dirty="0"/>
              <a:t>Tandem </a:t>
            </a:r>
          </a:p>
          <a:p>
            <a:pPr algn="ctr">
              <a:buClr>
                <a:schemeClr val="accent3"/>
              </a:buClr>
            </a:pPr>
            <a:r>
              <a:rPr lang="en-US" b="1" dirty="0"/>
              <a:t>Stroke </a:t>
            </a:r>
          </a:p>
        </p:txBody>
      </p:sp>
      <p:pic>
        <p:nvPicPr>
          <p:cNvPr id="28" name="Picture 27">
            <a:extLst>
              <a:ext uri="{FF2B5EF4-FFF2-40B4-BE49-F238E27FC236}">
                <a16:creationId xmlns:a16="http://schemas.microsoft.com/office/drawing/2014/main" id="{765D108A-9197-94B6-975A-A4394A1390AB}"/>
              </a:ext>
              <a:ext uri="{C183D7F6-B498-43B3-948B-1728B52AA6E4}">
                <adec:decorative xmlns:adec="http://schemas.microsoft.com/office/drawing/2017/decorative" val="1"/>
              </a:ext>
            </a:extLst>
          </p:cNvPr>
          <p:cNvPicPr>
            <a:picLocks noChangeAspect="1"/>
          </p:cNvPicPr>
          <p:nvPr/>
        </p:nvPicPr>
        <p:blipFill>
          <a:blip r:embed="rId4">
            <a:alphaModFix/>
          </a:blip>
          <a:stretch>
            <a:fillRect/>
          </a:stretch>
        </p:blipFill>
        <p:spPr>
          <a:xfrm rot="1700980">
            <a:off x="5189984" y="2879531"/>
            <a:ext cx="2720103" cy="346717"/>
          </a:xfrm>
          <a:prstGeom prst="rect">
            <a:avLst/>
          </a:prstGeom>
          <a:noFill/>
        </p:spPr>
      </p:pic>
      <p:sp>
        <p:nvSpPr>
          <p:cNvPr id="29" name="TextBox 28">
            <a:extLst>
              <a:ext uri="{FF2B5EF4-FFF2-40B4-BE49-F238E27FC236}">
                <a16:creationId xmlns:a16="http://schemas.microsoft.com/office/drawing/2014/main" id="{2DE586E6-606F-F0E2-02E9-77C9CA3BB022}"/>
              </a:ext>
            </a:extLst>
          </p:cNvPr>
          <p:cNvSpPr txBox="1"/>
          <p:nvPr/>
        </p:nvSpPr>
        <p:spPr>
          <a:xfrm>
            <a:off x="5761586" y="3851279"/>
            <a:ext cx="2014611" cy="369332"/>
          </a:xfrm>
          <a:prstGeom prst="rect">
            <a:avLst/>
          </a:prstGeom>
          <a:noFill/>
        </p:spPr>
        <p:txBody>
          <a:bodyPr wrap="square" rtlCol="0">
            <a:spAutoFit/>
          </a:bodyPr>
          <a:lstStyle/>
          <a:p>
            <a:pPr algn="ctr">
              <a:buClr>
                <a:schemeClr val="accent3"/>
              </a:buClr>
            </a:pPr>
            <a:r>
              <a:rPr lang="en-US" b="1" dirty="0"/>
              <a:t>CAS</a:t>
            </a:r>
          </a:p>
        </p:txBody>
      </p:sp>
      <p:sp>
        <p:nvSpPr>
          <p:cNvPr id="30" name="TextBox 29">
            <a:extLst>
              <a:ext uri="{FF2B5EF4-FFF2-40B4-BE49-F238E27FC236}">
                <a16:creationId xmlns:a16="http://schemas.microsoft.com/office/drawing/2014/main" id="{770EB6A7-0052-E0CA-7561-A015B7535C0F}"/>
              </a:ext>
            </a:extLst>
          </p:cNvPr>
          <p:cNvSpPr txBox="1"/>
          <p:nvPr/>
        </p:nvSpPr>
        <p:spPr>
          <a:xfrm>
            <a:off x="2952375" y="1845323"/>
            <a:ext cx="2883642" cy="830997"/>
          </a:xfrm>
          <a:prstGeom prst="rect">
            <a:avLst/>
          </a:prstGeom>
          <a:noFill/>
        </p:spPr>
        <p:txBody>
          <a:bodyPr wrap="square" rtlCol="0">
            <a:spAutoFit/>
          </a:bodyPr>
          <a:lstStyle/>
          <a:p>
            <a:pPr algn="ctr">
              <a:buClr>
                <a:schemeClr val="accent3"/>
              </a:buClr>
            </a:pPr>
            <a:r>
              <a:rPr lang="en-US" b="1" dirty="0"/>
              <a:t>CGuard EPS</a:t>
            </a:r>
          </a:p>
          <a:p>
            <a:pPr algn="ctr">
              <a:buClr>
                <a:schemeClr val="accent3"/>
              </a:buClr>
            </a:pPr>
            <a:endParaRPr lang="en-US" sz="1200" b="1" dirty="0"/>
          </a:p>
          <a:p>
            <a:pPr algn="ctr">
              <a:buClr>
                <a:schemeClr val="accent3"/>
              </a:buClr>
            </a:pPr>
            <a:endParaRPr lang="en-US" b="1" dirty="0"/>
          </a:p>
        </p:txBody>
      </p:sp>
      <p:pic>
        <p:nvPicPr>
          <p:cNvPr id="31" name="Picture 30">
            <a:extLst>
              <a:ext uri="{FF2B5EF4-FFF2-40B4-BE49-F238E27FC236}">
                <a16:creationId xmlns:a16="http://schemas.microsoft.com/office/drawing/2014/main" id="{C7BDF47E-72B5-FDC3-F9B8-86E861BCCDEA}"/>
              </a:ext>
            </a:extLst>
          </p:cNvPr>
          <p:cNvPicPr>
            <a:picLocks noChangeAspect="1"/>
          </p:cNvPicPr>
          <p:nvPr/>
        </p:nvPicPr>
        <p:blipFill>
          <a:blip r:embed="rId5"/>
          <a:stretch>
            <a:fillRect/>
          </a:stretch>
        </p:blipFill>
        <p:spPr>
          <a:xfrm rot="20290945">
            <a:off x="2927447" y="2514525"/>
            <a:ext cx="2976087" cy="1741943"/>
          </a:xfrm>
          <a:prstGeom prst="rect">
            <a:avLst/>
          </a:prstGeom>
        </p:spPr>
      </p:pic>
    </p:spTree>
    <p:extLst>
      <p:ext uri="{BB962C8B-B14F-4D97-AF65-F5344CB8AC3E}">
        <p14:creationId xmlns:p14="http://schemas.microsoft.com/office/powerpoint/2010/main" val="41131102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그림 64">
            <a:extLst>
              <a:ext uri="{FF2B5EF4-FFF2-40B4-BE49-F238E27FC236}">
                <a16:creationId xmlns:a16="http://schemas.microsoft.com/office/drawing/2014/main" id="{B555D5E7-E1F7-9941-BC17-93B45A2874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flipH="1">
            <a:off x="2847508" y="3632811"/>
            <a:ext cx="344823" cy="5241278"/>
          </a:xfrm>
          <a:prstGeom prst="rect">
            <a:avLst/>
          </a:prstGeom>
        </p:spPr>
      </p:pic>
      <p:pic>
        <p:nvPicPr>
          <p:cNvPr id="42" name="그림 64">
            <a:extLst>
              <a:ext uri="{FF2B5EF4-FFF2-40B4-BE49-F238E27FC236}">
                <a16:creationId xmlns:a16="http://schemas.microsoft.com/office/drawing/2014/main" id="{27405EC0-EE11-954E-B0ED-77C58BF461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flipH="1">
            <a:off x="8834296" y="3581721"/>
            <a:ext cx="344823" cy="5241278"/>
          </a:xfrm>
          <a:prstGeom prst="rect">
            <a:avLst/>
          </a:prstGeom>
        </p:spPr>
      </p:pic>
      <p:sp>
        <p:nvSpPr>
          <p:cNvPr id="17" name="Rectangle 16"/>
          <p:cNvSpPr/>
          <p:nvPr/>
        </p:nvSpPr>
        <p:spPr>
          <a:xfrm>
            <a:off x="250826" y="6197236"/>
            <a:ext cx="7868738" cy="200055"/>
          </a:xfrm>
          <a:prstGeom prst="rect">
            <a:avLst/>
          </a:prstGeom>
          <a:noFill/>
        </p:spPr>
        <p:txBody>
          <a:bodyPr wrap="square" rtlCol="0" anchor="b">
            <a:spAutoFit/>
          </a:bodyPr>
          <a:lstStyle/>
          <a:p>
            <a:r>
              <a:rPr lang="en-US" sz="700" dirty="0">
                <a:latin typeface="Helvetica" charset="0"/>
                <a:ea typeface="Helvetica" charset="0"/>
                <a:cs typeface="Helvetica" charset="0"/>
              </a:rPr>
              <a:t>1. Cano et al. Rev Bras </a:t>
            </a:r>
            <a:r>
              <a:rPr lang="en-US" sz="700" dirty="0" err="1">
                <a:latin typeface="Helvetica" charset="0"/>
                <a:ea typeface="Helvetica" charset="0"/>
                <a:cs typeface="Helvetica" charset="0"/>
              </a:rPr>
              <a:t>Cardiol</a:t>
            </a:r>
            <a:r>
              <a:rPr lang="en-US" sz="700" dirty="0">
                <a:latin typeface="Helvetica" charset="0"/>
                <a:ea typeface="Helvetica" charset="0"/>
                <a:cs typeface="Helvetica" charset="0"/>
              </a:rPr>
              <a:t> </a:t>
            </a:r>
            <a:r>
              <a:rPr lang="en-US" sz="700" dirty="0" err="1">
                <a:latin typeface="Helvetica" charset="0"/>
                <a:ea typeface="Helvetica" charset="0"/>
                <a:cs typeface="Helvetica" charset="0"/>
              </a:rPr>
              <a:t>Invasiva</a:t>
            </a:r>
            <a:r>
              <a:rPr lang="en-US" sz="700" dirty="0">
                <a:latin typeface="Helvetica" charset="0"/>
                <a:ea typeface="Helvetica" charset="0"/>
                <a:cs typeface="Helvetica" charset="0"/>
              </a:rPr>
              <a:t> 2013; 21(2): 159-64. </a:t>
            </a:r>
            <a:r>
              <a:rPr lang="en-US" sz="700" dirty="0">
                <a:latin typeface="Bahnschrift SemiLight" panose="020B0502040204020203" pitchFamily="34" charset="0"/>
                <a:ea typeface="Helvetica" charset="0"/>
                <a:cs typeface="Helvetica" charset="0"/>
              </a:rPr>
              <a:t>2. </a:t>
            </a:r>
            <a:r>
              <a:rPr lang="en-US" sz="700" dirty="0" err="1">
                <a:latin typeface="Bahnschrift SemiLight" panose="020B0502040204020203" pitchFamily="34" charset="0"/>
                <a:ea typeface="Helvetica" charset="0"/>
                <a:cs typeface="Helvetica" charset="0"/>
              </a:rPr>
              <a:t>Bosiers</a:t>
            </a:r>
            <a:r>
              <a:rPr lang="en-US" sz="700" dirty="0">
                <a:latin typeface="Bahnschrift SemiLight" panose="020B0502040204020203" pitchFamily="34" charset="0"/>
                <a:ea typeface="Helvetica" charset="0"/>
                <a:cs typeface="Helvetica" charset="0"/>
              </a:rPr>
              <a:t> et al. Eur J </a:t>
            </a:r>
            <a:r>
              <a:rPr lang="en-US" sz="700" dirty="0" err="1">
                <a:latin typeface="Bahnschrift SemiLight" panose="020B0502040204020203" pitchFamily="34" charset="0"/>
                <a:ea typeface="Helvetica" charset="0"/>
                <a:cs typeface="Helvetica" charset="0"/>
              </a:rPr>
              <a:t>Vasc</a:t>
            </a:r>
            <a:r>
              <a:rPr lang="en-US" sz="700" dirty="0">
                <a:latin typeface="Bahnschrift SemiLight" panose="020B0502040204020203" pitchFamily="34" charset="0"/>
                <a:ea typeface="Helvetica" charset="0"/>
                <a:cs typeface="Helvetica" charset="0"/>
              </a:rPr>
              <a:t> </a:t>
            </a:r>
            <a:r>
              <a:rPr lang="en-US" sz="700" dirty="0" err="1">
                <a:latin typeface="Bahnschrift SemiLight" panose="020B0502040204020203" pitchFamily="34" charset="0"/>
                <a:ea typeface="Helvetica" charset="0"/>
                <a:cs typeface="Helvetica" charset="0"/>
              </a:rPr>
              <a:t>Endovasc</a:t>
            </a:r>
            <a:r>
              <a:rPr lang="en-US" sz="700" dirty="0">
                <a:latin typeface="Bahnschrift SemiLight" panose="020B0502040204020203" pitchFamily="34" charset="0"/>
                <a:ea typeface="Helvetica" charset="0"/>
                <a:cs typeface="Helvetica" charset="0"/>
              </a:rPr>
              <a:t> Surg Vol 33, Feb 2007., </a:t>
            </a:r>
          </a:p>
        </p:txBody>
      </p:sp>
      <p:sp>
        <p:nvSpPr>
          <p:cNvPr id="8" name="Text Placeholder 7">
            <a:extLst>
              <a:ext uri="{FF2B5EF4-FFF2-40B4-BE49-F238E27FC236}">
                <a16:creationId xmlns:a16="http://schemas.microsoft.com/office/drawing/2014/main" id="{6B3D3FF6-ECD7-6149-BF9C-6649F6E589A0}"/>
              </a:ext>
            </a:extLst>
          </p:cNvPr>
          <p:cNvSpPr>
            <a:spLocks noGrp="1"/>
          </p:cNvSpPr>
          <p:nvPr>
            <p:ph type="body" sz="quarter" idx="13"/>
          </p:nvPr>
        </p:nvSpPr>
        <p:spPr>
          <a:xfrm>
            <a:off x="426218" y="1872467"/>
            <a:ext cx="11321832" cy="331788"/>
          </a:xfrm>
        </p:spPr>
        <p:txBody>
          <a:bodyPr>
            <a:normAutofit lnSpcReduction="10000"/>
          </a:bodyPr>
          <a:lstStyle/>
          <a:p>
            <a:r>
              <a:rPr lang="en-US" dirty="0">
                <a:latin typeface="Lato" panose="020F0502020204030203"/>
              </a:rPr>
              <a:t>The only stent platform available with our patented MicroNet mesh technology</a:t>
            </a:r>
          </a:p>
        </p:txBody>
      </p:sp>
      <p:sp>
        <p:nvSpPr>
          <p:cNvPr id="16" name="Title 15"/>
          <p:cNvSpPr>
            <a:spLocks noGrp="1"/>
          </p:cNvSpPr>
          <p:nvPr>
            <p:ph type="title"/>
          </p:nvPr>
        </p:nvSpPr>
        <p:spPr>
          <a:xfrm>
            <a:off x="426219" y="246490"/>
            <a:ext cx="11321832" cy="1594871"/>
          </a:xfrm>
        </p:spPr>
        <p:txBody>
          <a:bodyPr>
            <a:noAutofit/>
          </a:bodyPr>
          <a:lstStyle/>
          <a:p>
            <a:r>
              <a:rPr lang="en-US" dirty="0"/>
              <a:t>PROBLEM: </a:t>
            </a:r>
            <a:r>
              <a:rPr lang="en-US" sz="2000" dirty="0"/>
              <a:t>Approximately 2/3 of neurovascular events (stroke, TIA) occur after the carotid surgery procedure takes place</a:t>
            </a:r>
            <a:r>
              <a:rPr lang="en-US" sz="2000" baseline="30000" dirty="0"/>
              <a:t>2</a:t>
            </a:r>
            <a:r>
              <a:rPr lang="en-US" sz="2000" dirty="0"/>
              <a:t>. How to preserve the flexibility of an open-celled stent while building in embolic protection?</a:t>
            </a:r>
            <a:br>
              <a:rPr lang="en-US" sz="2000" dirty="0"/>
            </a:br>
            <a:r>
              <a:rPr lang="en-US" sz="1050" dirty="0"/>
              <a:t> </a:t>
            </a:r>
            <a:br>
              <a:rPr lang="en-US" dirty="0"/>
            </a:br>
            <a:r>
              <a:rPr lang="en-US" dirty="0"/>
              <a:t>OUR SOLUTION: </a:t>
            </a:r>
            <a:r>
              <a:rPr lang="en-US" sz="2000" dirty="0"/>
              <a:t>The CGuard EPS</a:t>
            </a:r>
          </a:p>
        </p:txBody>
      </p:sp>
      <p:pic>
        <p:nvPicPr>
          <p:cNvPr id="2" name="Picture 1">
            <a:extLst>
              <a:ext uri="{FF2B5EF4-FFF2-40B4-BE49-F238E27FC236}">
                <a16:creationId xmlns:a16="http://schemas.microsoft.com/office/drawing/2014/main" id="{019276ED-2B86-2D2A-A96F-AB226E680F17}"/>
              </a:ext>
            </a:extLst>
          </p:cNvPr>
          <p:cNvPicPr/>
          <p:nvPr/>
        </p:nvPicPr>
        <p:blipFill rotWithShape="1">
          <a:blip r:embed="rId4" cstate="print">
            <a:extLst>
              <a:ext uri="{28A0092B-C50C-407E-A947-70E740481C1C}">
                <a14:useLocalDpi xmlns:a14="http://schemas.microsoft.com/office/drawing/2010/main" val="0"/>
              </a:ext>
            </a:extLst>
          </a:blip>
          <a:srcRect l="18219" t="8938" r="18875" b="21934"/>
          <a:stretch/>
        </p:blipFill>
        <p:spPr bwMode="auto">
          <a:xfrm rot="12233429">
            <a:off x="9017187" y="2432212"/>
            <a:ext cx="3054256" cy="2742909"/>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B5ABF3FB-424F-3F5A-8CCB-2031227CFAA4}"/>
              </a:ext>
            </a:extLst>
          </p:cNvPr>
          <p:cNvPicPr>
            <a:picLocks noChangeAspect="1"/>
          </p:cNvPicPr>
          <p:nvPr/>
        </p:nvPicPr>
        <p:blipFill>
          <a:blip r:embed="rId5"/>
          <a:stretch>
            <a:fillRect/>
          </a:stretch>
        </p:blipFill>
        <p:spPr>
          <a:xfrm>
            <a:off x="3203860" y="2532627"/>
            <a:ext cx="3124200" cy="2759260"/>
          </a:xfrm>
          <a:prstGeom prst="rect">
            <a:avLst/>
          </a:prstGeom>
        </p:spPr>
      </p:pic>
      <p:pic>
        <p:nvPicPr>
          <p:cNvPr id="6" name="Picture 5">
            <a:extLst>
              <a:ext uri="{FF2B5EF4-FFF2-40B4-BE49-F238E27FC236}">
                <a16:creationId xmlns:a16="http://schemas.microsoft.com/office/drawing/2014/main" id="{42073C92-1626-B4A7-F464-858A5BD986AD}"/>
              </a:ext>
            </a:extLst>
          </p:cNvPr>
          <p:cNvPicPr>
            <a:picLocks noChangeAspect="1"/>
          </p:cNvPicPr>
          <p:nvPr/>
        </p:nvPicPr>
        <p:blipFill>
          <a:blip r:embed="rId6"/>
          <a:stretch>
            <a:fillRect/>
          </a:stretch>
        </p:blipFill>
        <p:spPr>
          <a:xfrm>
            <a:off x="250826" y="2525388"/>
            <a:ext cx="2759457" cy="2779525"/>
          </a:xfrm>
          <a:prstGeom prst="rect">
            <a:avLst/>
          </a:prstGeom>
        </p:spPr>
      </p:pic>
      <p:sp>
        <p:nvSpPr>
          <p:cNvPr id="7" name="TextBox 6">
            <a:extLst>
              <a:ext uri="{FF2B5EF4-FFF2-40B4-BE49-F238E27FC236}">
                <a16:creationId xmlns:a16="http://schemas.microsoft.com/office/drawing/2014/main" id="{F8DCFE5E-AE9C-B8DE-833D-99E7D3330DDB}"/>
              </a:ext>
            </a:extLst>
          </p:cNvPr>
          <p:cNvSpPr txBox="1"/>
          <p:nvPr/>
        </p:nvSpPr>
        <p:spPr>
          <a:xfrm>
            <a:off x="6386068" y="2386441"/>
            <a:ext cx="2609276" cy="2893100"/>
          </a:xfrm>
          <a:prstGeom prst="rect">
            <a:avLst/>
          </a:prstGeom>
          <a:noFill/>
        </p:spPr>
        <p:txBody>
          <a:bodyPr wrap="square" rtlCol="1">
            <a:spAutoFit/>
          </a:bodyPr>
          <a:lstStyle/>
          <a:p>
            <a:pPr algn="ctr"/>
            <a:r>
              <a:rPr lang="en-US" u="sng" dirty="0">
                <a:latin typeface="Gill Sans MT" panose="020B0502020104020203" pitchFamily="34" charset="0"/>
              </a:rPr>
              <a:t>Interior Component</a:t>
            </a:r>
            <a:r>
              <a:rPr lang="en-US" dirty="0">
                <a:latin typeface="Gill Sans MT" panose="020B0502020104020203" pitchFamily="34" charset="0"/>
              </a:rPr>
              <a:t>: </a:t>
            </a:r>
          </a:p>
          <a:p>
            <a:pPr algn="ctr"/>
            <a:r>
              <a:rPr lang="en-US" sz="1600" dirty="0">
                <a:latin typeface="Gill Sans MT" panose="020B0502020104020203" pitchFamily="34" charset="0"/>
              </a:rPr>
              <a:t>Open-Cell Nitinol stent </a:t>
            </a:r>
            <a:br>
              <a:rPr lang="en-US" sz="1600" dirty="0">
                <a:latin typeface="Gill Sans MT" panose="020B0502020104020203" pitchFamily="34" charset="0"/>
              </a:rPr>
            </a:br>
            <a:r>
              <a:rPr lang="en-US" sz="1600" b="1" dirty="0">
                <a:latin typeface="Gill Sans MT" panose="020B0502020104020203" pitchFamily="34" charset="0"/>
              </a:rPr>
              <a:t>(92 µm and 125 µm)</a:t>
            </a:r>
          </a:p>
          <a:p>
            <a:pPr algn="ctr"/>
            <a:endParaRPr lang="en-US" sz="1600" dirty="0">
              <a:latin typeface="Gill Sans MT" panose="020B0502020104020203" pitchFamily="34" charset="0"/>
            </a:endParaRPr>
          </a:p>
          <a:p>
            <a:pPr algn="ctr"/>
            <a:r>
              <a:rPr lang="en-US" u="sng" dirty="0">
                <a:latin typeface="Gill Sans MT" panose="020B0502020104020203" pitchFamily="34" charset="0"/>
              </a:rPr>
              <a:t>Exterior Component </a:t>
            </a:r>
            <a:r>
              <a:rPr lang="en-US" dirty="0">
                <a:latin typeface="Gill Sans MT" panose="020B0502020104020203" pitchFamily="34" charset="0"/>
              </a:rPr>
              <a:t>:</a:t>
            </a:r>
          </a:p>
          <a:p>
            <a:pPr algn="ctr"/>
            <a:r>
              <a:rPr lang="en-US" dirty="0">
                <a:latin typeface="Gill Sans MT" panose="020B0502020104020203" pitchFamily="34" charset="0"/>
              </a:rPr>
              <a:t>Closed-cell PET</a:t>
            </a:r>
            <a:br>
              <a:rPr lang="en-US" dirty="0">
                <a:latin typeface="Gill Sans MT" panose="020B0502020104020203" pitchFamily="34" charset="0"/>
              </a:rPr>
            </a:br>
            <a:r>
              <a:rPr lang="en-US" sz="1600" dirty="0">
                <a:latin typeface="Gill Sans MT" panose="020B0502020104020203" pitchFamily="34" charset="0"/>
              </a:rPr>
              <a:t>(Polyethylene terephthalate)</a:t>
            </a:r>
          </a:p>
          <a:p>
            <a:pPr algn="ctr"/>
            <a:r>
              <a:rPr lang="en-US" sz="1600" b="1" dirty="0">
                <a:latin typeface="Gill Sans MT" panose="020B0502020104020203" pitchFamily="34" charset="0"/>
              </a:rPr>
              <a:t>25 µm</a:t>
            </a:r>
          </a:p>
          <a:p>
            <a:pPr algn="ctr"/>
            <a:endParaRPr lang="en-US" sz="1600" dirty="0">
              <a:latin typeface="Gill Sans MT" panose="020B0502020104020203" pitchFamily="34" charset="0"/>
            </a:endParaRPr>
          </a:p>
          <a:p>
            <a:pPr algn="ctr"/>
            <a:r>
              <a:rPr lang="en-US" sz="1600" u="sng" dirty="0">
                <a:latin typeface="Gill Sans MT" panose="020B0502020104020203" pitchFamily="34" charset="0"/>
              </a:rPr>
              <a:t>Cell size</a:t>
            </a:r>
            <a:r>
              <a:rPr lang="en-US" sz="1600" dirty="0">
                <a:latin typeface="Gill Sans MT" panose="020B0502020104020203" pitchFamily="34" charset="0"/>
              </a:rPr>
              <a:t>: </a:t>
            </a:r>
            <a:r>
              <a:rPr lang="en-US" sz="1600" b="1" dirty="0">
                <a:latin typeface="Gill Sans MT" panose="020B0502020104020203" pitchFamily="34" charset="0"/>
              </a:rPr>
              <a:t>165 µm</a:t>
            </a:r>
          </a:p>
          <a:p>
            <a:pPr algn="ctr"/>
            <a:endParaRPr lang="he-IL" sz="1600" dirty="0"/>
          </a:p>
        </p:txBody>
      </p:sp>
    </p:spTree>
    <p:extLst>
      <p:ext uri="{BB962C8B-B14F-4D97-AF65-F5344CB8AC3E}">
        <p14:creationId xmlns:p14="http://schemas.microsoft.com/office/powerpoint/2010/main" val="10041243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CE5BDE03-19D6-654A-A56C-A0442FF7B252}"/>
              </a:ext>
            </a:extLst>
          </p:cNvPr>
          <p:cNvSpPr/>
          <p:nvPr/>
        </p:nvSpPr>
        <p:spPr>
          <a:xfrm>
            <a:off x="0" y="1415317"/>
            <a:ext cx="12191999" cy="361127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3">
            <a:extLst>
              <a:ext uri="{FF2B5EF4-FFF2-40B4-BE49-F238E27FC236}">
                <a16:creationId xmlns:a16="http://schemas.microsoft.com/office/drawing/2014/main" id="{0E95E45A-1BC7-614F-9907-49E5CC230F8E}"/>
              </a:ext>
            </a:extLst>
          </p:cNvPr>
          <p:cNvSpPr>
            <a:spLocks noGrp="1"/>
          </p:cNvSpPr>
          <p:nvPr>
            <p:ph type="body" sz="quarter" idx="13"/>
          </p:nvPr>
        </p:nvSpPr>
        <p:spPr>
          <a:noFill/>
        </p:spPr>
        <p:txBody>
          <a:bodyPr anchor="t">
            <a:noAutofit/>
          </a:bodyPr>
          <a:lstStyle/>
          <a:p>
            <a:pPr>
              <a:lnSpc>
                <a:spcPct val="100000"/>
              </a:lnSpc>
            </a:pPr>
            <a:r>
              <a:rPr lang="en-US" dirty="0">
                <a:latin typeface="Lato" panose="020F0502020204030203"/>
              </a:rPr>
              <a:t>New mesh covered stent offers superior plaque coverage when compared to conventional stent approaches</a:t>
            </a:r>
          </a:p>
        </p:txBody>
      </p:sp>
      <p:sp>
        <p:nvSpPr>
          <p:cNvPr id="16" name="Title 15"/>
          <p:cNvSpPr>
            <a:spLocks noGrp="1"/>
          </p:cNvSpPr>
          <p:nvPr>
            <p:ph type="title"/>
          </p:nvPr>
        </p:nvSpPr>
        <p:spPr/>
        <p:txBody>
          <a:bodyPr>
            <a:noAutofit/>
          </a:bodyPr>
          <a:lstStyle/>
          <a:p>
            <a:r>
              <a:rPr lang="en-US" dirty="0"/>
              <a:t>OUR SOLUTION: Proprietary MicroNet</a:t>
            </a:r>
            <a:r>
              <a:rPr lang="en-US" baseline="30000" dirty="0"/>
              <a:t>TM</a:t>
            </a:r>
            <a:r>
              <a:rPr lang="en-US" dirty="0"/>
              <a:t> Technology</a:t>
            </a:r>
            <a:r>
              <a:rPr lang="en-US" baseline="30000" dirty="0">
                <a:latin typeface="Lato" panose="020F0502020204030203"/>
              </a:rPr>
              <a:t>1</a:t>
            </a:r>
            <a:endParaRPr lang="en-US" dirty="0"/>
          </a:p>
        </p:txBody>
      </p:sp>
      <p:pic>
        <p:nvPicPr>
          <p:cNvPr id="37" name="Picture 7">
            <a:extLst>
              <a:ext uri="{FF2B5EF4-FFF2-40B4-BE49-F238E27FC236}">
                <a16:creationId xmlns:a16="http://schemas.microsoft.com/office/drawing/2014/main" id="{4D35F03F-5213-0441-AF15-E0E2A733699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p:blipFill>
        <p:spPr bwMode="auto">
          <a:xfrm>
            <a:off x="369046" y="1676364"/>
            <a:ext cx="2377624" cy="2213740"/>
          </a:xfrm>
          <a:prstGeom prst="rect">
            <a:avLst/>
          </a:prstGeom>
          <a:ln/>
        </p:spPr>
        <p:style>
          <a:lnRef idx="2">
            <a:schemeClr val="dk1"/>
          </a:lnRef>
          <a:fillRef idx="1">
            <a:schemeClr val="lt1"/>
          </a:fillRef>
          <a:effectRef idx="0">
            <a:schemeClr val="dk1"/>
          </a:effectRef>
          <a:fontRef idx="minor">
            <a:schemeClr val="dk1"/>
          </a:fontRef>
        </p:style>
      </p:pic>
      <p:pic>
        <p:nvPicPr>
          <p:cNvPr id="39" name="Picture 7">
            <a:extLst>
              <a:ext uri="{FF2B5EF4-FFF2-40B4-BE49-F238E27FC236}">
                <a16:creationId xmlns:a16="http://schemas.microsoft.com/office/drawing/2014/main" id="{C6195C8E-AF4F-6544-97F6-3D3F5E2F5DE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994190" y="1675013"/>
            <a:ext cx="2320038" cy="2227735"/>
          </a:xfrm>
          <a:prstGeom prst="rect">
            <a:avLst/>
          </a:prstGeom>
          <a:ln>
            <a:noFill/>
          </a:ln>
        </p:spPr>
        <p:style>
          <a:lnRef idx="2">
            <a:schemeClr val="dk1"/>
          </a:lnRef>
          <a:fillRef idx="1">
            <a:schemeClr val="lt1"/>
          </a:fillRef>
          <a:effectRef idx="0">
            <a:schemeClr val="dk1"/>
          </a:effectRef>
          <a:fontRef idx="minor">
            <a:schemeClr val="dk1"/>
          </a:fontRef>
        </p:style>
      </p:pic>
      <p:sp>
        <p:nvSpPr>
          <p:cNvPr id="41" name="Text Placeholder 3">
            <a:extLst>
              <a:ext uri="{FF2B5EF4-FFF2-40B4-BE49-F238E27FC236}">
                <a16:creationId xmlns:a16="http://schemas.microsoft.com/office/drawing/2014/main" id="{BC52EFC8-A2FF-7145-93E9-D862E5D0AB6B}"/>
              </a:ext>
            </a:extLst>
          </p:cNvPr>
          <p:cNvSpPr txBox="1">
            <a:spLocks/>
          </p:cNvSpPr>
          <p:nvPr/>
        </p:nvSpPr>
        <p:spPr>
          <a:xfrm>
            <a:off x="7687075" y="6089621"/>
            <a:ext cx="1995883" cy="250862"/>
          </a:xfrm>
          <a:prstGeom prst="rect">
            <a:avLst/>
          </a:prstGeom>
        </p:spPr>
        <p:txBody>
          <a:bodyPr vert="horz" lIns="0" tIns="0" rIns="0" bIns="0" rtlCol="0" anchor="t">
            <a:noAutofit/>
          </a:bodyPr>
          <a:lstStyle>
            <a:lvl1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lang="en-US" sz="1800" b="1" kern="1200" dirty="0" smtClean="0">
                <a:solidFill>
                  <a:srgbClr val="19A8E3"/>
                </a:solidFill>
                <a:latin typeface="Source Sans Pro" charset="0"/>
                <a:ea typeface="Source Sans Pro" charset="0"/>
                <a:cs typeface="Source Sans Pro" charset="0"/>
              </a:defRPr>
            </a:lvl1pPr>
            <a:lvl2pPr marL="288925" indent="0" algn="l" defTabSz="914400" rtl="0" eaLnBrk="1" latinLnBrk="0" hangingPunct="1">
              <a:lnSpc>
                <a:spcPct val="90000"/>
              </a:lnSpc>
              <a:spcBef>
                <a:spcPts val="600"/>
              </a:spcBef>
              <a:spcAft>
                <a:spcPts val="600"/>
              </a:spcAft>
              <a:buFont typeface="Arial" panose="020B0604020202020204" pitchFamily="34" charset="0"/>
              <a:buNone/>
              <a:tabLst/>
              <a:defRPr lang="en-US" sz="1400" kern="1200" dirty="0" smtClean="0">
                <a:solidFill>
                  <a:schemeClr val="tx1"/>
                </a:solidFill>
                <a:latin typeface="Source Sans Pro" charset="0"/>
                <a:ea typeface="Source Sans Pro" charset="0"/>
                <a:cs typeface="Source Sans Pro" charset="0"/>
              </a:defRPr>
            </a:lvl2pPr>
            <a:lvl3pPr marL="754063" indent="-239713" algn="l" defTabSz="914400" rtl="0" eaLnBrk="1" latinLnBrk="0" hangingPunct="1">
              <a:lnSpc>
                <a:spcPct val="90000"/>
              </a:lnSpc>
              <a:spcBef>
                <a:spcPts val="600"/>
              </a:spcBef>
              <a:spcAft>
                <a:spcPts val="600"/>
              </a:spcAft>
              <a:buFont typeface="Arial" panose="020B0604020202020204" pitchFamily="34" charset="0"/>
              <a:buChar char="•"/>
              <a:tabLst/>
              <a:defRPr sz="2000" kern="1200">
                <a:solidFill>
                  <a:schemeClr val="tx2"/>
                </a:solidFill>
                <a:latin typeface="+mn-lt"/>
                <a:ea typeface="+mn-ea"/>
                <a:cs typeface="+mn-cs"/>
              </a:defRPr>
            </a:lvl3pPr>
            <a:lvl4pPr marL="979488" indent="-225425" algn="l" defTabSz="914400" rtl="0" eaLnBrk="1" latinLnBrk="0" hangingPunct="1">
              <a:lnSpc>
                <a:spcPct val="90000"/>
              </a:lnSpc>
              <a:spcBef>
                <a:spcPts val="600"/>
              </a:spcBef>
              <a:spcAft>
                <a:spcPts val="600"/>
              </a:spcAft>
              <a:buFont typeface="Arial" panose="020B0604020202020204" pitchFamily="34" charset="0"/>
              <a:buChar char="•"/>
              <a:tabLst/>
              <a:defRPr sz="1800" kern="1200">
                <a:solidFill>
                  <a:schemeClr val="tx2"/>
                </a:solidFill>
                <a:latin typeface="+mn-lt"/>
                <a:ea typeface="+mn-ea"/>
                <a:cs typeface="+mn-cs"/>
              </a:defRPr>
            </a:lvl4pPr>
            <a:lvl5pPr marL="1206500" indent="-227013" algn="l" defTabSz="914400" rtl="0" eaLnBrk="1" latinLnBrk="0" hangingPunct="1">
              <a:lnSpc>
                <a:spcPct val="90000"/>
              </a:lnSpc>
              <a:spcBef>
                <a:spcPts val="600"/>
              </a:spcBef>
              <a:spcAft>
                <a:spcPts val="600"/>
              </a:spcAft>
              <a:buFont typeface="Arial" panose="020B0604020202020204" pitchFamily="34" charset="0"/>
              <a:buChar char="•"/>
              <a:tabLst/>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200" dirty="0">
              <a:solidFill>
                <a:schemeClr val="accent1"/>
              </a:solidFill>
              <a:latin typeface="Lato" panose="020F0502020204030203" pitchFamily="34" charset="0"/>
              <a:ea typeface="Lato" panose="020F0502020204030203" pitchFamily="34" charset="0"/>
              <a:cs typeface="Lato" panose="020F0502020204030203" pitchFamily="34" charset="0"/>
            </a:endParaRPr>
          </a:p>
        </p:txBody>
      </p:sp>
      <p:sp>
        <p:nvSpPr>
          <p:cNvPr id="48" name="Rectangle 38">
            <a:extLst>
              <a:ext uri="{FF2B5EF4-FFF2-40B4-BE49-F238E27FC236}">
                <a16:creationId xmlns:a16="http://schemas.microsoft.com/office/drawing/2014/main" id="{C9DD3088-4793-CF4C-BFA9-71F5D19EB429}"/>
              </a:ext>
            </a:extLst>
          </p:cNvPr>
          <p:cNvSpPr>
            <a:spLocks noChangeArrowheads="1"/>
          </p:cNvSpPr>
          <p:nvPr/>
        </p:nvSpPr>
        <p:spPr bwMode="auto">
          <a:xfrm>
            <a:off x="295936" y="6164653"/>
            <a:ext cx="1455848" cy="206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nl-BE" sz="800">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rPr>
              <a:t>Image: Prof. Valdés Chávarri</a:t>
            </a:r>
            <a:endParaRPr lang="en-GB" sz="800">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endParaRPr>
          </a:p>
        </p:txBody>
      </p:sp>
      <p:grpSp>
        <p:nvGrpSpPr>
          <p:cNvPr id="5" name="Group 4">
            <a:extLst>
              <a:ext uri="{FF2B5EF4-FFF2-40B4-BE49-F238E27FC236}">
                <a16:creationId xmlns:a16="http://schemas.microsoft.com/office/drawing/2014/main" id="{F2091995-E3BF-084C-B531-70BC3E21584D}"/>
              </a:ext>
            </a:extLst>
          </p:cNvPr>
          <p:cNvGrpSpPr/>
          <p:nvPr/>
        </p:nvGrpSpPr>
        <p:grpSpPr>
          <a:xfrm>
            <a:off x="2812168" y="1664006"/>
            <a:ext cx="2385643" cy="2227735"/>
            <a:chOff x="171565" y="4479809"/>
            <a:chExt cx="2269663" cy="2155466"/>
          </a:xfrm>
        </p:grpSpPr>
        <p:pic>
          <p:nvPicPr>
            <p:cNvPr id="43" name="Picture 2">
              <a:extLst>
                <a:ext uri="{FF2B5EF4-FFF2-40B4-BE49-F238E27FC236}">
                  <a16:creationId xmlns:a16="http://schemas.microsoft.com/office/drawing/2014/main" id="{DA900680-CEB6-0D40-A848-BEFB9B4974AA}"/>
                </a:ext>
              </a:extLst>
            </p:cNvPr>
            <p:cNvPicPr>
              <a:picLocks noChangeAspect="1" noChangeArrowheads="1"/>
            </p:cNvPicPr>
            <p:nvPr/>
          </p:nvPicPr>
          <p:blipFill>
            <a:blip r:embed="rId5" cstate="email">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a:ext>
              </a:extLst>
            </a:blip>
            <a:srcRect/>
            <a:stretch/>
          </p:blipFill>
          <p:spPr bwMode="auto">
            <a:xfrm>
              <a:off x="171565" y="4479809"/>
              <a:ext cx="2269663" cy="2155466"/>
            </a:xfrm>
            <a:prstGeom prst="rect">
              <a:avLst/>
            </a:prstGeom>
            <a:ln>
              <a:noFill/>
            </a:ln>
          </p:spPr>
          <p:style>
            <a:lnRef idx="2">
              <a:schemeClr val="dk1"/>
            </a:lnRef>
            <a:fillRef idx="1">
              <a:schemeClr val="lt1"/>
            </a:fillRef>
            <a:effectRef idx="0">
              <a:schemeClr val="dk1"/>
            </a:effectRef>
            <a:fontRef idx="minor">
              <a:schemeClr val="dk1"/>
            </a:fontRef>
          </p:style>
        </p:pic>
        <p:sp>
          <p:nvSpPr>
            <p:cNvPr id="3" name="TextBox 2">
              <a:extLst>
                <a:ext uri="{FF2B5EF4-FFF2-40B4-BE49-F238E27FC236}">
                  <a16:creationId xmlns:a16="http://schemas.microsoft.com/office/drawing/2014/main" id="{74C128C5-1630-514C-A0D7-806FD42A3ED2}"/>
                </a:ext>
              </a:extLst>
            </p:cNvPr>
            <p:cNvSpPr txBox="1"/>
            <p:nvPr/>
          </p:nvSpPr>
          <p:spPr>
            <a:xfrm>
              <a:off x="1381944" y="5942405"/>
              <a:ext cx="949299" cy="456754"/>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pPr algn="l"/>
              <a:r>
                <a:rPr lang="en-US" sz="750" b="1" dirty="0">
                  <a:solidFill>
                    <a:schemeClr val="accent1">
                      <a:lumMod val="20000"/>
                      <a:lumOff val="80000"/>
                    </a:schemeClr>
                  </a:solidFill>
                  <a:ea typeface="Open Sans Extrabold" panose="020B0606030504020204" pitchFamily="34" charset="0"/>
                  <a:cs typeface="Arial" panose="020B0604020202020204" pitchFamily="34" charset="0"/>
                </a:rPr>
                <a:t>Protruding </a:t>
              </a:r>
            </a:p>
            <a:p>
              <a:pPr algn="l"/>
              <a:r>
                <a:rPr lang="en-US" sz="750" b="1" dirty="0">
                  <a:solidFill>
                    <a:schemeClr val="accent1">
                      <a:lumMod val="20000"/>
                      <a:lumOff val="80000"/>
                    </a:schemeClr>
                  </a:solidFill>
                  <a:ea typeface="Open Sans Extrabold" panose="020B0606030504020204" pitchFamily="34" charset="0"/>
                  <a:cs typeface="Arial" panose="020B0604020202020204" pitchFamily="34" charset="0"/>
                </a:rPr>
                <a:t>plaque/thrombus </a:t>
              </a:r>
            </a:p>
            <a:p>
              <a:pPr algn="l"/>
              <a:r>
                <a:rPr lang="en-US" sz="750" b="1" dirty="0">
                  <a:solidFill>
                    <a:schemeClr val="accent1">
                      <a:lumMod val="20000"/>
                      <a:lumOff val="80000"/>
                    </a:schemeClr>
                  </a:solidFill>
                  <a:ea typeface="Open Sans Extrabold" panose="020B0606030504020204" pitchFamily="34" charset="0"/>
                  <a:cs typeface="Arial" panose="020B0604020202020204" pitchFamily="34" charset="0"/>
                </a:rPr>
                <a:t>between struts</a:t>
              </a:r>
            </a:p>
          </p:txBody>
        </p:sp>
      </p:grpSp>
      <p:grpSp>
        <p:nvGrpSpPr>
          <p:cNvPr id="6" name="Group 5">
            <a:extLst>
              <a:ext uri="{FF2B5EF4-FFF2-40B4-BE49-F238E27FC236}">
                <a16:creationId xmlns:a16="http://schemas.microsoft.com/office/drawing/2014/main" id="{F7907F5F-8FCB-C045-8F37-412324CF793E}"/>
              </a:ext>
            </a:extLst>
          </p:cNvPr>
          <p:cNvGrpSpPr/>
          <p:nvPr/>
        </p:nvGrpSpPr>
        <p:grpSpPr>
          <a:xfrm>
            <a:off x="9379726" y="1664006"/>
            <a:ext cx="2368324" cy="2227735"/>
            <a:chOff x="3106484" y="4480392"/>
            <a:chExt cx="2069767" cy="1926955"/>
          </a:xfrm>
        </p:grpSpPr>
        <p:pic>
          <p:nvPicPr>
            <p:cNvPr id="47" name="Picture 2">
              <a:extLst>
                <a:ext uri="{FF2B5EF4-FFF2-40B4-BE49-F238E27FC236}">
                  <a16:creationId xmlns:a16="http://schemas.microsoft.com/office/drawing/2014/main" id="{063D9B9A-E29A-9746-8F10-97ABFF4CF3A4}"/>
                </a:ext>
              </a:extLst>
            </p:cNvPr>
            <p:cNvPicPr>
              <a:picLocks noChangeAspect="1" noChangeArrowheads="1"/>
            </p:cNvPicPr>
            <p:nvPr/>
          </p:nvPicPr>
          <p:blipFill>
            <a:blip r:embed="rId7" cstate="email">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a:ext>
              </a:extLst>
            </a:blip>
            <a:srcRect/>
            <a:stretch/>
          </p:blipFill>
          <p:spPr bwMode="auto">
            <a:xfrm>
              <a:off x="3106484" y="4480392"/>
              <a:ext cx="2029046" cy="1926955"/>
            </a:xfrm>
            <a:prstGeom prst="rect">
              <a:avLst/>
            </a:prstGeom>
            <a:ln>
              <a:noFill/>
            </a:ln>
          </p:spPr>
          <p:style>
            <a:lnRef idx="2">
              <a:schemeClr val="dk1"/>
            </a:lnRef>
            <a:fillRef idx="1">
              <a:schemeClr val="lt1"/>
            </a:fillRef>
            <a:effectRef idx="0">
              <a:schemeClr val="dk1"/>
            </a:effectRef>
            <a:fontRef idx="minor">
              <a:schemeClr val="dk1"/>
            </a:fontRef>
          </p:style>
        </p:pic>
        <p:sp>
          <p:nvSpPr>
            <p:cNvPr id="23" name="TextBox 22">
              <a:extLst>
                <a:ext uri="{FF2B5EF4-FFF2-40B4-BE49-F238E27FC236}">
                  <a16:creationId xmlns:a16="http://schemas.microsoft.com/office/drawing/2014/main" id="{CB7F14EB-A97D-744D-8AF2-EB9152A972C7}"/>
                </a:ext>
              </a:extLst>
            </p:cNvPr>
            <p:cNvSpPr txBox="1"/>
            <p:nvPr/>
          </p:nvSpPr>
          <p:spPr>
            <a:xfrm>
              <a:off x="3606798" y="5872889"/>
              <a:ext cx="1569453" cy="33655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l"/>
              <a:r>
                <a:rPr lang="en-US" sz="750" b="1" dirty="0">
                  <a:solidFill>
                    <a:schemeClr val="accent1">
                      <a:lumMod val="20000"/>
                      <a:lumOff val="80000"/>
                    </a:schemeClr>
                  </a:solidFill>
                  <a:latin typeface="+mj-lt"/>
                  <a:ea typeface="Open Sans Extrabold" panose="020B0606030504020204" pitchFamily="34" charset="0"/>
                  <a:cs typeface="Arial" panose="020B0604020202020204" pitchFamily="34" charset="0"/>
                </a:rPr>
                <a:t>MicroNet</a:t>
              </a:r>
              <a:r>
                <a:rPr lang="en-US" sz="750" b="1" baseline="30000" dirty="0">
                  <a:solidFill>
                    <a:schemeClr val="accent1">
                      <a:lumMod val="20000"/>
                      <a:lumOff val="80000"/>
                    </a:schemeClr>
                  </a:solidFill>
                  <a:latin typeface="+mj-lt"/>
                  <a:ea typeface="Open Sans Extrabold" panose="020B0606030504020204" pitchFamily="34" charset="0"/>
                  <a:cs typeface="Arial" panose="020B0604020202020204" pitchFamily="34" charset="0"/>
                </a:rPr>
                <a:t>TM</a:t>
              </a:r>
              <a:r>
                <a:rPr lang="en-US" sz="750" b="1" dirty="0">
                  <a:solidFill>
                    <a:schemeClr val="accent1">
                      <a:lumMod val="20000"/>
                      <a:lumOff val="80000"/>
                    </a:schemeClr>
                  </a:solidFill>
                  <a:latin typeface="+mj-lt"/>
                  <a:ea typeface="Open Sans Extrabold" panose="020B0606030504020204" pitchFamily="34" charset="0"/>
                  <a:cs typeface="Arial" panose="020B0604020202020204" pitchFamily="34" charset="0"/>
                </a:rPr>
                <a:t> sealing plaque/</a:t>
              </a:r>
              <a:br>
                <a:rPr lang="en-US" sz="750" b="1" dirty="0">
                  <a:solidFill>
                    <a:schemeClr val="accent1">
                      <a:lumMod val="20000"/>
                      <a:lumOff val="80000"/>
                    </a:schemeClr>
                  </a:solidFill>
                  <a:latin typeface="+mj-lt"/>
                  <a:ea typeface="Open Sans Extrabold" panose="020B0606030504020204" pitchFamily="34" charset="0"/>
                  <a:cs typeface="Arial" panose="020B0604020202020204" pitchFamily="34" charset="0"/>
                </a:rPr>
              </a:br>
              <a:r>
                <a:rPr lang="en-US" sz="750" b="1" dirty="0">
                  <a:solidFill>
                    <a:schemeClr val="accent1">
                      <a:lumMod val="20000"/>
                      <a:lumOff val="80000"/>
                    </a:schemeClr>
                  </a:solidFill>
                  <a:latin typeface="+mj-lt"/>
                  <a:ea typeface="Open Sans Extrabold" panose="020B0606030504020204" pitchFamily="34" charset="0"/>
                  <a:cs typeface="Arial" panose="020B0604020202020204" pitchFamily="34" charset="0"/>
                </a:rPr>
                <a:t>thrombus against vessel wall</a:t>
              </a:r>
            </a:p>
          </p:txBody>
        </p:sp>
      </p:grpSp>
      <p:sp>
        <p:nvSpPr>
          <p:cNvPr id="24" name="Rectangle 38">
            <a:extLst>
              <a:ext uri="{FF2B5EF4-FFF2-40B4-BE49-F238E27FC236}">
                <a16:creationId xmlns:a16="http://schemas.microsoft.com/office/drawing/2014/main" id="{2E1B1452-7F02-0745-94D1-6CA3B8D8DDA2}"/>
              </a:ext>
            </a:extLst>
          </p:cNvPr>
          <p:cNvSpPr>
            <a:spLocks noChangeArrowheads="1"/>
          </p:cNvSpPr>
          <p:nvPr/>
        </p:nvSpPr>
        <p:spPr bwMode="auto">
          <a:xfrm>
            <a:off x="7465061" y="10736173"/>
            <a:ext cx="1455848" cy="206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nl-BE" sz="800">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rPr>
              <a:t>Image: Prof. Valdés Chávarri</a:t>
            </a:r>
            <a:endParaRPr lang="en-GB" sz="800">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endParaRPr>
          </a:p>
        </p:txBody>
      </p:sp>
      <p:sp>
        <p:nvSpPr>
          <p:cNvPr id="29" name="Rectangle 28">
            <a:extLst>
              <a:ext uri="{FF2B5EF4-FFF2-40B4-BE49-F238E27FC236}">
                <a16:creationId xmlns:a16="http://schemas.microsoft.com/office/drawing/2014/main" id="{DF026F2D-039E-BF44-937C-82D85E48221C}"/>
              </a:ext>
            </a:extLst>
          </p:cNvPr>
          <p:cNvSpPr/>
          <p:nvPr/>
        </p:nvSpPr>
        <p:spPr>
          <a:xfrm>
            <a:off x="360908" y="5109242"/>
            <a:ext cx="10571029" cy="351186"/>
          </a:xfrm>
          <a:prstGeom prst="rect">
            <a:avLst/>
          </a:prstGeom>
        </p:spPr>
        <p:txBody>
          <a:bodyPr wrap="square">
            <a:spAutoFit/>
          </a:bodyPr>
          <a:lstStyle/>
          <a:p>
            <a:pPr defTabSz="457200">
              <a:lnSpc>
                <a:spcPct val="115000"/>
              </a:lnSpc>
              <a:spcAft>
                <a:spcPts val="1000"/>
              </a:spcAft>
            </a:pPr>
            <a:r>
              <a:rPr lang="en-US" sz="1600" b="1" dirty="0">
                <a:solidFill>
                  <a:schemeClr val="accent6"/>
                </a:solidFill>
                <a:latin typeface="Lato" panose="020F0502020204030203" pitchFamily="34" charset="0"/>
                <a:ea typeface="Lato" panose="020F0502020204030203" pitchFamily="34" charset="0"/>
                <a:cs typeface="Lato" panose="020F0502020204030203" pitchFamily="34" charset="0"/>
              </a:rPr>
              <a:t>An Embolic Prevention System (EPS) for Ultimate Thrombus Protection</a:t>
            </a:r>
            <a:endParaRPr lang="en-GB" sz="1200" b="1" dirty="0">
              <a:solidFill>
                <a:schemeClr val="accent6"/>
              </a:solidFill>
              <a:latin typeface="Lato" panose="020F0502020204030203" pitchFamily="34" charset="0"/>
              <a:ea typeface="Lato" panose="020F0502020204030203" pitchFamily="34" charset="0"/>
              <a:cs typeface="Lato" panose="020F0502020204030203" pitchFamily="34" charset="0"/>
            </a:endParaRPr>
          </a:p>
        </p:txBody>
      </p:sp>
      <p:sp>
        <p:nvSpPr>
          <p:cNvPr id="25" name="TextBox 24">
            <a:extLst>
              <a:ext uri="{FF2B5EF4-FFF2-40B4-BE49-F238E27FC236}">
                <a16:creationId xmlns:a16="http://schemas.microsoft.com/office/drawing/2014/main" id="{4B00C9CC-5992-466A-A639-C3703F146D12}"/>
              </a:ext>
            </a:extLst>
          </p:cNvPr>
          <p:cNvSpPr txBox="1"/>
          <p:nvPr/>
        </p:nvSpPr>
        <p:spPr>
          <a:xfrm>
            <a:off x="360908" y="5455679"/>
            <a:ext cx="10692046" cy="929485"/>
          </a:xfrm>
          <a:prstGeom prst="rect">
            <a:avLst/>
          </a:prstGeom>
          <a:noFill/>
        </p:spPr>
        <p:txBody>
          <a:bodyPr wrap="square" rtlCol="0">
            <a:spAutoFit/>
          </a:bodyPr>
          <a:lstStyle/>
          <a:p>
            <a:pPr algn="l">
              <a:lnSpc>
                <a:spcPct val="120000"/>
              </a:lnSpc>
              <a:buClr>
                <a:schemeClr val="accent3"/>
              </a:buClr>
            </a:pPr>
            <a:r>
              <a:rPr lang="en-US" sz="1600" dirty="0">
                <a:solidFill>
                  <a:schemeClr val="bg1">
                    <a:lumMod val="50000"/>
                  </a:schemeClr>
                </a:solidFill>
              </a:rPr>
              <a:t>MicroNet captures and locks thrombus &amp; plaque materials against the arterial wall, deterring debris from entering the bloodstream while also acting as a mechanical barrier to prevent plaque protrusion</a:t>
            </a:r>
          </a:p>
          <a:p>
            <a:r>
              <a:rPr kumimoji="0" lang="en-GB" sz="800" b="0" u="sng" strike="noStrike" kern="1200" cap="none" spc="0" normalizeH="0" baseline="30000" noProof="0" dirty="0">
                <a:ln>
                  <a:noFill/>
                </a:ln>
                <a:solidFill>
                  <a:schemeClr val="bg1">
                    <a:lumMod val="50000"/>
                  </a:schemeClr>
                </a:solidFill>
                <a:effectLst/>
                <a:uLnTx/>
                <a:uFillTx/>
                <a:latin typeface="+mj-lt"/>
                <a:ea typeface="Lato" panose="020F0502020204030203" pitchFamily="34" charset="0"/>
                <a:cs typeface="Lato" panose="020F0502020204030203" pitchFamily="34" charset="0"/>
              </a:rPr>
              <a:t>1</a:t>
            </a:r>
            <a:r>
              <a:rPr kumimoji="0" lang="en-GB" sz="800" b="0" u="sng" strike="noStrike" kern="1200" cap="none" spc="0" normalizeH="0" baseline="0" noProof="0" dirty="0">
                <a:ln>
                  <a:noFill/>
                </a:ln>
                <a:solidFill>
                  <a:schemeClr val="bg1">
                    <a:lumMod val="50000"/>
                  </a:schemeClr>
                </a:solidFill>
                <a:effectLst/>
                <a:uLnTx/>
                <a:uFillTx/>
                <a:latin typeface="+mj-lt"/>
                <a:ea typeface="Lato" panose="020F0502020204030203" pitchFamily="34" charset="0"/>
                <a:cs typeface="Lato" panose="020F0502020204030203" pitchFamily="34" charset="0"/>
              </a:rPr>
              <a:t> </a:t>
            </a:r>
            <a:r>
              <a:rPr lang="en-US" sz="800" u="sng" dirty="0">
                <a:solidFill>
                  <a:schemeClr val="tx2"/>
                </a:solidFill>
                <a:latin typeface="+mj-lt"/>
                <a:ea typeface="Lato" panose="020F0502020204030203" pitchFamily="34" charset="0"/>
                <a:cs typeface="Lato" panose="020F0502020204030203" pitchFamily="34" charset="0"/>
              </a:rPr>
              <a:t>Tomoyuki Umemoto, MD</a:t>
            </a:r>
            <a:r>
              <a:rPr lang="en-US" sz="800" dirty="0">
                <a:solidFill>
                  <a:schemeClr val="tx2"/>
                </a:solidFill>
                <a:latin typeface="+mj-lt"/>
              </a:rPr>
              <a:t>. Optical coherence tomography assessment of new generation mesh-covered stents after carotid stenting. </a:t>
            </a:r>
            <a:r>
              <a:rPr lang="en-US" sz="800" dirty="0" err="1">
                <a:solidFill>
                  <a:schemeClr val="tx2"/>
                </a:solidFill>
                <a:latin typeface="+mj-lt"/>
              </a:rPr>
              <a:t>Eurointerventional</a:t>
            </a:r>
            <a:r>
              <a:rPr lang="en-US" sz="800" dirty="0">
                <a:solidFill>
                  <a:schemeClr val="tx2"/>
                </a:solidFill>
                <a:latin typeface="+mj-lt"/>
              </a:rPr>
              <a:t> 2017;1348-1355 (published online)</a:t>
            </a:r>
          </a:p>
          <a:p>
            <a:endParaRPr lang="en-US" sz="800" dirty="0">
              <a:solidFill>
                <a:schemeClr val="tx2"/>
              </a:solidFill>
              <a:latin typeface="+mj-lt"/>
            </a:endParaRPr>
          </a:p>
        </p:txBody>
      </p:sp>
      <p:sp>
        <p:nvSpPr>
          <p:cNvPr id="11" name="Rectangle 10">
            <a:extLst>
              <a:ext uri="{FF2B5EF4-FFF2-40B4-BE49-F238E27FC236}">
                <a16:creationId xmlns:a16="http://schemas.microsoft.com/office/drawing/2014/main" id="{67ADFF23-94B6-E64C-A576-6ACE4B99046D}"/>
              </a:ext>
            </a:extLst>
          </p:cNvPr>
          <p:cNvSpPr/>
          <p:nvPr/>
        </p:nvSpPr>
        <p:spPr>
          <a:xfrm>
            <a:off x="1751784" y="4458106"/>
            <a:ext cx="4565887" cy="369332"/>
          </a:xfrm>
          <a:prstGeom prst="rect">
            <a:avLst/>
          </a:prstGeom>
        </p:spPr>
        <p:txBody>
          <a:bodyPr wrap="square">
            <a:spAutoFit/>
          </a:bodyPr>
          <a:lstStyle/>
          <a:p>
            <a:pPr algn="ctr"/>
            <a:endParaRPr lang="en-US" dirty="0">
              <a:latin typeface="Lato" panose="020F0502020204030203" pitchFamily="34" charset="0"/>
              <a:ea typeface="Lato" panose="020F0502020204030203" pitchFamily="34" charset="0"/>
              <a:cs typeface="Lato" panose="020F0502020204030203" pitchFamily="34" charset="0"/>
            </a:endParaRPr>
          </a:p>
        </p:txBody>
      </p:sp>
      <p:sp>
        <p:nvSpPr>
          <p:cNvPr id="13" name="Hexagon 12">
            <a:extLst>
              <a:ext uri="{FF2B5EF4-FFF2-40B4-BE49-F238E27FC236}">
                <a16:creationId xmlns:a16="http://schemas.microsoft.com/office/drawing/2014/main" id="{EFADC8D5-1D68-354F-B2C3-E7B061166999}"/>
              </a:ext>
            </a:extLst>
          </p:cNvPr>
          <p:cNvSpPr/>
          <p:nvPr/>
        </p:nvSpPr>
        <p:spPr>
          <a:xfrm>
            <a:off x="5729174" y="2790274"/>
            <a:ext cx="894048" cy="770731"/>
          </a:xfrm>
          <a:prstGeom prst="hexagon">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VS.</a:t>
            </a:r>
          </a:p>
        </p:txBody>
      </p:sp>
      <p:sp>
        <p:nvSpPr>
          <p:cNvPr id="33" name="Rectangle 32">
            <a:extLst>
              <a:ext uri="{FF2B5EF4-FFF2-40B4-BE49-F238E27FC236}">
                <a16:creationId xmlns:a16="http://schemas.microsoft.com/office/drawing/2014/main" id="{F9A39986-2C63-5D4A-A9A8-78D8EF3A7A36}"/>
              </a:ext>
            </a:extLst>
          </p:cNvPr>
          <p:cNvSpPr/>
          <p:nvPr/>
        </p:nvSpPr>
        <p:spPr>
          <a:xfrm>
            <a:off x="367827" y="3954664"/>
            <a:ext cx="4829984" cy="8369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C51C8B26-EFBA-8C47-B994-B77355A30845}"/>
              </a:ext>
            </a:extLst>
          </p:cNvPr>
          <p:cNvSpPr/>
          <p:nvPr/>
        </p:nvSpPr>
        <p:spPr>
          <a:xfrm>
            <a:off x="6994190" y="3971313"/>
            <a:ext cx="4735030" cy="8580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 Placeholder 3">
            <a:extLst>
              <a:ext uri="{FF2B5EF4-FFF2-40B4-BE49-F238E27FC236}">
                <a16:creationId xmlns:a16="http://schemas.microsoft.com/office/drawing/2014/main" id="{2F56959A-74C9-5144-8C11-9DD2174A31B7}"/>
              </a:ext>
            </a:extLst>
          </p:cNvPr>
          <p:cNvSpPr txBox="1">
            <a:spLocks/>
          </p:cNvSpPr>
          <p:nvPr/>
        </p:nvSpPr>
        <p:spPr>
          <a:xfrm>
            <a:off x="486315" y="4089261"/>
            <a:ext cx="4651705" cy="403684"/>
          </a:xfrm>
          <a:prstGeom prst="rect">
            <a:avLst/>
          </a:prstGeom>
        </p:spPr>
        <p:txBody>
          <a:bodyPr vert="horz" lIns="0" tIns="0" rIns="0" bIns="0" rtlCol="0" anchor="t">
            <a:noAutofit/>
          </a:bodyPr>
          <a:lstStyle>
            <a:lvl1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lang="en-US" sz="1800" b="1" kern="1200" dirty="0" smtClean="0">
                <a:solidFill>
                  <a:srgbClr val="19A8E3"/>
                </a:solidFill>
                <a:latin typeface="Source Sans Pro" charset="0"/>
                <a:ea typeface="Source Sans Pro" charset="0"/>
                <a:cs typeface="Source Sans Pro" charset="0"/>
              </a:defRPr>
            </a:lvl1pPr>
            <a:lvl2pPr marL="288925" indent="0" algn="l" defTabSz="914400" rtl="0" eaLnBrk="1" latinLnBrk="0" hangingPunct="1">
              <a:lnSpc>
                <a:spcPct val="90000"/>
              </a:lnSpc>
              <a:spcBef>
                <a:spcPts val="600"/>
              </a:spcBef>
              <a:spcAft>
                <a:spcPts val="600"/>
              </a:spcAft>
              <a:buFont typeface="Arial" panose="020B0604020202020204" pitchFamily="34" charset="0"/>
              <a:buNone/>
              <a:tabLst/>
              <a:defRPr lang="en-US" sz="1400" kern="1200" dirty="0" smtClean="0">
                <a:solidFill>
                  <a:schemeClr val="tx1"/>
                </a:solidFill>
                <a:latin typeface="Source Sans Pro" charset="0"/>
                <a:ea typeface="Source Sans Pro" charset="0"/>
                <a:cs typeface="Source Sans Pro" charset="0"/>
              </a:defRPr>
            </a:lvl2pPr>
            <a:lvl3pPr marL="754063" indent="-239713" algn="l" defTabSz="914400" rtl="0" eaLnBrk="1" latinLnBrk="0" hangingPunct="1">
              <a:lnSpc>
                <a:spcPct val="90000"/>
              </a:lnSpc>
              <a:spcBef>
                <a:spcPts val="600"/>
              </a:spcBef>
              <a:spcAft>
                <a:spcPts val="600"/>
              </a:spcAft>
              <a:buFont typeface="Arial" panose="020B0604020202020204" pitchFamily="34" charset="0"/>
              <a:buChar char="•"/>
              <a:tabLst/>
              <a:defRPr sz="2000" kern="1200">
                <a:solidFill>
                  <a:schemeClr val="tx2"/>
                </a:solidFill>
                <a:latin typeface="+mn-lt"/>
                <a:ea typeface="+mn-ea"/>
                <a:cs typeface="+mn-cs"/>
              </a:defRPr>
            </a:lvl3pPr>
            <a:lvl4pPr marL="979488" indent="-225425" algn="l" defTabSz="914400" rtl="0" eaLnBrk="1" latinLnBrk="0" hangingPunct="1">
              <a:lnSpc>
                <a:spcPct val="90000"/>
              </a:lnSpc>
              <a:spcBef>
                <a:spcPts val="600"/>
              </a:spcBef>
              <a:spcAft>
                <a:spcPts val="600"/>
              </a:spcAft>
              <a:buFont typeface="Arial" panose="020B0604020202020204" pitchFamily="34" charset="0"/>
              <a:buChar char="•"/>
              <a:tabLst/>
              <a:defRPr sz="1800" kern="1200">
                <a:solidFill>
                  <a:schemeClr val="tx2"/>
                </a:solidFill>
                <a:latin typeface="+mn-lt"/>
                <a:ea typeface="+mn-ea"/>
                <a:cs typeface="+mn-cs"/>
              </a:defRPr>
            </a:lvl4pPr>
            <a:lvl5pPr marL="1206500" indent="-227013" algn="l" defTabSz="914400" rtl="0" eaLnBrk="1" latinLnBrk="0" hangingPunct="1">
              <a:lnSpc>
                <a:spcPct val="90000"/>
              </a:lnSpc>
              <a:spcBef>
                <a:spcPts val="600"/>
              </a:spcBef>
              <a:spcAft>
                <a:spcPts val="600"/>
              </a:spcAft>
              <a:buFont typeface="Arial" panose="020B0604020202020204" pitchFamily="34" charset="0"/>
              <a:buChar char="•"/>
              <a:tabLst/>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600" dirty="0">
                <a:solidFill>
                  <a:schemeClr val="bg1"/>
                </a:solidFill>
                <a:latin typeface="Lato" panose="020F0502020204030203" pitchFamily="34" charset="0"/>
                <a:ea typeface="Lato" panose="020F0502020204030203" pitchFamily="34" charset="0"/>
                <a:cs typeface="Lato" panose="020F0502020204030203" pitchFamily="34" charset="0"/>
              </a:rPr>
              <a:t>Conventional Open Cell Stent (1</a:t>
            </a:r>
            <a:r>
              <a:rPr lang="en-US" sz="1600" baseline="30000" dirty="0">
                <a:solidFill>
                  <a:schemeClr val="bg1"/>
                </a:solidFill>
                <a:latin typeface="Lato" panose="020F0502020204030203" pitchFamily="34" charset="0"/>
                <a:ea typeface="Lato" panose="020F0502020204030203" pitchFamily="34" charset="0"/>
                <a:cs typeface="Lato" panose="020F0502020204030203" pitchFamily="34" charset="0"/>
              </a:rPr>
              <a:t>St</a:t>
            </a:r>
            <a:r>
              <a:rPr lang="en-US" sz="1600" dirty="0">
                <a:solidFill>
                  <a:schemeClr val="bg1"/>
                </a:solidFill>
                <a:latin typeface="Lato" panose="020F0502020204030203" pitchFamily="34" charset="0"/>
                <a:ea typeface="Lato" panose="020F0502020204030203" pitchFamily="34" charset="0"/>
                <a:cs typeface="Lato" panose="020F0502020204030203" pitchFamily="34" charset="0"/>
              </a:rPr>
              <a:t> GEN):</a:t>
            </a:r>
          </a:p>
          <a:p>
            <a:pPr>
              <a:lnSpc>
                <a:spcPct val="100000"/>
              </a:lnSpc>
              <a:spcBef>
                <a:spcPts val="0"/>
              </a:spcBef>
            </a:pPr>
            <a:r>
              <a:rPr lang="en-US" sz="1400" b="0" dirty="0">
                <a:solidFill>
                  <a:schemeClr val="bg1"/>
                </a:solidFill>
                <a:latin typeface="Lato" panose="020F0502020204030203" pitchFamily="34" charset="0"/>
                <a:ea typeface="Lato" panose="020F0502020204030203" pitchFamily="34" charset="0"/>
                <a:cs typeface="Lato" panose="020F0502020204030203" pitchFamily="34" charset="0"/>
              </a:rPr>
              <a:t>Bare or dual layer approach, with plaque protrusion risk  </a:t>
            </a:r>
          </a:p>
          <a:p>
            <a:pPr>
              <a:lnSpc>
                <a:spcPct val="100000"/>
              </a:lnSpc>
              <a:spcBef>
                <a:spcPts val="0"/>
              </a:spcBef>
            </a:pPr>
            <a:endParaRPr lang="en-US" sz="14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38" name="Text Placeholder 3">
            <a:extLst>
              <a:ext uri="{FF2B5EF4-FFF2-40B4-BE49-F238E27FC236}">
                <a16:creationId xmlns:a16="http://schemas.microsoft.com/office/drawing/2014/main" id="{7367A85D-B234-6541-A021-FE6AD5FC6A9C}"/>
              </a:ext>
            </a:extLst>
          </p:cNvPr>
          <p:cNvSpPr txBox="1">
            <a:spLocks/>
          </p:cNvSpPr>
          <p:nvPr/>
        </p:nvSpPr>
        <p:spPr>
          <a:xfrm>
            <a:off x="7172468" y="4138689"/>
            <a:ext cx="4651705" cy="403684"/>
          </a:xfrm>
          <a:prstGeom prst="rect">
            <a:avLst/>
          </a:prstGeom>
        </p:spPr>
        <p:txBody>
          <a:bodyPr vert="horz" lIns="0" tIns="0" rIns="0" bIns="0" rtlCol="0" anchor="t">
            <a:noAutofit/>
          </a:bodyPr>
          <a:lstStyle>
            <a:lvl1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lang="en-US" sz="1800" b="1" kern="1200" dirty="0" smtClean="0">
                <a:solidFill>
                  <a:srgbClr val="19A8E3"/>
                </a:solidFill>
                <a:latin typeface="Source Sans Pro" charset="0"/>
                <a:ea typeface="Source Sans Pro" charset="0"/>
                <a:cs typeface="Source Sans Pro" charset="0"/>
              </a:defRPr>
            </a:lvl1pPr>
            <a:lvl2pPr marL="288925" indent="0" algn="l" defTabSz="914400" rtl="0" eaLnBrk="1" latinLnBrk="0" hangingPunct="1">
              <a:lnSpc>
                <a:spcPct val="90000"/>
              </a:lnSpc>
              <a:spcBef>
                <a:spcPts val="600"/>
              </a:spcBef>
              <a:spcAft>
                <a:spcPts val="600"/>
              </a:spcAft>
              <a:buFont typeface="Arial" panose="020B0604020202020204" pitchFamily="34" charset="0"/>
              <a:buNone/>
              <a:tabLst/>
              <a:defRPr lang="en-US" sz="1400" kern="1200" dirty="0" smtClean="0">
                <a:solidFill>
                  <a:schemeClr val="tx1"/>
                </a:solidFill>
                <a:latin typeface="Source Sans Pro" charset="0"/>
                <a:ea typeface="Source Sans Pro" charset="0"/>
                <a:cs typeface="Source Sans Pro" charset="0"/>
              </a:defRPr>
            </a:lvl2pPr>
            <a:lvl3pPr marL="754063" indent="-239713" algn="l" defTabSz="914400" rtl="0" eaLnBrk="1" latinLnBrk="0" hangingPunct="1">
              <a:lnSpc>
                <a:spcPct val="90000"/>
              </a:lnSpc>
              <a:spcBef>
                <a:spcPts val="600"/>
              </a:spcBef>
              <a:spcAft>
                <a:spcPts val="600"/>
              </a:spcAft>
              <a:buFont typeface="Arial" panose="020B0604020202020204" pitchFamily="34" charset="0"/>
              <a:buChar char="•"/>
              <a:tabLst/>
              <a:defRPr sz="2000" kern="1200">
                <a:solidFill>
                  <a:schemeClr val="tx2"/>
                </a:solidFill>
                <a:latin typeface="+mn-lt"/>
                <a:ea typeface="+mn-ea"/>
                <a:cs typeface="+mn-cs"/>
              </a:defRPr>
            </a:lvl3pPr>
            <a:lvl4pPr marL="979488" indent="-225425" algn="l" defTabSz="914400" rtl="0" eaLnBrk="1" latinLnBrk="0" hangingPunct="1">
              <a:lnSpc>
                <a:spcPct val="90000"/>
              </a:lnSpc>
              <a:spcBef>
                <a:spcPts val="600"/>
              </a:spcBef>
              <a:spcAft>
                <a:spcPts val="600"/>
              </a:spcAft>
              <a:buFont typeface="Arial" panose="020B0604020202020204" pitchFamily="34" charset="0"/>
              <a:buChar char="•"/>
              <a:tabLst/>
              <a:defRPr sz="1800" kern="1200">
                <a:solidFill>
                  <a:schemeClr val="tx2"/>
                </a:solidFill>
                <a:latin typeface="+mn-lt"/>
                <a:ea typeface="+mn-ea"/>
                <a:cs typeface="+mn-cs"/>
              </a:defRPr>
            </a:lvl4pPr>
            <a:lvl5pPr marL="1206500" indent="-227013" algn="l" defTabSz="914400" rtl="0" eaLnBrk="1" latinLnBrk="0" hangingPunct="1">
              <a:lnSpc>
                <a:spcPct val="90000"/>
              </a:lnSpc>
              <a:spcBef>
                <a:spcPts val="600"/>
              </a:spcBef>
              <a:spcAft>
                <a:spcPts val="600"/>
              </a:spcAft>
              <a:buFont typeface="Arial" panose="020B0604020202020204" pitchFamily="34" charset="0"/>
              <a:buChar char="•"/>
              <a:tabLst/>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600" dirty="0" err="1">
                <a:solidFill>
                  <a:schemeClr val="bg1"/>
                </a:solidFill>
                <a:latin typeface="Lato" panose="020F0502020204030203" pitchFamily="34" charset="0"/>
                <a:ea typeface="Lato" panose="020F0502020204030203" pitchFamily="34" charset="0"/>
                <a:cs typeface="Lato" panose="020F0502020204030203" pitchFamily="34" charset="0"/>
              </a:rPr>
              <a:t>CGuard</a:t>
            </a:r>
            <a:r>
              <a:rPr lang="en-US" sz="1600" dirty="0">
                <a:solidFill>
                  <a:schemeClr val="bg1"/>
                </a:solidFill>
                <a:latin typeface="Lato" panose="020F0502020204030203" pitchFamily="34" charset="0"/>
                <a:ea typeface="Lato" panose="020F0502020204030203" pitchFamily="34" charset="0"/>
                <a:cs typeface="Lato" panose="020F0502020204030203" pitchFamily="34" charset="0"/>
              </a:rPr>
              <a:t> Stent System (2</a:t>
            </a:r>
            <a:r>
              <a:rPr lang="en-US" sz="1600" baseline="30000" dirty="0">
                <a:solidFill>
                  <a:schemeClr val="bg1"/>
                </a:solidFill>
                <a:latin typeface="Lato" panose="020F0502020204030203" pitchFamily="34" charset="0"/>
                <a:ea typeface="Lato" panose="020F0502020204030203" pitchFamily="34" charset="0"/>
                <a:cs typeface="Lato" panose="020F0502020204030203" pitchFamily="34" charset="0"/>
              </a:rPr>
              <a:t>nd</a:t>
            </a:r>
            <a:r>
              <a:rPr lang="en-US" sz="1600" dirty="0">
                <a:solidFill>
                  <a:schemeClr val="bg1"/>
                </a:solidFill>
                <a:latin typeface="Lato" panose="020F0502020204030203" pitchFamily="34" charset="0"/>
                <a:ea typeface="Lato" panose="020F0502020204030203" pitchFamily="34" charset="0"/>
                <a:cs typeface="Lato" panose="020F0502020204030203" pitchFamily="34" charset="0"/>
              </a:rPr>
              <a:t> GEN):</a:t>
            </a:r>
          </a:p>
          <a:p>
            <a:pPr>
              <a:lnSpc>
                <a:spcPct val="100000"/>
              </a:lnSpc>
              <a:spcBef>
                <a:spcPts val="0"/>
              </a:spcBef>
            </a:pPr>
            <a:r>
              <a:rPr lang="en-US" sz="1400" b="0" dirty="0">
                <a:solidFill>
                  <a:schemeClr val="bg1"/>
                </a:solidFill>
                <a:latin typeface="Lato" panose="020F0502020204030203" pitchFamily="34" charset="0"/>
                <a:ea typeface="Lato" panose="020F0502020204030203" pitchFamily="34" charset="0"/>
                <a:cs typeface="Lato" panose="020F0502020204030203" pitchFamily="34" charset="0"/>
              </a:rPr>
              <a:t>Stents are covered in MicroNet</a:t>
            </a:r>
          </a:p>
        </p:txBody>
      </p:sp>
    </p:spTree>
    <p:extLst>
      <p:ext uri="{BB962C8B-B14F-4D97-AF65-F5344CB8AC3E}">
        <p14:creationId xmlns:p14="http://schemas.microsoft.com/office/powerpoint/2010/main" val="2121009221"/>
      </p:ext>
    </p:extLst>
  </p:cSld>
  <p:clrMapOvr>
    <a:masterClrMapping/>
  </p:clrMapOvr>
</p:sld>
</file>

<file path=ppt/theme/theme1.xml><?xml version="1.0" encoding="utf-8"?>
<a:theme xmlns:a="http://schemas.openxmlformats.org/drawingml/2006/main" name="Office Theme">
  <a:themeElements>
    <a:clrScheme name="Custom 1">
      <a:dk1>
        <a:srgbClr val="5E6061"/>
      </a:dk1>
      <a:lt1>
        <a:srgbClr val="FFFFFF"/>
      </a:lt1>
      <a:dk2>
        <a:srgbClr val="5E6061"/>
      </a:dk2>
      <a:lt2>
        <a:srgbClr val="E7E6E6"/>
      </a:lt2>
      <a:accent1>
        <a:srgbClr val="1B3671"/>
      </a:accent1>
      <a:accent2>
        <a:srgbClr val="87C452"/>
      </a:accent2>
      <a:accent3>
        <a:srgbClr val="9B9B9B"/>
      </a:accent3>
      <a:accent4>
        <a:srgbClr val="FFC000"/>
      </a:accent4>
      <a:accent5>
        <a:srgbClr val="5B9BD5"/>
      </a:accent5>
      <a:accent6>
        <a:srgbClr val="8A2518"/>
      </a:accent6>
      <a:hlink>
        <a:srgbClr val="0563C1"/>
      </a:hlink>
      <a:folHlink>
        <a:srgbClr val="954F72"/>
      </a:folHlink>
    </a:clrScheme>
    <a:fontScheme name="Custom 1">
      <a:majorFont>
        <a:latin typeface="Lato"/>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marL="285750" indent="-285750" algn="l">
          <a:buClr>
            <a:schemeClr val="accent3"/>
          </a:buClr>
          <a:buFont typeface="Lucida Grande" panose="020B0600040502020204" pitchFamily="34" charset="0"/>
          <a:buChar char="◆"/>
          <a:defRPr dirty="0" err="1" smtClean="0"/>
        </a:defPPr>
      </a:lstStyle>
    </a:txDef>
  </a:objectDefaults>
  <a:extraClrSchemeLst/>
  <a:extLst>
    <a:ext uri="{05A4C25C-085E-4340-85A3-A5531E510DB2}">
      <thm15:themeFamily xmlns:thm15="http://schemas.microsoft.com/office/thememl/2012/main" name="InspireMD_052421_New Color Palette_take6a_Jodi  -  Read-Only" id="{EF676C10-1094-8445-B300-ECBF70F5C3F7}" vid="{0BB85331-48D0-F641-B09F-5710E883A8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74582</TotalTime>
  <Words>3840</Words>
  <Application>Microsoft Office PowerPoint</Application>
  <PresentationFormat>Widescreen</PresentationFormat>
  <Paragraphs>392</Paragraphs>
  <Slides>33</Slides>
  <Notes>22</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33</vt:i4>
      </vt:variant>
    </vt:vector>
  </HeadingPairs>
  <TitlesOfParts>
    <vt:vector size="46" baseType="lpstr">
      <vt:lpstr>Arial</vt:lpstr>
      <vt:lpstr>Bahnschrift SemiLight</vt:lpstr>
      <vt:lpstr>Bebas Neue</vt:lpstr>
      <vt:lpstr>Calibri</vt:lpstr>
      <vt:lpstr>Calibri (Body)</vt:lpstr>
      <vt:lpstr>Gill Sans MT</vt:lpstr>
      <vt:lpstr>Helvetica</vt:lpstr>
      <vt:lpstr>Lato</vt:lpstr>
      <vt:lpstr>Lucida Grande</vt:lpstr>
      <vt:lpstr>Open Sans</vt:lpstr>
      <vt:lpstr>Source Sans Pro</vt:lpstr>
      <vt:lpstr>Wingdings</vt:lpstr>
      <vt:lpstr>Office Theme</vt:lpstr>
      <vt:lpstr>PowerPoint Presentation</vt:lpstr>
      <vt:lpstr>Disclaimers</vt:lpstr>
      <vt:lpstr>Investment Highlights : Transformational Market Drivers</vt:lpstr>
      <vt:lpstr>CMS Final National Coverage Determination, October 11, 2023  </vt:lpstr>
      <vt:lpstr>Endovascular Procedures: Landscape and InspireMD Potential</vt:lpstr>
      <vt:lpstr>Potential Multi Billion Dollar Market Opportunity</vt:lpstr>
      <vt:lpstr>Long-Term Stent Performance is the Cornerstone of Our Focus</vt:lpstr>
      <vt:lpstr>PROBLEM: Approximately 2/3 of neurovascular events (stroke, TIA) occur after the carotid surgery procedure takes place2. How to preserve the flexibility of an open-celled stent while building in embolic protection?   OUR SOLUTION: The CGuard EPS</vt:lpstr>
      <vt:lpstr>OUR SOLUTION: Proprietary MicroNetTM Technology1</vt:lpstr>
      <vt:lpstr>Pore Sizes </vt:lpstr>
      <vt:lpstr>PowerPoint Presentation</vt:lpstr>
      <vt:lpstr>A picture is worth a thousand words …</vt:lpstr>
      <vt:lpstr>PowerPoint Presentation</vt:lpstr>
      <vt:lpstr>CGuard™ EPS Yields Superior Clinical Outcomes</vt:lpstr>
      <vt:lpstr>Carotid Solution: Our Well Studied Mesh-Covered Technology</vt:lpstr>
      <vt:lpstr>Clinical Support Highlights   </vt:lpstr>
      <vt:lpstr>CARMEN Meta-Analysis (112 Studies, 68K Patients) </vt:lpstr>
      <vt:lpstr>PowerPoint Presentation</vt:lpstr>
      <vt:lpstr>PMA Trial Design (CGuardians I) </vt:lpstr>
      <vt:lpstr>C-Guardians: 30-day Major Adverse Events</vt:lpstr>
      <vt:lpstr>PowerPoint Presentation</vt:lpstr>
      <vt:lpstr>TCAR Procedure: Reverse Flow </vt:lpstr>
      <vt:lpstr>SwitchGuard NPS (TCAR)</vt:lpstr>
      <vt:lpstr>PowerPoint Presentation</vt:lpstr>
      <vt:lpstr>Our Advancement Roadmap / Milestones</vt:lpstr>
      <vt:lpstr>PowerPoint Presentation</vt:lpstr>
      <vt:lpstr>Our Board of Directors</vt:lpstr>
      <vt:lpstr>Scientific Advisory Board (Multidisciplinary KOLs)</vt:lpstr>
      <vt:lpstr>Commercial Footprint</vt:lpstr>
      <vt:lpstr>Our Robust Intellectual Property Portfolio</vt:lpstr>
      <vt:lpstr>Transformational May 2023 Financing Up To $113.6 Million</vt:lpstr>
      <vt:lpstr>Summary Financials</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Jodi Roney</dc:creator>
  <cp:keywords/>
  <dc:description/>
  <cp:lastModifiedBy>Craig Shore</cp:lastModifiedBy>
  <cp:revision>272</cp:revision>
  <cp:lastPrinted>2022-09-19T14:43:43Z</cp:lastPrinted>
  <dcterms:created xsi:type="dcterms:W3CDTF">2021-05-24T17:22:31Z</dcterms:created>
  <dcterms:modified xsi:type="dcterms:W3CDTF">2024-03-20T09:13:30Z</dcterms:modified>
  <cp:category/>
</cp:coreProperties>
</file>